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5" r:id="rId9"/>
    <p:sldId id="266" r:id="rId10"/>
    <p:sldId id="269" r:id="rId11"/>
    <p:sldId id="268"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95" d="100"/>
          <a:sy n="95" d="100"/>
        </p:scale>
        <p:origin x="72"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FA8AFF-A216-4580-B0A6-3D0DF73E0A2A}"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66247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FA8AFF-A216-4580-B0A6-3D0DF73E0A2A}"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421697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FA8AFF-A216-4580-B0A6-3D0DF73E0A2A}"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419522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FA8AFF-A216-4580-B0A6-3D0DF73E0A2A}"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378084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FA8AFF-A216-4580-B0A6-3D0DF73E0A2A}"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217364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FA8AFF-A216-4580-B0A6-3D0DF73E0A2A}"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192430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FA8AFF-A216-4580-B0A6-3D0DF73E0A2A}"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130668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FA8AFF-A216-4580-B0A6-3D0DF73E0A2A}"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3582952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A8AFF-A216-4580-B0A6-3D0DF73E0A2A}"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1088877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FA8AFF-A216-4580-B0A6-3D0DF73E0A2A}"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69349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FA8AFF-A216-4580-B0A6-3D0DF73E0A2A}"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36BBE-AA16-42EF-8E8D-50873A6868F0}" type="slidenum">
              <a:rPr lang="en-US" smtClean="0"/>
              <a:t>‹#›</a:t>
            </a:fld>
            <a:endParaRPr lang="en-US"/>
          </a:p>
        </p:txBody>
      </p:sp>
    </p:spTree>
    <p:extLst>
      <p:ext uri="{BB962C8B-B14F-4D97-AF65-F5344CB8AC3E}">
        <p14:creationId xmlns:p14="http://schemas.microsoft.com/office/powerpoint/2010/main" val="4001550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A8AFF-A216-4580-B0A6-3D0DF73E0A2A}" type="datetimeFigureOut">
              <a:rPr lang="en-US" smtClean="0"/>
              <a:t>3/31/2025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36BBE-AA16-42EF-8E8D-50873A6868F0}" type="slidenum">
              <a:rPr lang="en-US" smtClean="0"/>
              <a:t>‹#›</a:t>
            </a:fld>
            <a:endParaRPr lang="en-US"/>
          </a:p>
        </p:txBody>
      </p:sp>
    </p:spTree>
    <p:extLst>
      <p:ext uri="{BB962C8B-B14F-4D97-AF65-F5344CB8AC3E}">
        <p14:creationId xmlns:p14="http://schemas.microsoft.com/office/powerpoint/2010/main" val="959673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mk-MK" dirty="0" smtClean="0">
                <a:latin typeface="Times New Roman" panose="02020603050405020304" pitchFamily="18" charset="0"/>
                <a:cs typeface="Times New Roman" panose="02020603050405020304" pitchFamily="18" charset="0"/>
              </a:rPr>
              <a:t>Нематеријална штета</a:t>
            </a:r>
            <a:br>
              <a:rPr lang="mk-MK" dirty="0" smtClean="0">
                <a:latin typeface="Times New Roman" panose="02020603050405020304" pitchFamily="18" charset="0"/>
                <a:cs typeface="Times New Roman" panose="02020603050405020304" pitchFamily="18" charset="0"/>
              </a:rPr>
            </a:br>
            <a:r>
              <a:rPr lang="mk-MK" dirty="0" smtClean="0">
                <a:latin typeface="Times New Roman" panose="02020603050405020304" pitchFamily="18" charset="0"/>
                <a:cs typeface="Times New Roman" panose="02020603050405020304" pitchFamily="18" charset="0"/>
              </a:rPr>
              <a:t>повреда во сообраќајна несреќа</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mk-MK" sz="5400" dirty="0" smtClean="0">
                <a:latin typeface="Times New Roman" panose="02020603050405020304" pitchFamily="18" charset="0"/>
                <a:cs typeface="Times New Roman" panose="02020603050405020304" pitchFamily="18" charset="0"/>
              </a:rPr>
              <a:t>Казуистика</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20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9249"/>
            <a:ext cx="10515600" cy="5887714"/>
          </a:xfrm>
        </p:spPr>
        <p:txBody>
          <a:bodyPr>
            <a:normAutofit fontScale="55000" lnSpcReduction="20000"/>
          </a:bodyPr>
          <a:lstStyle/>
          <a:p>
            <a:pPr marL="0" indent="0">
              <a:buNone/>
            </a:pPr>
            <a:r>
              <a:rPr lang="mk-MK" b="1" dirty="0" smtClean="0">
                <a:latin typeface="Times New Roman" panose="02020603050405020304" pitchFamily="18" charset="0"/>
                <a:cs typeface="Times New Roman" panose="02020603050405020304" pitchFamily="18" charset="0"/>
              </a:rPr>
              <a:t>СТРАВ</a:t>
            </a:r>
            <a:endParaRPr lang="en-US" dirty="0" smtClean="0">
              <a:latin typeface="Times New Roman" panose="02020603050405020304" pitchFamily="18" charset="0"/>
              <a:cs typeface="Times New Roman" panose="02020603050405020304" pitchFamily="18" charset="0"/>
            </a:endParaRPr>
          </a:p>
          <a:p>
            <a:pPr marL="0" indent="0">
              <a:buNone/>
            </a:pPr>
            <a:r>
              <a:rPr lang="mk-MK" i="1" dirty="0" smtClean="0">
                <a:latin typeface="Times New Roman" panose="02020603050405020304" pitchFamily="18" charset="0"/>
                <a:cs typeface="Times New Roman" panose="02020603050405020304" pitchFamily="18" charset="0"/>
              </a:rPr>
              <a:t>Стравот е најсложен облик на психолошко исполување и е еден од најзначајните причини за човековата нелагодност.</a:t>
            </a:r>
            <a:r>
              <a:rPr lang="mk-MK" dirty="0" smtClean="0">
                <a:latin typeface="Times New Roman" panose="02020603050405020304" pitchFamily="18" charset="0"/>
                <a:cs typeface="Times New Roman" panose="02020603050405020304" pitchFamily="18" charset="0"/>
              </a:rPr>
              <a:t> </a:t>
            </a:r>
            <a:r>
              <a:rPr lang="mk-MK" i="1" dirty="0" smtClean="0">
                <a:latin typeface="Times New Roman" panose="02020603050405020304" pitchFamily="18" charset="0"/>
                <a:cs typeface="Times New Roman" panose="02020603050405020304" pitchFamily="18" charset="0"/>
              </a:rPr>
              <a:t>При телесните повреди стравот е скоро секогаш пропратен елемент, а неговиот интензитет зависи како од природата на повредата, начинот на нејзиното настанување, така и од возраста (предходните искуства) како и специфичноста на психолошката структура на  повредениот.</a:t>
            </a:r>
            <a:endParaRPr lang="en-US" dirty="0" smtClean="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Во</a:t>
            </a:r>
            <a:r>
              <a:rPr lang="mk-MK" dirty="0" smtClean="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контекст на нарушената состојба на свеста поради повредата на главата со потрес на мозокот со ретроградна и конградна амнезија (несеќавање за извесен период пред и за самата несреќа, односно се до периодот на враќање на свеста во конкретнава ситуација не можеме да зборуваме за присуство на примарен страв.</a:t>
            </a:r>
            <a:endParaRPr lang="en-US" dirty="0" smtClean="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После враќањето на свеста (период од 10-тина минути) барателката својата состојба, односно повредата на главата</a:t>
            </a:r>
            <a:r>
              <a:rPr lang="mk-MK" dirty="0" smtClean="0">
                <a:latin typeface="Times New Roman" panose="02020603050405020304" pitchFamily="18" charset="0"/>
                <a:cs typeface="Times New Roman" panose="02020603050405020304" pitchFamily="18" charset="0"/>
              </a:rPr>
              <a:t> (со интензивни главоболки, вртоглавици, мачнини итн)</a:t>
            </a:r>
            <a:r>
              <a:rPr lang="mk-MK" b="1" dirty="0" smtClean="0">
                <a:latin typeface="Times New Roman" panose="02020603050405020304" pitchFamily="18" charset="0"/>
                <a:cs typeface="Times New Roman" panose="02020603050405020304" pitchFamily="18" charset="0"/>
              </a:rPr>
              <a:t>  како и расквареноста на челото ја поврзувала  со сериозна  опасноста по нејзиниот живот па кај неа бил манифестен т.н. секундарен страв од последици кој бил со силен интензитет. Ваквиот страв бил дополнително  појачан со одлуката за префрлување од болницата во Битола  на Клиниката за неврохиругија во Скопје за оперативен третман на скршеницата на главата.  </a:t>
            </a:r>
            <a:endParaRPr lang="en-US" dirty="0" smtClean="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После приемот на Клиниката за неврохиругија во Скопје и извршувањето на оперативниот зафат, со постепеното подобрување на состојбата стравот од последици се намалил и при заминувањето дома, 10-тиот ден после повредата, бил на ниво на страв со  среден до силен интензитет.</a:t>
            </a:r>
            <a:endParaRPr lang="en-US" dirty="0" smtClean="0">
              <a:latin typeface="Times New Roman" panose="02020603050405020304" pitchFamily="18" charset="0"/>
              <a:cs typeface="Times New Roman" panose="02020603050405020304" pitchFamily="18" charset="0"/>
            </a:endParaRPr>
          </a:p>
          <a:p>
            <a:pPr marL="0" indent="0">
              <a:buNone/>
            </a:pPr>
            <a:r>
              <a:rPr lang="mk-MK" b="1"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Ваквиот страв опстојувал во текот на првиот месец од повредата на што влијаеле болките и тегобите од задобиените повреди и неможноста за било какво заморување, односно потребата од мирување и истиот кон крајот на првиот месец се редуцирал до среден степен.</a:t>
            </a:r>
            <a:endParaRPr lang="en-US" dirty="0" smtClean="0">
              <a:latin typeface="Times New Roman" panose="02020603050405020304" pitchFamily="18" charset="0"/>
              <a:cs typeface="Times New Roman" panose="02020603050405020304" pitchFamily="18" charset="0"/>
            </a:endParaRPr>
          </a:p>
          <a:p>
            <a:pPr marL="0" indent="0">
              <a:buNone/>
            </a:pPr>
            <a:r>
              <a:rPr lang="mk-MK" b="1"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Со подобрување на состојбата кон крајот на 3-тиот месец од повредувањето стравот од последици се намалил до лесен степен во кој опстојува се до денес во вид   на повремена загриженост за состојбата при појава на полесните главоболки и потешкотии со концентрацијата при голем психофизички замор.</a:t>
            </a:r>
            <a:endParaRPr lang="en-US" dirty="0" smtClean="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r>
              <a:rPr lang="mk-MK" dirty="0" smtClean="0">
                <a:latin typeface="Times New Roman" panose="02020603050405020304" pitchFamily="18" charset="0"/>
                <a:cs typeface="Times New Roman" panose="02020603050405020304" pitchFamily="18" charset="0"/>
              </a:rPr>
              <a:t>Како посебен страв требе да се нагласи </a:t>
            </a:r>
            <a:r>
              <a:rPr lang="mk-MK" b="1" dirty="0" smtClean="0">
                <a:latin typeface="Times New Roman" panose="02020603050405020304" pitchFamily="18" charset="0"/>
                <a:cs typeface="Times New Roman" panose="02020603050405020304" pitchFamily="18" charset="0"/>
              </a:rPr>
              <a:t>стравот во склоп на  невротското реагирање на траумата </a:t>
            </a:r>
            <a:r>
              <a:rPr lang="mk-MK" dirty="0" smtClean="0">
                <a:latin typeface="Times New Roman" panose="02020603050405020304" pitchFamily="18" charset="0"/>
                <a:cs typeface="Times New Roman" panose="02020603050405020304" pitchFamily="18" charset="0"/>
              </a:rPr>
              <a:t>кој се манифестирал со општа вознемиреност, мисли за настанот, психичка оптовареност со несеќавањето за настанот, нарушен сон и страв од сообраќајот.  </a:t>
            </a:r>
            <a:endParaRPr lang="en-US" dirty="0" smtClean="0">
              <a:latin typeface="Times New Roman" panose="02020603050405020304" pitchFamily="18" charset="0"/>
              <a:cs typeface="Times New Roman" panose="02020603050405020304" pitchFamily="18" charset="0"/>
            </a:endParaRPr>
          </a:p>
          <a:p>
            <a:pPr marL="0" indent="0">
              <a:buNone/>
            </a:pPr>
            <a:r>
              <a:rPr lang="mk-MK" b="1"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Овие стравови и психички потешкотии биле поинтензивни во првите 3 месеци, а во полесен  степен со повремено јавување опстојуваат се до денес.</a:t>
            </a:r>
            <a:endParaRPr lang="en-US" dirty="0" smtClean="0">
              <a:latin typeface="Times New Roman" panose="02020603050405020304" pitchFamily="18" charset="0"/>
              <a:cs typeface="Times New Roman" panose="02020603050405020304" pitchFamily="18" charset="0"/>
            </a:endParaRPr>
          </a:p>
          <a:p>
            <a:pPr marL="0" indent="0">
              <a:buNone/>
            </a:pPr>
            <a:r>
              <a:rPr lang="mk-MK" b="1" dirty="0">
                <a:latin typeface="Times New Roman" panose="02020603050405020304" pitchFamily="18" charset="0"/>
                <a:cs typeface="Times New Roman" panose="02020603050405020304" pitchFamily="18" charset="0"/>
              </a:rPr>
              <a:t>	</a:t>
            </a:r>
            <a:r>
              <a:rPr lang="mk-MK" b="1" dirty="0" smtClean="0">
                <a:latin typeface="Times New Roman" panose="02020603050405020304" pitchFamily="18" charset="0"/>
                <a:cs typeface="Times New Roman" panose="02020603050405020304" pitchFamily="18" charset="0"/>
              </a:rPr>
              <a:t>Сите наведени стравови во наведените периоди се манифестирале и во благ степен повремено сеуште се манифестираат, соодветно на нивната изразеност, со покачена вегетативна раздразнетост и чувство на несигурност.</a:t>
            </a:r>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36006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4"/>
            <a:ext cx="10515600" cy="5654449"/>
          </a:xfrm>
        </p:spPr>
        <p:txBody>
          <a:bodyPr>
            <a:normAutofit fontScale="55000" lnSpcReduction="20000"/>
          </a:bodyPr>
          <a:lstStyle/>
          <a:p>
            <a:pPr marL="0" indent="0">
              <a:buNone/>
            </a:pPr>
            <a:r>
              <a:rPr lang="mk-MK" b="1" dirty="0">
                <a:latin typeface="Times New Roman" panose="02020603050405020304" pitchFamily="18" charset="0"/>
                <a:cs typeface="Times New Roman" panose="02020603050405020304" pitchFamily="18" charset="0"/>
              </a:rPr>
              <a:t>ДУШЕВНА БОЛКА ПОРАДИ НАМАЛЕНА ОПШТА ЖИВОТНА АКТИВНОСТ (ОЖА)</a:t>
            </a:r>
            <a:endParaRPr lang="en-US" dirty="0">
              <a:latin typeface="Times New Roman" panose="02020603050405020304" pitchFamily="18" charset="0"/>
              <a:cs typeface="Times New Roman" panose="02020603050405020304" pitchFamily="18" charset="0"/>
            </a:endParaRPr>
          </a:p>
          <a:p>
            <a:pPr marL="0" indent="0">
              <a:buNone/>
            </a:pPr>
            <a:r>
              <a:rPr lang="mk-MK" b="1" dirty="0" smtClean="0">
                <a:latin typeface="Times New Roman" panose="02020603050405020304" pitchFamily="18" charset="0"/>
                <a:cs typeface="Times New Roman" panose="02020603050405020304" pitchFamily="18" charset="0"/>
              </a:rPr>
              <a:t>Општата </a:t>
            </a:r>
            <a:r>
              <a:rPr lang="mk-MK" b="1" dirty="0">
                <a:latin typeface="Times New Roman" panose="02020603050405020304" pitchFamily="18" charset="0"/>
                <a:cs typeface="Times New Roman" panose="02020603050405020304" pitchFamily="18" charset="0"/>
              </a:rPr>
              <a:t>животна активност била нарушена од тежок степен првите 10 дена, од тежок до среден степен до крајот на првиот месец, од среден степен до средината  на 3-тиот месец и од полесен степен потоа се до денес (5 месеци од повредата</a:t>
            </a:r>
            <a:r>
              <a:rPr lang="mk-MK" b="1" dirty="0" smtClean="0">
                <a:latin typeface="Times New Roman" panose="02020603050405020304" pitchFamily="18" charset="0"/>
                <a:cs typeface="Times New Roman" panose="02020603050405020304" pitchFamily="18" charset="0"/>
              </a:rPr>
              <a:t>).</a:t>
            </a:r>
            <a:endParaRPr lang="mk-MK" dirty="0" smtClean="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r>
              <a:rPr lang="mk-MK" dirty="0" smtClean="0">
                <a:latin typeface="Times New Roman" panose="02020603050405020304" pitchFamily="18" charset="0"/>
                <a:cs typeface="Times New Roman" panose="02020603050405020304" pitchFamily="18" charset="0"/>
              </a:rPr>
              <a:t>Непосредно </a:t>
            </a:r>
            <a:r>
              <a:rPr lang="mk-MK" dirty="0">
                <a:latin typeface="Times New Roman" panose="02020603050405020304" pitchFamily="18" charset="0"/>
                <a:cs typeface="Times New Roman" panose="02020603050405020304" pitchFamily="18" charset="0"/>
              </a:rPr>
              <a:t>после повредата барателката од болницата во Битола е префрлена на Клиниката за неврохирургија во Скопје каде е извршен оперативен зафат на скршеницата на черепот и е задржана на 10 дневно болничко лекување во кој период и била неопходна континуирана медицинска нега и надзор.</a:t>
            </a:r>
            <a:endParaRPr lang="en-US" dirty="0">
              <a:latin typeface="Times New Roman" panose="02020603050405020304" pitchFamily="18" charset="0"/>
              <a:cs typeface="Times New Roman" panose="02020603050405020304" pitchFamily="18" charset="0"/>
            </a:endParaRPr>
          </a:p>
          <a:p>
            <a:pPr marL="0" indent="0">
              <a:buNone/>
            </a:pPr>
            <a:r>
              <a:rPr lang="mk-MK" dirty="0" smtClean="0">
                <a:latin typeface="Times New Roman" panose="02020603050405020304" pitchFamily="18" charset="0"/>
                <a:cs typeface="Times New Roman" panose="02020603050405020304" pitchFamily="18" charset="0"/>
              </a:rPr>
              <a:t>	Во </a:t>
            </a:r>
            <a:r>
              <a:rPr lang="mk-MK" dirty="0">
                <a:latin typeface="Times New Roman" panose="02020603050405020304" pitchFamily="18" charset="0"/>
                <a:cs typeface="Times New Roman" panose="02020603050405020304" pitchFamily="18" charset="0"/>
              </a:rPr>
              <a:t>последователниот период на продолжено домашно лекување, до крајот на првиот месец, барателката имала поинтензивни болки во пределот на скршеницата, континуирани болки во пределот на раната на челото, како и  континуирани дифузни главоболки, мачнини, вртоглавици и потешкотии со концентрацијата од задобиениот потрес на мозокот кои се појачувале од секаков психофизички замор и изложување на светлина или бука. Поради наведеното барателката најчесто лежела и многу малку станувала и се движела. Имала потешкотии во одржувањето на хигиената и обавувањето и на најосновните животни функции за кои и била потребна помош од домашните. </a:t>
            </a:r>
            <a:endParaRPr lang="en-US" dirty="0">
              <a:latin typeface="Times New Roman" panose="02020603050405020304" pitchFamily="18" charset="0"/>
              <a:cs typeface="Times New Roman" panose="02020603050405020304" pitchFamily="18" charset="0"/>
            </a:endParaRPr>
          </a:p>
          <a:p>
            <a:pPr marL="0" indent="0">
              <a:buNone/>
            </a:pPr>
            <a:r>
              <a:rPr lang="mk-MK" dirty="0" smtClean="0">
                <a:latin typeface="Times New Roman" panose="02020603050405020304" pitchFamily="18" charset="0"/>
                <a:cs typeface="Times New Roman" panose="02020603050405020304" pitchFamily="18" charset="0"/>
              </a:rPr>
              <a:t>	Во </a:t>
            </a:r>
            <a:r>
              <a:rPr lang="mk-MK" dirty="0">
                <a:latin typeface="Times New Roman" panose="02020603050405020304" pitchFamily="18" charset="0"/>
                <a:cs typeface="Times New Roman" panose="02020603050405020304" pitchFamily="18" charset="0"/>
              </a:rPr>
              <a:t>периодот потоа се до средината на 3-тиот месец од повредувањето поради постојаните болки во зоната на скршеницата на черепот и позачестени и поинтензивни одложени тегоби од потресот на мозокот со дифузни главоболки, мачнини, чувство на нестабилност при стоење и одење и потешкотии со концентрацијата  кои се провоцирале при секој психофизички замор, од секое физичко заморување, гледање на ТВ,  изложување на сонце, галама и сл. барателката имала потешкотии со секое станување, стоење, одење, обавување на било кои активности или домашни работи, а воопшто не била во состојба подолго да пешачи или да обавува било каква потешка физичка работа. </a:t>
            </a:r>
            <a:endParaRPr lang="en-US" dirty="0">
              <a:latin typeface="Times New Roman" panose="02020603050405020304" pitchFamily="18" charset="0"/>
              <a:cs typeface="Times New Roman" panose="02020603050405020304" pitchFamily="18" charset="0"/>
            </a:endParaRPr>
          </a:p>
          <a:p>
            <a:pPr marL="0" indent="0">
              <a:buNone/>
            </a:pPr>
            <a:r>
              <a:rPr lang="mk-MK" dirty="0" smtClean="0">
                <a:latin typeface="Times New Roman" panose="02020603050405020304" pitchFamily="18" charset="0"/>
                <a:cs typeface="Times New Roman" panose="02020603050405020304" pitchFamily="18" charset="0"/>
              </a:rPr>
              <a:t>	Во </a:t>
            </a:r>
            <a:r>
              <a:rPr lang="mk-MK" dirty="0">
                <a:latin typeface="Times New Roman" panose="02020603050405020304" pitchFamily="18" charset="0"/>
                <a:cs typeface="Times New Roman" panose="02020603050405020304" pitchFamily="18" charset="0"/>
              </a:rPr>
              <a:t>периодот потоа се до денес при голем психофизички замор (тешка физичка работа, долго пешачење, долга изложеност на галама, јака светлина, долго гледање ТВ и сл) се јавуваат послаби главоболки и полесни потешкотии со концентрацијата. Нагласува дека таа сеуште оди на контролни прегледи и испитувања и зема терпија.</a:t>
            </a:r>
            <a:endParaRPr lang="en-US" dirty="0">
              <a:latin typeface="Times New Roman" panose="02020603050405020304" pitchFamily="18" charset="0"/>
              <a:cs typeface="Times New Roman" panose="02020603050405020304" pitchFamily="18" charset="0"/>
            </a:endParaRPr>
          </a:p>
          <a:p>
            <a:pPr marL="0" indent="0">
              <a:buNone/>
            </a:pPr>
            <a:r>
              <a:rPr lang="mk-MK" b="1" dirty="0" smtClean="0">
                <a:latin typeface="Times New Roman" panose="02020603050405020304" pitchFamily="18" charset="0"/>
                <a:cs typeface="Times New Roman" panose="02020603050405020304" pitchFamily="18" charset="0"/>
              </a:rPr>
              <a:t>	Во </a:t>
            </a:r>
            <a:r>
              <a:rPr lang="mk-MK" b="1" dirty="0">
                <a:latin typeface="Times New Roman" panose="02020603050405020304" pitchFamily="18" charset="0"/>
                <a:cs typeface="Times New Roman" panose="02020603050405020304" pitchFamily="18" charset="0"/>
              </a:rPr>
              <a:t>наведените периоди соодветно на наведените степени на намалување на општата животна активност барателката доживувала и делумно во полесен степен сеуште доживува  душевно страдање (болка) поради ускратувањето на истите, односно морала и сеуште во полесен степен повремено мора да вложува   дополнителни душевни напори за  задоволување на наведените животни потреби.</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5773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274" y="298578"/>
            <a:ext cx="10515600" cy="5682441"/>
          </a:xfrm>
        </p:spPr>
        <p:txBody>
          <a:bodyPr>
            <a:noAutofit/>
          </a:bodyPr>
          <a:lstStyle/>
          <a:p>
            <a:pPr marL="0" indent="0">
              <a:buNone/>
            </a:pPr>
            <a:r>
              <a:rPr lang="mk-MK" sz="1600" b="1" dirty="0">
                <a:latin typeface="Times New Roman" panose="02020603050405020304" pitchFamily="18" charset="0"/>
                <a:cs typeface="Times New Roman" panose="02020603050405020304" pitchFamily="18" charset="0"/>
              </a:rPr>
              <a:t>ДУШЕВНА БОЛКА ПОРАДИ НАГРДЕНОСТ</a:t>
            </a:r>
            <a:endParaRPr lang="en-US" sz="1600" dirty="0">
              <a:latin typeface="Times New Roman" panose="02020603050405020304" pitchFamily="18" charset="0"/>
              <a:cs typeface="Times New Roman" panose="02020603050405020304" pitchFamily="18" charset="0"/>
            </a:endParaRPr>
          </a:p>
          <a:p>
            <a:r>
              <a:rPr lang="mk-MK" sz="1600" b="1" dirty="0" smtClean="0">
                <a:latin typeface="Times New Roman" panose="02020603050405020304" pitchFamily="18" charset="0"/>
                <a:cs typeface="Times New Roman" panose="02020603050405020304" pitchFamily="18" charset="0"/>
              </a:rPr>
              <a:t>Наведените </a:t>
            </a:r>
            <a:r>
              <a:rPr lang="mk-MK" sz="1600" b="1" dirty="0">
                <a:latin typeface="Times New Roman" panose="02020603050405020304" pitchFamily="18" charset="0"/>
                <a:cs typeface="Times New Roman" panose="02020603050405020304" pitchFamily="18" charset="0"/>
              </a:rPr>
              <a:t>естетски </a:t>
            </a:r>
            <a:r>
              <a:rPr lang="mk-MK" sz="1600" b="1" dirty="0" smtClean="0">
                <a:latin typeface="Times New Roman" panose="02020603050405020304" pitchFamily="18" charset="0"/>
                <a:cs typeface="Times New Roman" panose="02020603050405020304" pitchFamily="18" charset="0"/>
              </a:rPr>
              <a:t>нарушувања (опишани во сегашниот преглед)  </a:t>
            </a:r>
            <a:r>
              <a:rPr lang="mk-MK" sz="1600" b="1" dirty="0">
                <a:latin typeface="Times New Roman" panose="02020603050405020304" pitchFamily="18" charset="0"/>
                <a:cs typeface="Times New Roman" panose="02020603050405020304" pitchFamily="18" charset="0"/>
              </a:rPr>
              <a:t>се директна последица од задобиените повреди при сообраќајната несреќа од 11.10.2019 год.</a:t>
            </a:r>
            <a:endParaRPr lang="en-US" sz="1600" dirty="0">
              <a:latin typeface="Times New Roman" panose="02020603050405020304" pitchFamily="18" charset="0"/>
              <a:cs typeface="Times New Roman" panose="02020603050405020304" pitchFamily="18" charset="0"/>
            </a:endParaRPr>
          </a:p>
          <a:p>
            <a:r>
              <a:rPr lang="mk-MK" sz="1600" b="1" dirty="0">
                <a:latin typeface="Times New Roman" panose="02020603050405020304" pitchFamily="18" charset="0"/>
                <a:cs typeface="Times New Roman" panose="02020603050405020304" pitchFamily="18" charset="0"/>
              </a:rPr>
              <a:t>Присутните естетски нарушувања по својата објективна локализација и раширеност се впечатливи на прв поглед за околината кај која предизвикуваат негативни емоционални доживувања и претставуваат нагрденост. </a:t>
            </a:r>
            <a:endParaRPr lang="en-US" sz="1600" dirty="0">
              <a:latin typeface="Times New Roman" panose="02020603050405020304" pitchFamily="18" charset="0"/>
              <a:cs typeface="Times New Roman" panose="02020603050405020304" pitchFamily="18" charset="0"/>
            </a:endParaRPr>
          </a:p>
          <a:p>
            <a:r>
              <a:rPr lang="mk-MK" sz="1600" b="1" dirty="0">
                <a:latin typeface="Times New Roman" panose="02020603050405020304" pitchFamily="18" charset="0"/>
                <a:cs typeface="Times New Roman" panose="02020603050405020304" pitchFamily="18" charset="0"/>
              </a:rPr>
              <a:t>Ваквата нагрденост за барателката била и сеуште е извор на душевна болка</a:t>
            </a:r>
            <a:r>
              <a:rPr lang="mk-MK"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marL="0" indent="0">
              <a:buNone/>
            </a:pPr>
            <a:r>
              <a:rPr lang="mk-MK" sz="1600" dirty="0" smtClean="0">
                <a:latin typeface="Times New Roman" panose="02020603050405020304" pitchFamily="18" charset="0"/>
                <a:cs typeface="Times New Roman" panose="02020603050405020304" pitchFamily="18" charset="0"/>
              </a:rPr>
              <a:t>	Физичкиот </a:t>
            </a:r>
            <a:r>
              <a:rPr lang="mk-MK" sz="1600" dirty="0">
                <a:latin typeface="Times New Roman" panose="02020603050405020304" pitchFamily="18" charset="0"/>
                <a:cs typeface="Times New Roman" panose="02020603050405020304" pitchFamily="18" charset="0"/>
              </a:rPr>
              <a:t>изглед кој е од голема важност за секоја индивидуа, понагласено е битен кај женскиот пол и понагласено во помлада возраст. Имено нарушувањето на физичкиот изглед  кај жените (поизразено колку е возраста помала) предизвикува поизразено душевно страдање, а психолошката адаптација на истото е потешка. </a:t>
            </a:r>
            <a:endParaRPr lang="mk-MK" sz="1600" dirty="0" smtClean="0">
              <a:latin typeface="Times New Roman" panose="02020603050405020304" pitchFamily="18" charset="0"/>
              <a:cs typeface="Times New Roman" panose="02020603050405020304" pitchFamily="18" charset="0"/>
            </a:endParaRPr>
          </a:p>
          <a:p>
            <a:pPr marL="0" indent="0">
              <a:buNone/>
            </a:pPr>
            <a:r>
              <a:rPr lang="mk-MK" sz="1600" b="1" dirty="0">
                <a:latin typeface="Times New Roman" panose="02020603050405020304" pitchFamily="18" charset="0"/>
                <a:cs typeface="Times New Roman" panose="02020603050405020304" pitchFamily="18" charset="0"/>
              </a:rPr>
              <a:t>	</a:t>
            </a:r>
            <a:r>
              <a:rPr lang="mk-MK" sz="1600" b="1" dirty="0" smtClean="0">
                <a:latin typeface="Times New Roman" panose="02020603050405020304" pitchFamily="18" charset="0"/>
                <a:cs typeface="Times New Roman" panose="02020603050405020304" pitchFamily="18" charset="0"/>
              </a:rPr>
              <a:t>Душевното </a:t>
            </a:r>
            <a:r>
              <a:rPr lang="mk-MK" sz="1600" b="1" dirty="0">
                <a:latin typeface="Times New Roman" panose="02020603050405020304" pitchFamily="18" charset="0"/>
                <a:cs typeface="Times New Roman" panose="02020603050405020304" pitchFamily="18" charset="0"/>
              </a:rPr>
              <a:t>страдање за барателката (млада жена на 31 годишна возраст) било најсилно изразено во текот на првите 2-3 месеци. На психички план во тој период биле манифестни изразено покачена  вознемиреност и снижено основно расположение како директен еквивалент на душевната болка од нагрденоста. Секоја комуникација со околината и изложување на погледи, особено во поширок круг на личности кај нејзе предизвикувало изразено  чувство на непријатност, засраменост,  несигурност во себе и самоповлекување,  па нагрденоста на тој начин станувала  и извор на   нарушување на социјалните релации на повредената. </a:t>
            </a:r>
            <a:endParaRPr lang="en-US" sz="1600" dirty="0">
              <a:latin typeface="Times New Roman" panose="02020603050405020304" pitchFamily="18" charset="0"/>
              <a:cs typeface="Times New Roman" panose="02020603050405020304" pitchFamily="18" charset="0"/>
            </a:endParaRPr>
          </a:p>
          <a:p>
            <a:pPr marL="0" indent="0">
              <a:buNone/>
            </a:pPr>
            <a:r>
              <a:rPr lang="mk-MK" sz="1600" b="1" dirty="0" smtClean="0">
                <a:latin typeface="Times New Roman" panose="02020603050405020304" pitchFamily="18" charset="0"/>
                <a:cs typeface="Times New Roman" panose="02020603050405020304" pitchFamily="18" charset="0"/>
              </a:rPr>
              <a:t>	После </a:t>
            </a:r>
            <a:r>
              <a:rPr lang="mk-MK" sz="1600" b="1" dirty="0">
                <a:latin typeface="Times New Roman" panose="02020603050405020304" pitchFamily="18" charset="0"/>
                <a:cs typeface="Times New Roman" panose="02020603050405020304" pitchFamily="18" charset="0"/>
              </a:rPr>
              <a:t>овој период иако дошло до извесна психолошка адаптација на нагрденоста  (што е неминовен психолошки процес) и извесно намалување на интензитетот  на душевна болка. Душевната болка поради нагрденоста  е актуелна и во овој момент во средно изразен степен  и се манифестира со видно опстојувачко чувство на несигурност во комуникацијата, снижена самодоверба, намалено расположение, и нарушеност на комуникацијата со околината. </a:t>
            </a:r>
            <a:endParaRPr lang="mk-MK" sz="1600" dirty="0" smtClean="0">
              <a:latin typeface="Times New Roman" panose="02020603050405020304" pitchFamily="18" charset="0"/>
              <a:cs typeface="Times New Roman" panose="02020603050405020304" pitchFamily="18" charset="0"/>
            </a:endParaRPr>
          </a:p>
          <a:p>
            <a:pPr marL="0" indent="0">
              <a:buNone/>
            </a:pPr>
            <a:r>
              <a:rPr lang="mk-MK" sz="1600" b="1" dirty="0">
                <a:latin typeface="Times New Roman" panose="02020603050405020304" pitchFamily="18" charset="0"/>
                <a:cs typeface="Times New Roman" panose="02020603050405020304" pitchFamily="18" charset="0"/>
              </a:rPr>
              <a:t>	</a:t>
            </a:r>
            <a:r>
              <a:rPr lang="mk-MK" sz="1600" b="1" dirty="0" smtClean="0">
                <a:latin typeface="Times New Roman" panose="02020603050405020304" pitchFamily="18" charset="0"/>
                <a:cs typeface="Times New Roman" panose="02020603050405020304" pitchFamily="18" charset="0"/>
              </a:rPr>
              <a:t>Душевната </a:t>
            </a:r>
            <a:r>
              <a:rPr lang="mk-MK" sz="1600" b="1" dirty="0">
                <a:latin typeface="Times New Roman" panose="02020603050405020304" pitchFamily="18" charset="0"/>
                <a:cs typeface="Times New Roman" panose="02020603050405020304" pitchFamily="18" charset="0"/>
              </a:rPr>
              <a:t>болка иако е за очекување  дека постепено со влегувањето во средовечноста таа ќе го намали  својот интензитет сепак истата несомнено ќе продолжи и понатака.</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66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k-MK" dirty="0" smtClean="0">
                <a:latin typeface="Times New Roman" panose="02020603050405020304" pitchFamily="18" charset="0"/>
                <a:cs typeface="Times New Roman" panose="02020603050405020304" pitchFamily="18" charset="0"/>
              </a:rPr>
              <a:t>вид </a:t>
            </a:r>
            <a:r>
              <a:rPr lang="mk-MK" dirty="0">
                <a:latin typeface="Times New Roman" panose="02020603050405020304" pitchFamily="18" charset="0"/>
                <a:cs typeface="Times New Roman" panose="02020603050405020304" pitchFamily="18" charset="0"/>
              </a:rPr>
              <a:t>и карактер на задобиена повреда</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интензитетот и времетраењето на </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болка, страв и душевни болки поради	</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намалена општа животна активност </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и нагрденост </a:t>
            </a:r>
            <a:endParaRPr lang="mk-MK"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985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87490" y="556661"/>
            <a:ext cx="10515600" cy="4351338"/>
          </a:xfrm>
        </p:spPr>
        <p:txBody>
          <a:bodyPr/>
          <a:lstStyle/>
          <a:p>
            <a:pPr marL="0" indent="0">
              <a:buNone/>
            </a:pPr>
            <a:r>
              <a:rPr lang="hr-HR" dirty="0">
                <a:latin typeface="Times New Roman" panose="02020603050405020304" pitchFamily="18" charset="0"/>
                <a:cs typeface="Times New Roman" panose="02020603050405020304" pitchFamily="18" charset="0"/>
              </a:rPr>
              <a:t>Ha </a:t>
            </a:r>
            <a:r>
              <a:rPr lang="en-US" dirty="0" err="1">
                <a:latin typeface="Times New Roman" panose="02020603050405020304" pitchFamily="18" charset="0"/>
                <a:cs typeface="Times New Roman" panose="02020603050405020304" pitchFamily="18" charset="0"/>
              </a:rPr>
              <a:t>ден</a:t>
            </a:r>
            <a:r>
              <a:rPr lang="en-US" dirty="0">
                <a:latin typeface="Times New Roman" panose="02020603050405020304" pitchFamily="18" charset="0"/>
                <a:cs typeface="Times New Roman" panose="02020603050405020304" pitchFamily="18" charset="0"/>
              </a:rPr>
              <a:t> 11.10.2019 </a:t>
            </a:r>
            <a:r>
              <a:rPr lang="en-US" dirty="0" err="1">
                <a:latin typeface="Times New Roman" panose="02020603050405020304" pitchFamily="18" charset="0"/>
                <a:cs typeface="Times New Roman" panose="02020603050405020304" pitchFamily="18" charset="0"/>
              </a:rPr>
              <a:t>година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во</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сообраќајна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незгода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која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случила</a:t>
            </a:r>
            <a:r>
              <a:rPr lang="mk-MK" dirty="0">
                <a:latin typeface="Times New Roman" panose="02020603050405020304" pitchFamily="18" charset="0"/>
                <a:cs typeface="Times New Roman" panose="02020603050405020304" pitchFamily="18" charset="0"/>
              </a:rPr>
              <a:t>..............како сопатник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повредена</a:t>
            </a:r>
            <a:r>
              <a:rPr lang="en-US" dirty="0">
                <a:latin typeface="Times New Roman" panose="02020603050405020304" pitchFamily="18" charset="0"/>
                <a:cs typeface="Times New Roman" panose="02020603050405020304" pitchFamily="18" charset="0"/>
              </a:rPr>
              <a:t> </a:t>
            </a:r>
            <a:r>
              <a:rPr lang="mk-MK" dirty="0">
                <a:latin typeface="Times New Roman" panose="02020603050405020304" pitchFamily="18" charset="0"/>
                <a:cs typeface="Times New Roman" panose="02020603050405020304" pitchFamily="18" charset="0"/>
              </a:rPr>
              <a:t>е </a:t>
            </a:r>
            <a:r>
              <a:rPr lang="en-US" dirty="0" err="1">
                <a:latin typeface="Times New Roman" panose="02020603050405020304" pitchFamily="18" charset="0"/>
                <a:cs typeface="Times New Roman" panose="02020603050405020304" pitchFamily="18" charset="0"/>
              </a:rPr>
              <a:t>оштетената</a:t>
            </a:r>
            <a:r>
              <a:rPr lang="en-US" dirty="0">
                <a:latin typeface="Times New Roman" panose="02020603050405020304" pitchFamily="18" charset="0"/>
                <a:cs typeface="Times New Roman" panose="02020603050405020304" pitchFamily="18" charset="0"/>
              </a:rPr>
              <a:t> </a:t>
            </a:r>
            <a:r>
              <a:rPr lang="mk-MK" dirty="0">
                <a:latin typeface="Times New Roman" panose="02020603050405020304" pitchFamily="18" charset="0"/>
                <a:cs typeface="Times New Roman" panose="02020603050405020304" pitchFamily="18" charset="0"/>
              </a:rPr>
              <a:t>АБ</a:t>
            </a:r>
            <a:r>
              <a:rPr lang="en-US" dirty="0">
                <a:latin typeface="Times New Roman" panose="02020603050405020304" pitchFamily="18" charset="0"/>
                <a:cs typeface="Times New Roman" panose="02020603050405020304" pitchFamily="18" charset="0"/>
              </a:rPr>
              <a:t>.</a:t>
            </a:r>
          </a:p>
          <a:p>
            <a:pPr marL="0" indent="0">
              <a:buNone/>
            </a:pPr>
            <a:r>
              <a:rPr lang="mk-MK"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mk-MK" dirty="0" smtClean="0">
                <a:latin typeface="Times New Roman" panose="02020603050405020304" pitchFamily="18" charset="0"/>
                <a:cs typeface="Times New Roman" panose="02020603050405020304" pitchFamily="18" charset="0"/>
              </a:rPr>
              <a:t>Со </a:t>
            </a:r>
            <a:r>
              <a:rPr lang="mk-MK" dirty="0">
                <a:latin typeface="Times New Roman" panose="02020603050405020304" pitchFamily="18" charset="0"/>
                <a:cs typeface="Times New Roman" panose="02020603050405020304" pitchFamily="18" charset="0"/>
              </a:rPr>
              <a:t>барањето доставени:</a:t>
            </a:r>
            <a:endParaRPr lang="en-US" dirty="0">
              <a:latin typeface="Times New Roman" panose="02020603050405020304" pitchFamily="18" charset="0"/>
              <a:cs typeface="Times New Roman" panose="02020603050405020304" pitchFamily="18" charset="0"/>
            </a:endParaRPr>
          </a:p>
          <a:p>
            <a:pPr marL="0" indent="0">
              <a:buNone/>
            </a:pPr>
            <a:r>
              <a:rPr lang="mk-MK" b="1"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mk-MK" b="1" i="1" dirty="0" smtClean="0">
                <a:latin typeface="Times New Roman" panose="02020603050405020304" pitchFamily="18" charset="0"/>
                <a:cs typeface="Times New Roman" panose="02020603050405020304" pitchFamily="18" charset="0"/>
              </a:rPr>
              <a:t>Записник за у</a:t>
            </a:r>
            <a:r>
              <a:rPr lang="en-US" b="1" i="1" dirty="0" err="1" smtClean="0">
                <a:latin typeface="Times New Roman" panose="02020603050405020304" pitchFamily="18" charset="0"/>
                <a:cs typeface="Times New Roman" panose="02020603050405020304" pitchFamily="18" charset="0"/>
              </a:rPr>
              <a:t>вид</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на</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лице</a:t>
            </a:r>
            <a:r>
              <a:rPr lang="en-US" b="1" i="1" dirty="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мест</a:t>
            </a:r>
            <a:r>
              <a:rPr lang="mk-MK" b="1" i="1" dirty="0" smtClean="0">
                <a:latin typeface="Times New Roman" panose="02020603050405020304" pitchFamily="18" charset="0"/>
                <a:cs typeface="Times New Roman" panose="02020603050405020304" pitchFamily="18" charset="0"/>
              </a:rPr>
              <a:t>о на </a:t>
            </a:r>
            <a:r>
              <a:rPr lang="en-US" b="1" i="1" dirty="0" err="1" smtClean="0">
                <a:latin typeface="Times New Roman" panose="02020603050405020304" pitchFamily="18" charset="0"/>
                <a:cs typeface="Times New Roman" panose="02020603050405020304" pitchFamily="18" charset="0"/>
              </a:rPr>
              <a:t>сообраќајна</a:t>
            </a:r>
            <a:r>
              <a:rPr lang="en-US" b="1" i="1" dirty="0" smtClean="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незгода</a:t>
            </a:r>
            <a:r>
              <a:rPr lang="mk-MK" b="1"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mk-MK"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360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a:xfrm>
            <a:off x="391886" y="158621"/>
            <a:ext cx="10590244" cy="7078861"/>
          </a:xfrm>
          <a:prstGeom prst="rect">
            <a:avLst/>
          </a:prstGeom>
        </p:spPr>
        <p:txBody>
          <a:bodyPr wrap="square">
            <a:spAutoFit/>
          </a:bodyPr>
          <a:lstStyle/>
          <a:p>
            <a:pPr algn="just"/>
            <a:r>
              <a:rPr lang="mk-MK" sz="1400" b="1" dirty="0" smtClean="0">
                <a:latin typeface="Times New Roman" panose="02020603050405020304" pitchFamily="18" charset="0"/>
                <a:cs typeface="Times New Roman" panose="02020603050405020304" pitchFamily="18" charset="0"/>
              </a:rPr>
              <a:t>МЕДИЦИНСКА ДОКУМЕНТАЦИЈА</a:t>
            </a:r>
            <a:endParaRPr lang="en-US" sz="1400" dirty="0" smtClean="0">
              <a:latin typeface="Times New Roman" panose="02020603050405020304" pitchFamily="18" charset="0"/>
              <a:cs typeface="Times New Roman" panose="02020603050405020304" pitchFamily="18" charset="0"/>
            </a:endParaRPr>
          </a:p>
          <a:p>
            <a:pPr algn="just"/>
            <a:endParaRPr lang="en-US" sz="1400" b="1" i="1"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algn="just"/>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Ј</a:t>
            </a:r>
            <a:r>
              <a:rPr lang="mk-MK" sz="1400" b="1" i="1" spc="-50" dirty="0" smtClean="0">
                <a:solidFill>
                  <a:srgbClr val="000000"/>
                </a:solidFill>
                <a:effectLst/>
                <a:latin typeface="Times New Roman" panose="02020603050405020304" pitchFamily="18" charset="0"/>
                <a:ea typeface="Malgun Gothic Semilight"/>
                <a:cs typeface="Times New Roman" panose="02020603050405020304" pitchFamily="18" charset="0"/>
              </a:rPr>
              <a:t>ЗУ</a:t>
            </a:r>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 </a:t>
            </a:r>
            <a:r>
              <a:rPr lang="mk-MK" sz="1400" b="1" i="1" spc="-50" dirty="0" smtClean="0">
                <a:solidFill>
                  <a:srgbClr val="000000"/>
                </a:solidFill>
                <a:effectLst/>
                <a:latin typeface="Times New Roman" panose="02020603050405020304" pitchFamily="18" charset="0"/>
                <a:ea typeface="Malgun Gothic Semilight"/>
                <a:cs typeface="Times New Roman" panose="02020603050405020304" pitchFamily="18" charset="0"/>
              </a:rPr>
              <a:t>Клиничка</a:t>
            </a:r>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 </a:t>
            </a:r>
            <a:r>
              <a:rPr lang="mk-MK" sz="1400" b="1" i="1" spc="-50" dirty="0" smtClean="0">
                <a:solidFill>
                  <a:srgbClr val="000000"/>
                </a:solidFill>
                <a:effectLst/>
                <a:latin typeface="Times New Roman" panose="02020603050405020304" pitchFamily="18" charset="0"/>
                <a:ea typeface="Malgun Gothic Semilight"/>
                <a:cs typeface="Times New Roman" panose="02020603050405020304" pitchFamily="18" charset="0"/>
              </a:rPr>
              <a:t>Болница</a:t>
            </a:r>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 </a:t>
            </a:r>
            <a:r>
              <a:rPr lang="mk-MK" sz="1400" b="1" i="1" spc="-50" dirty="0" smtClean="0">
                <a:solidFill>
                  <a:srgbClr val="000000"/>
                </a:solidFill>
                <a:effectLst/>
                <a:latin typeface="Times New Roman" panose="02020603050405020304" pitchFamily="18" charset="0"/>
                <a:ea typeface="Malgun Gothic Semilight"/>
                <a:cs typeface="Times New Roman" panose="02020603050405020304" pitchFamily="18" charset="0"/>
              </a:rPr>
              <a:t>Битола</a:t>
            </a:r>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 Неурохирургиј</a:t>
            </a:r>
            <a:r>
              <a:rPr lang="mk-MK" sz="1400" b="1" i="1" spc="-50" dirty="0" smtClean="0">
                <a:solidFill>
                  <a:srgbClr val="000000"/>
                </a:solidFill>
                <a:effectLst/>
                <a:latin typeface="Times New Roman" panose="02020603050405020304" pitchFamily="18" charset="0"/>
                <a:ea typeface="Malgun Gothic Semilight"/>
                <a:cs typeface="Times New Roman" panose="02020603050405020304" pitchFamily="18" charset="0"/>
              </a:rPr>
              <a:t>а</a:t>
            </a:r>
            <a:r>
              <a:rPr lang="mk-MK" sz="1400" b="1" i="1" spc="-50" dirty="0" smtClean="0">
                <a:solidFill>
                  <a:srgbClr val="000000"/>
                </a:solidFill>
                <a:effectLst/>
                <a:latin typeface="Times New Roman" panose="02020603050405020304" pitchFamily="18" charset="0"/>
                <a:ea typeface="Arial Unicode MS" panose="020B0604020202020204" pitchFamily="34" charset="-128"/>
                <a:cs typeface="Times New Roman" panose="02020603050405020304" pitchFamily="18" charset="0"/>
              </a:rPr>
              <a:t>, Отпусно писмо </a:t>
            </a:r>
            <a:r>
              <a:rPr lang="mk-MK" sz="1400" b="1" i="1" dirty="0" smtClean="0">
                <a:effectLst/>
                <a:latin typeface="Times New Roman" panose="02020603050405020304" pitchFamily="18" charset="0"/>
                <a:ea typeface="Calibri" panose="020F0502020204030204" pitchFamily="34" charset="0"/>
                <a:cs typeface="Times New Roman" panose="02020603050405020304" pitchFamily="18" charset="0"/>
              </a:rPr>
              <a:t>за</a:t>
            </a: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1" i="1" dirty="0" err="1" smtClean="0">
                <a:effectLst/>
                <a:latin typeface="Times New Roman" panose="02020603050405020304" pitchFamily="18" charset="0"/>
                <a:ea typeface="Calibri" panose="020F0502020204030204" pitchFamily="34" charset="0"/>
                <a:cs typeface="Times New Roman" panose="02020603050405020304" pitchFamily="18" charset="0"/>
              </a:rPr>
              <a:t>лекување</a:t>
            </a:r>
            <a:r>
              <a:rPr lang="mk-MK" sz="1400" b="1" i="1" dirty="0" smtClean="0">
                <a:effectLst/>
                <a:latin typeface="Times New Roman" panose="02020603050405020304" pitchFamily="18" charset="0"/>
                <a:ea typeface="Calibri" panose="020F0502020204030204" pitchFamily="34" charset="0"/>
                <a:cs typeface="Times New Roman" panose="02020603050405020304" pitchFamily="18" charset="0"/>
              </a:rPr>
              <a:t> од</a:t>
            </a: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 11.10.2019 </a:t>
            </a:r>
            <a:r>
              <a:rPr lang="mk-MK" sz="1400" b="1" i="1" dirty="0" smtClean="0">
                <a:effectLst/>
                <a:latin typeface="Times New Roman" panose="02020603050405020304" pitchFamily="18" charset="0"/>
                <a:ea typeface="Calibri" panose="020F0502020204030204" pitchFamily="34" charset="0"/>
                <a:cs typeface="Times New Roman" panose="02020603050405020304" pitchFamily="18" charset="0"/>
              </a:rPr>
              <a:t>до</a:t>
            </a: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 11.10.2019 </a:t>
            </a:r>
            <a:r>
              <a:rPr lang="en-US" sz="1400" b="1" i="1" dirty="0" err="1" smtClean="0">
                <a:effectLst/>
                <a:latin typeface="Times New Roman" panose="02020603050405020304" pitchFamily="18" charset="0"/>
                <a:ea typeface="Calibri" panose="020F0502020204030204" pitchFamily="34" charset="0"/>
                <a:cs typeface="Times New Roman" panose="02020603050405020304" pitchFamily="18" charset="0"/>
              </a:rPr>
              <a:t>година</a:t>
            </a:r>
            <a:endPar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hr-HR" sz="1400" dirty="0" smtClean="0">
                <a:effectLst/>
                <a:latin typeface="Times New Roman" panose="02020603050405020304" pitchFamily="18" charset="0"/>
                <a:ea typeface="Calibri" panose="020F0502020204030204" pitchFamily="34" charset="0"/>
                <a:cs typeface="Times New Roman" panose="02020603050405020304" pitchFamily="18" charset="0"/>
              </a:rPr>
              <a:t>Dg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Fractura</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hr-HR" sz="1400" dirty="0" smtClean="0">
                <a:effectLst/>
                <a:latin typeface="Times New Roman" panose="02020603050405020304" pitchFamily="18" charset="0"/>
                <a:ea typeface="Calibri" panose="020F0502020204030204" pitchFamily="34" charset="0"/>
                <a:cs typeface="Times New Roman" panose="02020603050405020304" pitchFamily="18" charset="0"/>
              </a:rPr>
              <a:t>impresiva multifragmentaris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ossis</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frontalis </a:t>
            </a:r>
            <a:r>
              <a:rPr lang="hr-HR" sz="1400" dirty="0" smtClean="0">
                <a:effectLst/>
                <a:latin typeface="Times New Roman" panose="02020603050405020304" pitchFamily="18" charset="0"/>
                <a:ea typeface="Calibri" panose="020F0502020204030204" pitchFamily="34" charset="0"/>
                <a:cs typeface="Times New Roman" panose="02020603050405020304" pitchFamily="18" charset="0"/>
              </a:rPr>
              <a:t>pp dex. Fractura sinus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maxilaris</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hr-HR" sz="1400" dirty="0" smtClean="0">
                <a:effectLst/>
                <a:latin typeface="Times New Roman" panose="02020603050405020304" pitchFamily="18" charset="0"/>
                <a:ea typeface="Calibri" panose="020F0502020204030204" pitchFamily="34" charset="0"/>
                <a:cs typeface="Times New Roman" panose="02020603050405020304" pitchFamily="18" charset="0"/>
              </a:rPr>
              <a:t>dex. Haematosinus,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Commotio</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cerebri</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algn="just"/>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Пациентката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примена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како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итена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случај</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заради</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повреда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глава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и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тело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задобиени</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во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сообра</a:t>
            </a:r>
            <a:r>
              <a:rPr lang="mk-MK" sz="1400" dirty="0" smtClean="0">
                <a:effectLst/>
                <a:latin typeface="Times New Roman" panose="02020603050405020304" pitchFamily="18" charset="0"/>
                <a:ea typeface="Calibri" panose="020F0502020204030204" pitchFamily="34" charset="0"/>
                <a:cs typeface="Times New Roman" panose="02020603050405020304" pitchFamily="18" charset="0"/>
              </a:rPr>
              <a:t>ќа</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јка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како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совозач</a:t>
            </a:r>
            <a:r>
              <a:rPr lang="mk-MK" sz="14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будна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свесна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контактибилна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главоболки</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гаде</a:t>
            </a:r>
            <a:r>
              <a:rPr lang="mk-MK" sz="1400" dirty="0" smtClean="0">
                <a:effectLst/>
                <a:latin typeface="Times New Roman" panose="02020603050405020304" pitchFamily="18" charset="0"/>
                <a:ea typeface="Calibri" panose="020F0502020204030204" pitchFamily="34" charset="0"/>
                <a:cs typeface="Times New Roman" panose="02020603050405020304" pitchFamily="18" charset="0"/>
              </a:rPr>
              <a:t>њ</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е,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не</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се</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сеќава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вооп</a:t>
            </a:r>
            <a:r>
              <a:rPr lang="mk-MK" sz="1400" dirty="0" smtClean="0">
                <a:effectLst/>
                <a:latin typeface="Times New Roman" panose="02020603050405020304" pitchFamily="18" charset="0"/>
                <a:ea typeface="Calibri" panose="020F0502020204030204" pitchFamily="34" charset="0"/>
                <a:cs typeface="Times New Roman" panose="02020603050405020304" pitchFamily="18" charset="0"/>
              </a:rPr>
              <a:t>ш</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то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за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настанот</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Пациентката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припремена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за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транспорт</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и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транспортирана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медицинско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возило</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и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медицинска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екипа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на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ЈЗУ</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Кл</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За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Неврохирургија</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smtClean="0">
                <a:effectLst/>
                <a:latin typeface="Times New Roman" panose="02020603050405020304" pitchFamily="18" charset="0"/>
                <a:ea typeface="Calibri" panose="020F0502020204030204" pitchFamily="34" charset="0"/>
                <a:cs typeface="Times New Roman" panose="02020603050405020304" pitchFamily="18" charset="0"/>
              </a:rPr>
              <a:t>Скопје</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mk-MK"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mk-MK" sz="1400" b="1" i="1" dirty="0" smtClean="0">
                <a:latin typeface="Times New Roman" panose="02020603050405020304" pitchFamily="18" charset="0"/>
                <a:cs typeface="Times New Roman" panose="02020603050405020304" pitchFamily="18" charset="0"/>
              </a:rPr>
              <a:t>ЈЗУ </a:t>
            </a:r>
            <a:r>
              <a:rPr lang="mk-MK" sz="1400" b="1" i="1" dirty="0">
                <a:latin typeface="Times New Roman" panose="02020603050405020304" pitchFamily="18" charset="0"/>
                <a:cs typeface="Times New Roman" panose="02020603050405020304" pitchFamily="18" charset="0"/>
              </a:rPr>
              <a:t>УК за Неврохирургија, Скопје Отпусно писмо за лекување од 11.10.2019 до 21.10.2019</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Dg </a:t>
            </a:r>
            <a:r>
              <a:rPr lang="en-US" sz="1400" dirty="0" err="1">
                <a:latin typeface="Times New Roman" panose="02020603050405020304" pitchFamily="18" charset="0"/>
                <a:cs typeface="Times New Roman" panose="02020603050405020304" pitchFamily="18" charset="0"/>
              </a:rPr>
              <a:t>Contusio</a:t>
            </a:r>
            <a:r>
              <a:rPr lang="en-US" sz="1400" dirty="0">
                <a:latin typeface="Times New Roman" panose="02020603050405020304" pitchFamily="18" charset="0"/>
                <a:cs typeface="Times New Roman" panose="02020603050405020304" pitchFamily="18" charset="0"/>
              </a:rPr>
              <a:t> capitis, </a:t>
            </a:r>
            <a:r>
              <a:rPr lang="en-US" sz="1400" dirty="0" err="1">
                <a:latin typeface="Times New Roman" panose="02020603050405020304" pitchFamily="18" charset="0"/>
                <a:cs typeface="Times New Roman" panose="02020603050405020304" pitchFamily="18" charset="0"/>
              </a:rPr>
              <a:t>Fractura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frontobasalis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impressiva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lateris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dextri</a:t>
            </a:r>
            <a:r>
              <a:rPr lang="en-US" sz="1400" dirty="0">
                <a:latin typeface="Times New Roman" panose="02020603050405020304" pitchFamily="18" charset="0"/>
                <a:cs typeface="Times New Roman" panose="02020603050405020304" pitchFamily="18" charset="0"/>
              </a:rPr>
              <a:t>, Op. </a:t>
            </a:r>
            <a:r>
              <a:rPr lang="en-US" sz="1400" dirty="0" err="1">
                <a:latin typeface="Times New Roman" panose="02020603050405020304" pitchFamily="18" charset="0"/>
                <a:cs typeface="Times New Roman" panose="02020603050405020304" pitchFamily="18" charset="0"/>
              </a:rPr>
              <a:t>Desimpressio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fracturae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frontobasalis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impressiva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lateris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dextri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haemostasis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localis</a:t>
            </a:r>
            <a:r>
              <a:rPr lang="en-US" sz="1400" dirty="0">
                <a:latin typeface="Times New Roman" panose="02020603050405020304" pitchFamily="18" charset="0"/>
                <a:cs typeface="Times New Roman" panose="02020603050405020304" pitchFamily="18" charset="0"/>
              </a:rPr>
              <a:t>, drainage </a:t>
            </a:r>
            <a:r>
              <a:rPr lang="en-US" sz="1400" dirty="0" err="1">
                <a:latin typeface="Times New Roman" panose="02020603050405020304" pitchFamily="18" charset="0"/>
                <a:cs typeface="Times New Roman" panose="02020603050405020304" pitchFamily="18" charset="0"/>
              </a:rPr>
              <a:t>NoI</a:t>
            </a:r>
            <a:endParaRPr lang="en-US" sz="1400" dirty="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Се </a:t>
            </a:r>
            <a:r>
              <a:rPr lang="mk-MK" sz="1400" dirty="0">
                <a:latin typeface="Times New Roman" panose="02020603050405020304" pitchFamily="18" charset="0"/>
                <a:cs typeface="Times New Roman" panose="02020603050405020304" pitchFamily="18" charset="0"/>
              </a:rPr>
              <a:t>испишува од нашата клиника во добра општа и невролошка состојба, раната сува и зарасната пер примам, без знаци за инфекција и локално воспаление. Да се јави за вадење конци на 30.09.2019.</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Даден совет за мирување и боледување. Контрола во амбуланта на клиниката за неврохирургија после еден месец.</a:t>
            </a:r>
            <a:endParaRPr lang="en-US" sz="1400" dirty="0">
              <a:latin typeface="Times New Roman" panose="02020603050405020304" pitchFamily="18" charset="0"/>
              <a:cs typeface="Times New Roman" panose="02020603050405020304" pitchFamily="18" charset="0"/>
            </a:endParaRPr>
          </a:p>
          <a:p>
            <a:r>
              <a:rPr lang="en-US" sz="1400" dirty="0" err="1">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Tbl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Citeral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2x500</a:t>
            </a:r>
            <a:r>
              <a:rPr lang="en-US" sz="1400" dirty="0">
                <a:latin typeface="Times New Roman" panose="02020603050405020304" pitchFamily="18" charset="0"/>
                <a:cs typeface="Times New Roman" panose="02020603050405020304" pitchFamily="18" charset="0"/>
              </a:rPr>
              <a:t> mg </a:t>
            </a:r>
            <a:r>
              <a:rPr lang="mk-MK" sz="1400" dirty="0">
                <a:latin typeface="Times New Roman" panose="02020603050405020304" pitchFamily="18" charset="0"/>
                <a:cs typeface="Times New Roman" panose="02020603050405020304" pitchFamily="18" charset="0"/>
              </a:rPr>
              <a:t>7 дена, </a:t>
            </a:r>
            <a:r>
              <a:rPr lang="en-US" sz="1400" dirty="0" err="1">
                <a:latin typeface="Times New Roman" panose="02020603050405020304" pitchFamily="18" charset="0"/>
                <a:cs typeface="Times New Roman" panose="02020603050405020304" pitchFamily="18" charset="0"/>
              </a:rPr>
              <a:t>Tbl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Nalgesin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3x1</a:t>
            </a:r>
            <a:r>
              <a:rPr lang="en-US" sz="1400" dirty="0">
                <a:latin typeface="Times New Roman" panose="02020603050405020304" pitchFamily="18" charset="0"/>
                <a:cs typeface="Times New Roman" panose="02020603050405020304" pitchFamily="18" charset="0"/>
              </a:rPr>
              <a:t> pp, </a:t>
            </a:r>
            <a:r>
              <a:rPr lang="en-US" sz="1400" dirty="0" err="1">
                <a:latin typeface="Times New Roman" panose="02020603050405020304" pitchFamily="18" charset="0"/>
                <a:cs typeface="Times New Roman" panose="02020603050405020304" pitchFamily="18" charset="0"/>
              </a:rPr>
              <a:t>Tbl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Gammalon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3x2</a:t>
            </a:r>
            <a:r>
              <a:rPr lang="en-US" sz="1400" dirty="0">
                <a:latin typeface="Times New Roman" panose="02020603050405020304" pitchFamily="18" charset="0"/>
                <a:cs typeface="Times New Roman" panose="02020603050405020304" pitchFamily="18" charset="0"/>
              </a:rPr>
              <a:t> 3 </a:t>
            </a:r>
            <a:r>
              <a:rPr lang="mk-MK" sz="1400" dirty="0">
                <a:latin typeface="Times New Roman" panose="02020603050405020304" pitchFamily="18" charset="0"/>
                <a:cs typeface="Times New Roman" panose="02020603050405020304" pitchFamily="18" charset="0"/>
              </a:rPr>
              <a:t>месеци</a:t>
            </a:r>
            <a:r>
              <a:rPr lang="mk-MK" sz="1400" dirty="0" smtClean="0">
                <a:latin typeface="Times New Roman" panose="02020603050405020304" pitchFamily="18" charset="0"/>
                <a:cs typeface="Times New Roman" panose="02020603050405020304" pitchFamily="18" charset="0"/>
              </a:rPr>
              <a:t>.</a:t>
            </a:r>
            <a:endParaRPr lang="en-US" sz="1400" dirty="0" smtClean="0">
              <a:latin typeface="Times New Roman" panose="02020603050405020304" pitchFamily="18" charset="0"/>
              <a:cs typeface="Times New Roman" panose="02020603050405020304" pitchFamily="18" charset="0"/>
            </a:endParaRPr>
          </a:p>
          <a:p>
            <a:r>
              <a:rPr lang="mk-MK" sz="1400" b="1" i="1" dirty="0" smtClean="0">
                <a:latin typeface="Times New Roman" panose="02020603050405020304" pitchFamily="18" charset="0"/>
                <a:cs typeface="Times New Roman" panose="02020603050405020304" pitchFamily="18" charset="0"/>
              </a:rPr>
              <a:t>ЈЗУ УК за Неврохирургија, Скопје</a:t>
            </a:r>
            <a:r>
              <a:rPr lang="en-US" sz="1400" b="1" i="1" dirty="0" smtClean="0">
                <a:latin typeface="Times New Roman" panose="02020603050405020304" pitchFamily="18" charset="0"/>
                <a:cs typeface="Times New Roman" panose="02020603050405020304" pitchFamily="18" charset="0"/>
              </a:rPr>
              <a:t>,</a:t>
            </a:r>
            <a:r>
              <a:rPr lang="mk-MK" sz="1400" b="1" i="1" dirty="0" smtClean="0">
                <a:latin typeface="Times New Roman" panose="02020603050405020304" pitchFamily="18" charset="0"/>
                <a:cs typeface="Times New Roman" panose="02020603050405020304" pitchFamily="18" charset="0"/>
              </a:rPr>
              <a:t> Извештај  од 30.10.2019</a:t>
            </a:r>
            <a:endParaRPr lang="en-US" sz="1400" b="1" i="1"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Dg St post. </a:t>
            </a:r>
            <a:r>
              <a:rPr lang="en-US" sz="1400" dirty="0" err="1" smtClean="0">
                <a:latin typeface="Times New Roman" panose="02020603050405020304" pitchFamily="18" charset="0"/>
                <a:cs typeface="Times New Roman" panose="02020603050405020304" pitchFamily="18" charset="0"/>
              </a:rPr>
              <a:t>contusio</a:t>
            </a:r>
            <a:r>
              <a:rPr lang="en-US" sz="1400" dirty="0" smtClean="0">
                <a:latin typeface="Times New Roman" panose="02020603050405020304" pitchFamily="18" charset="0"/>
                <a:cs typeface="Times New Roman" panose="02020603050405020304" pitchFamily="18" charset="0"/>
              </a:rPr>
              <a:t> capitis, </a:t>
            </a:r>
            <a:r>
              <a:rPr lang="en-US" sz="1400" dirty="0" err="1" smtClean="0">
                <a:latin typeface="Times New Roman" panose="02020603050405020304" pitchFamily="18" charset="0"/>
                <a:cs typeface="Times New Roman" panose="02020603050405020304" pitchFamily="18" charset="0"/>
              </a:rPr>
              <a:t>Fractura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frontobasalis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impressiva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lateris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dextri</a:t>
            </a:r>
            <a:r>
              <a:rPr lang="en-US" sz="1400" dirty="0" smtClean="0">
                <a:latin typeface="Times New Roman" panose="02020603050405020304" pitchFamily="18" charset="0"/>
                <a:cs typeface="Times New Roman" panose="02020603050405020304" pitchFamily="18" charset="0"/>
              </a:rPr>
              <a:t>, St post. Op. </a:t>
            </a:r>
            <a:r>
              <a:rPr lang="en-US" sz="1400" dirty="0" err="1" smtClean="0">
                <a:latin typeface="Times New Roman" panose="02020603050405020304" pitchFamily="18" charset="0"/>
                <a:cs typeface="Times New Roman" panose="02020603050405020304" pitchFamily="18" charset="0"/>
              </a:rPr>
              <a:t>Desimpressio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fracturae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frontobasalis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impressiva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lateris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dextri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haemostasis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localis</a:t>
            </a:r>
            <a:r>
              <a:rPr lang="en-US" sz="1400" dirty="0" smtClean="0">
                <a:latin typeface="Times New Roman" panose="02020603050405020304" pitchFamily="18" charset="0"/>
                <a:cs typeface="Times New Roman" panose="02020603050405020304" pitchFamily="18" charset="0"/>
              </a:rPr>
              <a:t>, drainage </a:t>
            </a:r>
            <a:r>
              <a:rPr lang="en-US" sz="1400" dirty="0" err="1" smtClean="0">
                <a:latin typeface="Times New Roman" panose="02020603050405020304" pitchFamily="18" charset="0"/>
                <a:cs typeface="Times New Roman" panose="02020603050405020304" pitchFamily="18" charset="0"/>
              </a:rPr>
              <a:t>NoI</a:t>
            </a:r>
            <a:endParaRPr lang="en-US" sz="1400" dirty="0" smtClean="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......конци извадени, мирување, боледување 2 месеци, контрола по 1 месец, аналгетика по потреба.</a:t>
            </a:r>
            <a:endParaRPr lang="en-US" sz="1400" dirty="0" smtClean="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 </a:t>
            </a:r>
            <a:r>
              <a:rPr lang="mk-MK" sz="1400" b="1" i="1" dirty="0" smtClean="0">
                <a:latin typeface="Times New Roman" panose="02020603050405020304" pitchFamily="18" charset="0"/>
                <a:cs typeface="Times New Roman" panose="02020603050405020304" pitchFamily="18" charset="0"/>
              </a:rPr>
              <a:t>ЈЗУ УК за Неврохирургија, Скопје</a:t>
            </a:r>
            <a:r>
              <a:rPr lang="en-US" sz="1400" b="1" i="1" dirty="0" smtClean="0">
                <a:latin typeface="Times New Roman" panose="02020603050405020304" pitchFamily="18" charset="0"/>
                <a:cs typeface="Times New Roman" panose="02020603050405020304" pitchFamily="18" charset="0"/>
              </a:rPr>
              <a:t>,</a:t>
            </a:r>
            <a:r>
              <a:rPr lang="mk-MK" sz="1400" b="1" i="1" dirty="0" smtClean="0">
                <a:latin typeface="Times New Roman" panose="02020603050405020304" pitchFamily="18" charset="0"/>
                <a:cs typeface="Times New Roman" panose="02020603050405020304" pitchFamily="18" charset="0"/>
              </a:rPr>
              <a:t> Извештај  од 27.11.2019</a:t>
            </a:r>
            <a:endParaRPr lang="en-US" sz="1400" b="1" i="1"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Dg idem  </a:t>
            </a:r>
            <a:r>
              <a:rPr lang="mk-MK" sz="1400" dirty="0" smtClean="0">
                <a:latin typeface="Times New Roman" panose="02020603050405020304" pitchFamily="18" charset="0"/>
                <a:cs typeface="Times New Roman" panose="02020603050405020304" pitchFamily="18" charset="0"/>
              </a:rPr>
              <a:t>Даден совет за мирување, контрола кај матичен неврохирург.</a:t>
            </a:r>
            <a:endParaRPr lang="en-US" sz="1400" dirty="0" smtClean="0">
              <a:latin typeface="Times New Roman" panose="02020603050405020304" pitchFamily="18" charset="0"/>
              <a:cs typeface="Times New Roman" panose="02020603050405020304" pitchFamily="18" charset="0"/>
            </a:endParaRPr>
          </a:p>
          <a:p>
            <a:r>
              <a:rPr lang="mk-MK" sz="1400" b="1" i="1" dirty="0" smtClean="0">
                <a:latin typeface="Times New Roman" panose="02020603050405020304" pitchFamily="18" charset="0"/>
                <a:cs typeface="Times New Roman" panose="02020603050405020304" pitchFamily="18" charset="0"/>
              </a:rPr>
              <a:t>ПЗУ  Охрид, Извештај од 22.01.2020</a:t>
            </a:r>
            <a:endParaRPr lang="en-US" sz="1400" b="1" i="1"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F43.8</a:t>
            </a:r>
            <a:r>
              <a:rPr lang="en-US" sz="1400" dirty="0" smtClean="0">
                <a:latin typeface="Times New Roman" panose="02020603050405020304" pitchFamily="18" charset="0"/>
                <a:cs typeface="Times New Roman" panose="02020603050405020304" pitchFamily="18" charset="0"/>
              </a:rPr>
              <a:t>  </a:t>
            </a:r>
            <a:r>
              <a:rPr lang="hr-HR" sz="1400" dirty="0" smtClean="0">
                <a:latin typeface="Times New Roman" panose="02020603050405020304" pitchFamily="18" charset="0"/>
                <a:cs typeface="Times New Roman" panose="02020603050405020304" pitchFamily="18" charset="0"/>
              </a:rPr>
              <a:t>Posle stresen nastan (soobrakajna nezgoda) prisutna napnatost, postojano navrakanje na nastanot, nemir, potistenost, poteskotii vo spienjeto</a:t>
            </a:r>
            <a:r>
              <a:rPr lang="en-US" sz="1400" dirty="0" smtClean="0">
                <a:latin typeface="Times New Roman" panose="02020603050405020304" pitchFamily="18" charset="0"/>
                <a:cs typeface="Times New Roman" panose="02020603050405020304" pitchFamily="18" charset="0"/>
              </a:rPr>
              <a:t>. </a:t>
            </a:r>
            <a:r>
              <a:rPr lang="hr-HR" sz="1400" dirty="0" smtClean="0">
                <a:latin typeface="Times New Roman" panose="02020603050405020304" pitchFamily="18" charset="0"/>
                <a:cs typeface="Times New Roman" panose="02020603050405020304" pitchFamily="18" charset="0"/>
              </a:rPr>
              <a:t>Preporacana terapija tbl </a:t>
            </a:r>
            <a:r>
              <a:rPr lang="en-US" sz="1400" dirty="0" err="1" smtClean="0">
                <a:latin typeface="Times New Roman" panose="02020603050405020304" pitchFamily="18" charset="0"/>
                <a:cs typeface="Times New Roman" panose="02020603050405020304" pitchFamily="18" charset="0"/>
              </a:rPr>
              <a:t>venlafaxin</a:t>
            </a:r>
            <a:r>
              <a:rPr lang="en-US" sz="1400" dirty="0" smtClean="0">
                <a:latin typeface="Times New Roman" panose="02020603050405020304" pitchFamily="18" charset="0"/>
                <a:cs typeface="Times New Roman" panose="02020603050405020304" pitchFamily="18" charset="0"/>
              </a:rPr>
              <a:t> a </a:t>
            </a:r>
            <a:r>
              <a:rPr lang="hr-HR" sz="1400" dirty="0" smtClean="0">
                <a:latin typeface="Times New Roman" panose="02020603050405020304" pitchFamily="18" charset="0"/>
                <a:cs typeface="Times New Roman" panose="02020603050405020304" pitchFamily="18" charset="0"/>
              </a:rPr>
              <a:t>37,5 mg </a:t>
            </a:r>
            <a:r>
              <a:rPr lang="en-US" sz="1400" dirty="0" err="1" smtClean="0">
                <a:latin typeface="Times New Roman" panose="02020603050405020304" pitchFamily="18" charset="0"/>
                <a:cs typeface="Times New Roman" panose="02020603050405020304" pitchFamily="18" charset="0"/>
              </a:rPr>
              <a:t>2x1</a:t>
            </a:r>
            <a:r>
              <a:rPr lang="en-US" sz="1400" dirty="0" smtClean="0">
                <a:latin typeface="Times New Roman" panose="02020603050405020304" pitchFamily="18" charset="0"/>
                <a:cs typeface="Times New Roman" panose="02020603050405020304" pitchFamily="18" charset="0"/>
              </a:rPr>
              <a:t> </a:t>
            </a:r>
            <a:r>
              <a:rPr lang="hr-HR" sz="1400" dirty="0" smtClean="0">
                <a:latin typeface="Times New Roman" panose="02020603050405020304" pitchFamily="18" charset="0"/>
                <a:cs typeface="Times New Roman" panose="02020603050405020304" pitchFamily="18" charset="0"/>
              </a:rPr>
              <a:t>Tbl.lorazepam </a:t>
            </a:r>
            <a:r>
              <a:rPr lang="en-US" sz="1400" dirty="0" smtClean="0">
                <a:latin typeface="Times New Roman" panose="02020603050405020304" pitchFamily="18" charset="0"/>
                <a:cs typeface="Times New Roman" panose="02020603050405020304" pitchFamily="18" charset="0"/>
              </a:rPr>
              <a:t>a </a:t>
            </a:r>
            <a:r>
              <a:rPr lang="hr-HR" sz="1400" dirty="0" smtClean="0">
                <a:latin typeface="Times New Roman" panose="02020603050405020304" pitchFamily="18" charset="0"/>
                <a:cs typeface="Times New Roman" panose="02020603050405020304" pitchFamily="18" charset="0"/>
              </a:rPr>
              <a:t>1/4+1/4+1/2, </a:t>
            </a:r>
            <a:r>
              <a:rPr lang="en-US" sz="1400" dirty="0" err="1" smtClean="0">
                <a:latin typeface="Times New Roman" panose="02020603050405020304" pitchFamily="18" charset="0"/>
                <a:cs typeface="Times New Roman" panose="02020603050405020304" pitchFamily="18" charset="0"/>
              </a:rPr>
              <a:t>Tbl.Eglonyl</a:t>
            </a:r>
            <a:r>
              <a:rPr lang="en-US" sz="1400" dirty="0" smtClean="0">
                <a:latin typeface="Times New Roman" panose="02020603050405020304" pitchFamily="18" charset="0"/>
                <a:cs typeface="Times New Roman" panose="02020603050405020304" pitchFamily="18" charset="0"/>
              </a:rPr>
              <a:t> forte 1/2+0+1/2 </a:t>
            </a:r>
            <a:r>
              <a:rPr lang="hr-HR" sz="1400" dirty="0" smtClean="0">
                <a:latin typeface="Times New Roman" panose="02020603050405020304" pitchFamily="18" charset="0"/>
                <a:cs typeface="Times New Roman" panose="02020603050405020304" pitchFamily="18" charset="0"/>
              </a:rPr>
              <a:t>pred jadenje.Kontrola </a:t>
            </a:r>
            <a:r>
              <a:rPr lang="en-US" sz="1400" dirty="0" smtClean="0">
                <a:latin typeface="Times New Roman" panose="02020603050405020304" pitchFamily="18" charset="0"/>
                <a:cs typeface="Times New Roman" panose="02020603050405020304" pitchFamily="18" charset="0"/>
              </a:rPr>
              <a:t> </a:t>
            </a:r>
          </a:p>
          <a:p>
            <a:r>
              <a:rPr lang="mk-MK" sz="1400" b="1" i="1" dirty="0" smtClean="0">
                <a:latin typeface="Times New Roman" panose="02020603050405020304" pitchFamily="18" charset="0"/>
                <a:cs typeface="Times New Roman" panose="02020603050405020304" pitchFamily="18" charset="0"/>
              </a:rPr>
              <a:t>ПЗУ  Охрид, Извештај од 02.02.2020</a:t>
            </a:r>
            <a:endParaRPr lang="en-US" sz="1400" b="1" i="1"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F43.8</a:t>
            </a:r>
            <a:r>
              <a:rPr lang="en-US" sz="1400" dirty="0" smtClean="0">
                <a:latin typeface="Times New Roman" panose="02020603050405020304" pitchFamily="18" charset="0"/>
                <a:cs typeface="Times New Roman" panose="02020603050405020304" pitchFamily="18" charset="0"/>
              </a:rPr>
              <a:t> </a:t>
            </a:r>
            <a:r>
              <a:rPr lang="mk-MK" sz="1400" dirty="0" smtClean="0">
                <a:latin typeface="Times New Roman" panose="02020603050405020304" pitchFamily="18" charset="0"/>
                <a:cs typeface="Times New Roman" panose="02020603050405020304" pitchFamily="18" charset="0"/>
              </a:rPr>
              <a:t>Се бележи благо подобрување на состојбата во однос на смиреноста, се уште присутни сеќавања за настанот кои ја вознемируваат и го отежнуваат функционирањето на пациентката.</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a:t>
            </a:r>
            <a:r>
              <a:rPr lang="en-US" sz="1400" dirty="0" smtClean="0">
                <a:latin typeface="Times New Roman" panose="02020603050405020304" pitchFamily="18" charset="0"/>
                <a:cs typeface="Times New Roman" panose="02020603050405020304" pitchFamily="18" charset="0"/>
              </a:rPr>
              <a:t> idem</a:t>
            </a:r>
          </a:p>
          <a:p>
            <a:r>
              <a:rPr lang="en-US" sz="1400" dirty="0" smtClean="0">
                <a:latin typeface="Times New Roman" panose="02020603050405020304" pitchFamily="18" charset="0"/>
                <a:cs typeface="Times New Roman" panose="02020603050405020304" pitchFamily="18" charset="0"/>
              </a:rPr>
              <a:t> </a:t>
            </a:r>
            <a:r>
              <a:rPr lang="en-US" sz="1400" b="1" i="1" dirty="0" err="1" smtClean="0">
                <a:latin typeface="Times New Roman" panose="02020603050405020304" pitchFamily="18" charset="0"/>
                <a:cs typeface="Times New Roman" panose="02020603050405020304" pitchFamily="18" charset="0"/>
              </a:rPr>
              <a:t>ЈЗУ</a:t>
            </a:r>
            <a:r>
              <a:rPr lang="en-US" sz="1400" b="1" i="1" dirty="0" smtClean="0">
                <a:latin typeface="Times New Roman" panose="02020603050405020304" pitchFamily="18" charset="0"/>
                <a:cs typeface="Times New Roman" panose="02020603050405020304" pitchFamily="18" charset="0"/>
              </a:rPr>
              <a:t> </a:t>
            </a:r>
            <a:r>
              <a:rPr lang="en-US" sz="1400" b="1" i="1" dirty="0" err="1" smtClean="0">
                <a:latin typeface="Times New Roman" panose="02020603050405020304" pitchFamily="18" charset="0"/>
                <a:cs typeface="Times New Roman" panose="02020603050405020304" pitchFamily="18" charset="0"/>
              </a:rPr>
              <a:t>УК</a:t>
            </a:r>
            <a:r>
              <a:rPr lang="en-US" sz="1400" b="1" i="1" dirty="0" smtClean="0">
                <a:latin typeface="Times New Roman" panose="02020603050405020304" pitchFamily="18" charset="0"/>
                <a:cs typeface="Times New Roman" panose="02020603050405020304" pitchFamily="18" charset="0"/>
              </a:rPr>
              <a:t> </a:t>
            </a:r>
            <a:r>
              <a:rPr lang="en-US" sz="1400" b="1" i="1" dirty="0" err="1" smtClean="0">
                <a:latin typeface="Times New Roman" panose="02020603050405020304" pitchFamily="18" charset="0"/>
                <a:cs typeface="Times New Roman" panose="02020603050405020304" pitchFamily="18" charset="0"/>
              </a:rPr>
              <a:t>за</a:t>
            </a:r>
            <a:r>
              <a:rPr lang="en-US" sz="1400" b="1" i="1" dirty="0" smtClean="0">
                <a:latin typeface="Times New Roman" panose="02020603050405020304" pitchFamily="18" charset="0"/>
                <a:cs typeface="Times New Roman" panose="02020603050405020304" pitchFamily="18" charset="0"/>
              </a:rPr>
              <a:t> </a:t>
            </a:r>
            <a:r>
              <a:rPr lang="en-US" sz="1400" b="1" i="1" dirty="0" err="1" smtClean="0">
                <a:latin typeface="Times New Roman" panose="02020603050405020304" pitchFamily="18" charset="0"/>
                <a:cs typeface="Times New Roman" panose="02020603050405020304" pitchFamily="18" charset="0"/>
              </a:rPr>
              <a:t>Неврохирургија</a:t>
            </a:r>
            <a:r>
              <a:rPr lang="en-US" sz="1400" b="1" i="1" dirty="0" smtClean="0">
                <a:latin typeface="Times New Roman" panose="02020603050405020304" pitchFamily="18" charset="0"/>
                <a:cs typeface="Times New Roman" panose="02020603050405020304" pitchFamily="18" charset="0"/>
              </a:rPr>
              <a:t>, </a:t>
            </a:r>
            <a:r>
              <a:rPr lang="mk-MK" sz="1400" b="1" i="1" dirty="0" smtClean="0">
                <a:latin typeface="Times New Roman" panose="02020603050405020304" pitchFamily="18" charset="0"/>
                <a:cs typeface="Times New Roman" panose="02020603050405020304" pitchFamily="18" charset="0"/>
              </a:rPr>
              <a:t>Амбуланта, Извештај на специјалист  од 19.02.2020 год.</a:t>
            </a:r>
            <a:endParaRPr lang="en-US" sz="1400" b="1" i="1"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Dg idem-Da se </a:t>
            </a:r>
            <a:r>
              <a:rPr lang="en-US" sz="1400" dirty="0" err="1" smtClean="0">
                <a:latin typeface="Times New Roman" panose="02020603050405020304" pitchFamily="18" charset="0"/>
                <a:cs typeface="Times New Roman" panose="02020603050405020304" pitchFamily="18" charset="0"/>
              </a:rPr>
              <a:t>kosultira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plasticen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hirurg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otorinolaringolog</a:t>
            </a:r>
            <a:r>
              <a:rPr lang="en-US" sz="1400" dirty="0" smtClean="0">
                <a:latin typeface="Times New Roman" panose="02020603050405020304" pitchFamily="18" charset="0"/>
                <a:cs typeface="Times New Roman" panose="02020603050405020304" pitchFamily="18" charset="0"/>
              </a:rPr>
              <a:t> Da prima </a:t>
            </a:r>
            <a:r>
              <a:rPr lang="en-US" sz="1400" dirty="0" err="1" smtClean="0">
                <a:latin typeface="Times New Roman" panose="02020603050405020304" pitchFamily="18" charset="0"/>
                <a:cs typeface="Times New Roman" panose="02020603050405020304" pitchFamily="18" charset="0"/>
              </a:rPr>
              <a:t>analgetik</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potreba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tbl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B6</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3x1</a:t>
            </a:r>
            <a:r>
              <a:rPr lang="en-US" sz="1400" dirty="0" smtClean="0">
                <a:latin typeface="Times New Roman" panose="02020603050405020304" pitchFamily="18" charset="0"/>
                <a:cs typeface="Times New Roman" panose="02020603050405020304" pitchFamily="18" charset="0"/>
              </a:rPr>
              <a:t>, Mg </a:t>
            </a:r>
            <a:r>
              <a:rPr lang="en-US" sz="1400" dirty="0" err="1" smtClean="0">
                <a:latin typeface="Times New Roman" panose="02020603050405020304" pitchFamily="18" charset="0"/>
                <a:cs typeface="Times New Roman" panose="02020603050405020304" pitchFamily="18" charset="0"/>
              </a:rPr>
              <a:t>1x1</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Miruvanje</a:t>
            </a:r>
            <a:endParaRPr lang="en-US" sz="1400"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Kontrola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potreba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sekoe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vreme</a:t>
            </a:r>
            <a:r>
              <a:rPr lang="en-US" sz="1400" dirty="0" smtClean="0">
                <a:latin typeface="Times New Roman" panose="02020603050405020304" pitchFamily="18" charset="0"/>
                <a:cs typeface="Times New Roman" panose="02020603050405020304" pitchFamily="18" charset="0"/>
              </a:rPr>
              <a:t> </a:t>
            </a:r>
          </a:p>
          <a:p>
            <a:endParaRPr lang="en-US" sz="1400" dirty="0">
              <a:latin typeface="Times New Roman" panose="02020603050405020304" pitchFamily="18" charset="0"/>
              <a:cs typeface="Times New Roman" panose="02020603050405020304" pitchFamily="18" charset="0"/>
            </a:endParaRPr>
          </a:p>
          <a:p>
            <a:pPr algn="just"/>
            <a:endParaRPr lang="en-US"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mk-MK"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2466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539" y="1890939"/>
            <a:ext cx="10515600" cy="4351338"/>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TextBox 1"/>
          <p:cNvSpPr txBox="1"/>
          <p:nvPr/>
        </p:nvSpPr>
        <p:spPr>
          <a:xfrm>
            <a:off x="793102" y="158621"/>
            <a:ext cx="10860833" cy="6694140"/>
          </a:xfrm>
          <a:prstGeom prst="rect">
            <a:avLst/>
          </a:prstGeom>
          <a:noFill/>
        </p:spPr>
        <p:txBody>
          <a:bodyPr wrap="square" rtlCol="0">
            <a:spAutoFit/>
          </a:bodyPr>
          <a:lstStyle/>
          <a:p>
            <a:r>
              <a:rPr lang="mk-MK" sz="1300" b="1" dirty="0">
                <a:latin typeface="Times New Roman" panose="02020603050405020304" pitchFamily="18" charset="0"/>
                <a:cs typeface="Times New Roman" panose="02020603050405020304" pitchFamily="18" charset="0"/>
              </a:rPr>
              <a:t>ОД СЕГАШНИОТ  ПРЕГЛЕД</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 </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Од разговорот на 12.03.2020 год. се дознава дека е на 31 година, мажена, со едно дете, невработена, со средно </a:t>
            </a:r>
            <a:r>
              <a:rPr lang="mk-MK" sz="1300" dirty="0" smtClean="0">
                <a:latin typeface="Times New Roman" panose="02020603050405020304" pitchFamily="18" charset="0"/>
                <a:cs typeface="Times New Roman" panose="02020603050405020304" pitchFamily="18" charset="0"/>
              </a:rPr>
              <a:t>образование</a:t>
            </a:r>
            <a:r>
              <a:rPr lang="en-US" sz="1300" dirty="0" smtClean="0">
                <a:latin typeface="Times New Roman" panose="02020603050405020304" pitchFamily="18" charset="0"/>
                <a:cs typeface="Times New Roman" panose="02020603050405020304" pitchFamily="18" charset="0"/>
              </a:rPr>
              <a:t>, </a:t>
            </a:r>
            <a:r>
              <a:rPr lang="mk-MK" sz="1300" dirty="0" smtClean="0">
                <a:latin typeface="Times New Roman" panose="02020603050405020304" pitchFamily="18" charset="0"/>
                <a:cs typeface="Times New Roman" panose="02020603050405020304" pitchFamily="18" charset="0"/>
              </a:rPr>
              <a:t>без податоци од интерес за </a:t>
            </a:r>
            <a:r>
              <a:rPr lang="mk-MK" sz="1300" dirty="0">
                <a:latin typeface="Times New Roman" panose="02020603050405020304" pitchFamily="18" charset="0"/>
                <a:cs typeface="Times New Roman" panose="02020603050405020304" pitchFamily="18" charset="0"/>
              </a:rPr>
              <a:t>минати заболувања и повреди од интерес.</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На денот на настанот наведува дека памети дека била во колата со сопругот кој возел ................... При себе дошла во возилото за брза помош на пат за болницата во </a:t>
            </a:r>
            <a:r>
              <a:rPr lang="mk-MK" sz="1300" dirty="0" smtClean="0">
                <a:latin typeface="Times New Roman" panose="02020603050405020304" pitchFamily="18" charset="0"/>
                <a:cs typeface="Times New Roman" panose="02020603050405020304" pitchFamily="18" charset="0"/>
              </a:rPr>
              <a:t>Битола со силни </a:t>
            </a:r>
            <a:r>
              <a:rPr lang="mk-MK" sz="1300" dirty="0">
                <a:latin typeface="Times New Roman" panose="02020603050405020304" pitchFamily="18" charset="0"/>
                <a:cs typeface="Times New Roman" panose="02020603050405020304" pitchFamily="18" charset="0"/>
              </a:rPr>
              <a:t>болки во челниот предел на главата кој и бил деформиран, чувствувала дифузна главоболка, мачнина, вртоглавица, чувство на гадење, нагон за повраќање, целата глава и била крвава, била преплашен и збунета.</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После прегледите во болницата во Битола  и кажале дека има потешки повреди (скршеница на черепот) и дека мора да биде префрлена во Скопје. Наведува дека била многу исплашена од состојбата. Потоа била префрлена со болничко возило во Скопје каде била примена на Клиниката за неврохирургија. </a:t>
            </a:r>
            <a:endParaRPr lang="mk-MK" sz="1300" dirty="0" smtClean="0">
              <a:latin typeface="Times New Roman" panose="02020603050405020304" pitchFamily="18" charset="0"/>
              <a:cs typeface="Times New Roman" panose="02020603050405020304" pitchFamily="18" charset="0"/>
            </a:endParaRPr>
          </a:p>
          <a:p>
            <a:r>
              <a:rPr lang="mk-MK" sz="1300" dirty="0" smtClean="0">
                <a:latin typeface="Times New Roman" panose="02020603050405020304" pitchFamily="18" charset="0"/>
                <a:cs typeface="Times New Roman" panose="02020603050405020304" pitchFamily="18" charset="0"/>
              </a:rPr>
              <a:t>Таму </a:t>
            </a:r>
            <a:r>
              <a:rPr lang="mk-MK" sz="1300" dirty="0">
                <a:latin typeface="Times New Roman" panose="02020603050405020304" pitchFamily="18" charset="0"/>
                <a:cs typeface="Times New Roman" panose="02020603050405020304" pitchFamily="18" charset="0"/>
              </a:rPr>
              <a:t>и била извршена операција на скршеницата на главата и била задржана во следните 10 дена во кој период скоро и воопшто не станувала од постела и постојано примала терапија.</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После заминувањето дома постојано лежела до крајот на првиот месец во кој период имала постојани болки во предел на скршеницата на главата, дифузни главоболки, вртоглавици, мачнини, нагон за повраќање кои од секое движење и најмал замор се зголемувале. Овие тегоби и се зголемувале и од изложеност на галама, светло, гледање ТВ итн. Поради ваквата состојба најчесто лежела, а станувала само за одење до тоалет и се движела со помош на домашните. </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После првиот месец и понатака со месеци имала болки во скршеницата на главата, како и  чести дифузни главоболки, вртоглавици, мачнини, се чувствувала нестабилно, имала потешкотии со концентрацијата, а ваквите тегоби се појавувале од секој  физички замор, гледање ТВ, изложеност на сонце, галама и сл. Поради сето ова и понатака и биле  отежнати сите вообичаени активности во домот,  одржувањето на личната хигиена, како и било која физичка работа.</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Иако постепено состојбата се подобрувала и сега добива повремени главоболки, мачнини и потешкотии со концентрацијата  при физички замор од долго пешачење, потешка физичка работа, долга изложеност на галама, јако сонце, долго гледање ТВ и сл. </a:t>
            </a:r>
            <a:r>
              <a:rPr lang="en-US" sz="1300" dirty="0">
                <a:latin typeface="Times New Roman" panose="02020603050405020304" pitchFamily="18" charset="0"/>
                <a:cs typeface="Times New Roman" panose="02020603050405020304" pitchFamily="18" charset="0"/>
              </a:rPr>
              <a:t>O</a:t>
            </a:r>
            <a:r>
              <a:rPr lang="mk-MK" sz="1300" dirty="0">
                <a:latin typeface="Times New Roman" panose="02020603050405020304" pitchFamily="18" charset="0"/>
                <a:cs typeface="Times New Roman" panose="02020603050405020304" pitchFamily="18" charset="0"/>
              </a:rPr>
              <a:t>д повредувањето до денес наведува дека има изгубено осет за мирис и вкус. Поради сето ова се до денес избегнува големо  заморување, зема терапија и оди на редовни контроли и испитувања. </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После настанот  била многу вознемирена, лошо спиела, била нерасположена и плачлива, се плашела што ќе биде со неа и со нејзиното здравје, постојано мислела на тоа што се случило, ја мачела неможноста да се сети на настанот и се плашела од секое учество во сообраќајот,  лошо спиела. Кон крајот на 2-та недела од настанот се јавила на психијатриски преглед и добила терапија. Постепено состојбата се подобрила, но се до денес е загрижена за состојбата, нерасположена е, има наметнати мисли за настанот,  има страв од учество во сообраќај, оди на редовни психијатриски контроли и ја зема препишаната терапија.</a:t>
            </a:r>
            <a:endParaRPr lang="en-US" sz="1300" dirty="0">
              <a:latin typeface="Times New Roman" panose="02020603050405020304" pitchFamily="18" charset="0"/>
              <a:cs typeface="Times New Roman" panose="02020603050405020304" pitchFamily="18" charset="0"/>
            </a:endParaRPr>
          </a:p>
          <a:p>
            <a:r>
              <a:rPr lang="mk-MK" sz="1300" dirty="0">
                <a:latin typeface="Times New Roman" panose="02020603050405020304" pitchFamily="18" charset="0"/>
                <a:cs typeface="Times New Roman" panose="02020603050405020304" pitchFamily="18" charset="0"/>
              </a:rPr>
              <a:t>Во врска со лузната и коскеното вдлабнување на челото  вели дека се чувствува нерасположено и оптоварено со нив. Смета дека истите се многу груби, не е во состојба да ги покрие на никаков начин бидејќи се на челото и многу и е непријатно и се срами од нив, се чувствува тажно унакажено и избегнува да излегува и да се дружи со луѓе. </a:t>
            </a:r>
            <a:endParaRPr lang="en-US" sz="1300" dirty="0">
              <a:latin typeface="Times New Roman" panose="02020603050405020304" pitchFamily="18" charset="0"/>
              <a:cs typeface="Times New Roman" panose="02020603050405020304" pitchFamily="18" charset="0"/>
            </a:endParaRPr>
          </a:p>
          <a:p>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54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539" y="1890939"/>
            <a:ext cx="10515600" cy="4351338"/>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TextBox 1"/>
          <p:cNvSpPr txBox="1"/>
          <p:nvPr/>
        </p:nvSpPr>
        <p:spPr>
          <a:xfrm>
            <a:off x="783772" y="1324946"/>
            <a:ext cx="10814179" cy="3970318"/>
          </a:xfrm>
          <a:prstGeom prst="rect">
            <a:avLst/>
          </a:prstGeom>
          <a:noFill/>
        </p:spPr>
        <p:txBody>
          <a:bodyPr wrap="square" rtlCol="0">
            <a:spAutoFit/>
          </a:bodyPr>
          <a:lstStyle/>
          <a:p>
            <a:r>
              <a:rPr lang="mk-MK" sz="1400" b="1" dirty="0">
                <a:latin typeface="Times New Roman" panose="02020603050405020304" pitchFamily="18" charset="0"/>
                <a:cs typeface="Times New Roman" panose="02020603050405020304" pitchFamily="18" charset="0"/>
              </a:rPr>
              <a:t>Сегашен  објективен  наод :</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Соматскиот статус: </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Во пределот на челото над внатрешниот крај на десната веѓа се следи линиска  лузна која оди косо нагоре до средишниот дел на челото и звршува пред косматиот дел со должина од околу 10-тина см и ширина од 2-3 мм. Лузната е со потемна пигментираност од околната кожа во однос на која е лесно вдлабната.</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Лузната е резултат на задобиената раздернонагмечна рана при сообраќајната несреќа на 11.10.2019 год.</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Некаде над средишниот дел од челото централно кон десно се следи коскено вдлабнување во вид на левак кое завршува до косматиот дел од кожата со должина од околу 7 см и ширина од околу 2 см. </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Наведеното коскено вдлабнување прави видлива асиметрија на челото.</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Коскеното вдлабнување е предизвикано од задобиената импресивна (нагмечна) скршеница во тој предел  при сообраќајната несреќа на 11.10.2019 год.</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Невролошкиот статус б.о.</a:t>
            </a:r>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На психички план следиме покачена  анксиозност  и снижено основно расположение во помала мерка врзано за осеуште опстојувачките потешкотии од повредата, а во најголем дел  поврзани со објективните изразени естетски нарушувања на челото до степен на  нагрденост од присутната лузна и коскено вдлабнување кои се континуиран извор на душевно страдање. Секоја комуникација со околината и изложување на погледи, особено во поширок круг на личности предизвикува чувство на зголемена анксиозност, несигурност во себе, самоповлекување и извесно нарушување на социјалните релации. </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9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539" y="1890939"/>
            <a:ext cx="10515600" cy="4351338"/>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007706" y="1315615"/>
            <a:ext cx="10123714" cy="3970318"/>
          </a:xfrm>
          <a:prstGeom prst="rect">
            <a:avLst/>
          </a:prstGeom>
          <a:noFill/>
        </p:spPr>
        <p:txBody>
          <a:bodyPr wrap="square" rtlCol="0">
            <a:spAutoFit/>
          </a:bodyPr>
          <a:lstStyle/>
          <a:p>
            <a:r>
              <a:rPr lang="mk-MK" b="1" dirty="0">
                <a:latin typeface="Times New Roman" panose="02020603050405020304" pitchFamily="18" charset="0"/>
                <a:cs typeface="Times New Roman" panose="02020603050405020304" pitchFamily="18" charset="0"/>
              </a:rPr>
              <a:t>М   И   С   Л   Е   Њ   Е    </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	На критичниот ден 11.10.2019 АБ била повреден во сообраќајна несреќа при што се задобила со:</a:t>
            </a:r>
            <a:endParaRPr lang="en-US" dirty="0">
              <a:latin typeface="Times New Roman" panose="02020603050405020304" pitchFamily="18" charset="0"/>
              <a:cs typeface="Times New Roman" panose="02020603050405020304" pitchFamily="18" charset="0"/>
            </a:endParaRPr>
          </a:p>
          <a:p>
            <a:r>
              <a:rPr lang="mk-MK" b="1" dirty="0">
                <a:latin typeface="Times New Roman" panose="02020603050405020304" pitchFamily="18" charset="0"/>
                <a:cs typeface="Times New Roman" panose="02020603050405020304" pitchFamily="18" charset="0"/>
              </a:rPr>
              <a:t>Импресивна скршеница (скршеница при која скршените делови се натиснати кон черепната шуплина)  во челнобазалниот предел на черепот десно</a:t>
            </a:r>
            <a:endParaRPr lang="en-US" dirty="0">
              <a:latin typeface="Times New Roman" panose="02020603050405020304" pitchFamily="18" charset="0"/>
              <a:cs typeface="Times New Roman" panose="02020603050405020304" pitchFamily="18" charset="0"/>
            </a:endParaRPr>
          </a:p>
          <a:p>
            <a:r>
              <a:rPr lang="mk-MK" b="1" dirty="0">
                <a:latin typeface="Times New Roman" panose="02020603050405020304" pitchFamily="18" charset="0"/>
                <a:cs typeface="Times New Roman" panose="02020603050405020304" pitchFamily="18" charset="0"/>
              </a:rPr>
              <a:t>Потрес на мозок.</a:t>
            </a:r>
            <a:endParaRPr lang="en-US" dirty="0">
              <a:latin typeface="Times New Roman" panose="02020603050405020304" pitchFamily="18" charset="0"/>
              <a:cs typeface="Times New Roman" panose="02020603050405020304" pitchFamily="18" charset="0"/>
            </a:endParaRPr>
          </a:p>
          <a:p>
            <a:r>
              <a:rPr lang="mk-MK" b="1" dirty="0">
                <a:latin typeface="Times New Roman" panose="02020603050405020304" pitchFamily="18" charset="0"/>
                <a:cs typeface="Times New Roman" panose="02020603050405020304" pitchFamily="18" charset="0"/>
              </a:rPr>
              <a:t>Раздернонагмечна рана во челниот предел од главата</a:t>
            </a:r>
            <a:endParaRPr lang="en-US" dirty="0">
              <a:latin typeface="Times New Roman" panose="02020603050405020304" pitchFamily="18" charset="0"/>
              <a:cs typeface="Times New Roman" panose="02020603050405020304" pitchFamily="18" charset="0"/>
            </a:endParaRPr>
          </a:p>
          <a:p>
            <a:r>
              <a:rPr lang="mk-MK"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r>
              <a:rPr lang="mk-MK" b="1" dirty="0">
                <a:latin typeface="Times New Roman" panose="02020603050405020304" pitchFamily="18" charset="0"/>
                <a:cs typeface="Times New Roman" panose="02020603050405020304" pitchFamily="18" charset="0"/>
              </a:rPr>
              <a:t>Станува збор за тешка телесна повреда </a:t>
            </a:r>
            <a:endParaRPr lang="en-US" dirty="0">
              <a:latin typeface="Times New Roman" panose="02020603050405020304" pitchFamily="18" charset="0"/>
              <a:cs typeface="Times New Roman" panose="02020603050405020304" pitchFamily="18" charset="0"/>
            </a:endParaRPr>
          </a:p>
          <a:p>
            <a:r>
              <a:rPr lang="mk-MK" b="1" dirty="0">
                <a:latin typeface="Times New Roman" panose="02020603050405020304" pitchFamily="18" charset="0"/>
                <a:cs typeface="Times New Roman" panose="02020603050405020304" pitchFamily="18" charset="0"/>
              </a:rPr>
              <a:t>Барателката е оперативно лекувана со оперативен зафат за дезимпресија (повлекување на натиснатите делови од скршеницата) и болнички лекувана на клиниката за неврохирургија во период од 10 дена</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88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539" y="1890939"/>
            <a:ext cx="10515600" cy="4351338"/>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278292" y="466532"/>
            <a:ext cx="9199984" cy="6124754"/>
          </a:xfrm>
          <a:prstGeom prst="rect">
            <a:avLst/>
          </a:prstGeom>
          <a:noFill/>
        </p:spPr>
        <p:txBody>
          <a:bodyPr wrap="square" rtlCol="0">
            <a:spAutoFit/>
          </a:bodyPr>
          <a:lstStyle/>
          <a:p>
            <a:r>
              <a:rPr lang="mk-MK" sz="1400" b="1" dirty="0">
                <a:latin typeface="Times New Roman" panose="02020603050405020304" pitchFamily="18" charset="0"/>
                <a:cs typeface="Times New Roman" panose="02020603050405020304" pitchFamily="18" charset="0"/>
              </a:rPr>
              <a:t>БОЛКА</a:t>
            </a:r>
            <a:endParaRPr lang="en-US" sz="1400" dirty="0">
              <a:latin typeface="Times New Roman" panose="02020603050405020304" pitchFamily="18" charset="0"/>
              <a:cs typeface="Times New Roman" panose="02020603050405020304" pitchFamily="18" charset="0"/>
            </a:endParaRPr>
          </a:p>
          <a:p>
            <a:r>
              <a:rPr lang="mk-MK" sz="1400" b="1"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a:p>
            <a:r>
              <a:rPr lang="mk-MK" sz="1400" i="1" dirty="0" smtClean="0">
                <a:latin typeface="Times New Roman" panose="02020603050405020304" pitchFamily="18" charset="0"/>
                <a:cs typeface="Times New Roman" panose="02020603050405020304" pitchFamily="18" charset="0"/>
              </a:rPr>
              <a:t>	Болката</a:t>
            </a:r>
            <a:r>
              <a:rPr lang="mk-MK" sz="1400" i="1" dirty="0">
                <a:latin typeface="Times New Roman" panose="02020603050405020304" pitchFamily="18" charset="0"/>
                <a:cs typeface="Times New Roman" panose="02020603050405020304" pitchFamily="18" charset="0"/>
              </a:rPr>
              <a:t>, како специјален сензитивен феномен, претставува непријатна, спонтана или провоцирана  реакција од различен карактер и интензитет и зависи од природата на повредата, обемноста, ткивото кое е повредено од една како и од самата личност, психолошката структура, возраста, специфичните околности во кои се наоѓа од друга страна.</a:t>
            </a:r>
            <a:endParaRPr lang="en-US" sz="1400" dirty="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	При </a:t>
            </a:r>
            <a:r>
              <a:rPr lang="mk-MK" sz="1400" dirty="0">
                <a:latin typeface="Times New Roman" panose="02020603050405020304" pitchFamily="18" charset="0"/>
                <a:cs typeface="Times New Roman" panose="02020603050405020304" pitchFamily="18" charset="0"/>
              </a:rPr>
              <a:t>сообраќајната несреќа барателката од задобиената повреда на главата (скршеница со потрес на мозкот) западнала во безсознание.</a:t>
            </a:r>
            <a:endParaRPr lang="en-US" sz="1400" dirty="0">
              <a:latin typeface="Times New Roman" panose="02020603050405020304" pitchFamily="18" charset="0"/>
              <a:cs typeface="Times New Roman" panose="02020603050405020304" pitchFamily="18" charset="0"/>
            </a:endParaRPr>
          </a:p>
          <a:p>
            <a:r>
              <a:rPr lang="mk-MK" sz="1400" i="1" dirty="0" smtClean="0">
                <a:latin typeface="Times New Roman" panose="02020603050405020304" pitchFamily="18" charset="0"/>
                <a:cs typeface="Times New Roman" panose="02020603050405020304" pitchFamily="18" charset="0"/>
              </a:rPr>
              <a:t>	Ваквата </a:t>
            </a:r>
            <a:r>
              <a:rPr lang="mk-MK" sz="1400" i="1" dirty="0">
                <a:latin typeface="Times New Roman" panose="02020603050405020304" pitchFamily="18" charset="0"/>
                <a:cs typeface="Times New Roman" panose="02020603050405020304" pitchFamily="18" charset="0"/>
              </a:rPr>
              <a:t>состојба е  следена со  прекин на патиштата за болка кои ги поврзуваат центрите во мозокот со периферните рецептори, па   не е возможно чувствување на никакви болки. При оваа состојба всушност е нарушена централната и интегративна психолошка функција на свеста во доживувањето на болката како сложен  феномен на дразнење на периферните рецептори и активирање на центрите за болка</a:t>
            </a:r>
            <a:endParaRPr lang="en-US" sz="1400" dirty="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После </a:t>
            </a:r>
            <a:r>
              <a:rPr lang="mk-MK" sz="1400" b="1" dirty="0">
                <a:latin typeface="Times New Roman" panose="02020603050405020304" pitchFamily="18" charset="0"/>
                <a:cs typeface="Times New Roman" panose="02020603050405020304" pitchFamily="18" charset="0"/>
              </a:rPr>
              <a:t>освестувањето (кое настапило 10-тина минути по повредата) барателката доживувала болки поврзани со:</a:t>
            </a:r>
            <a:endParaRPr lang="en-US" sz="1400" dirty="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1</a:t>
            </a:r>
            <a:r>
              <a:rPr lang="mk-MK" sz="1400" b="1" dirty="0">
                <a:latin typeface="Times New Roman" panose="02020603050405020304" pitchFamily="18" charset="0"/>
                <a:cs typeface="Times New Roman" panose="02020603050405020304" pitchFamily="18" charset="0"/>
              </a:rPr>
              <a:t>. </a:t>
            </a:r>
            <a:r>
              <a:rPr lang="mk-MK" sz="1400" b="1" dirty="0" smtClean="0">
                <a:latin typeface="Times New Roman" panose="02020603050405020304" pitchFamily="18" charset="0"/>
                <a:cs typeface="Times New Roman" panose="02020603050405020304" pitchFamily="18" charset="0"/>
              </a:rPr>
              <a:t>раздернонагмечната рана во челниот предел од главата</a:t>
            </a:r>
          </a:p>
          <a:p>
            <a:r>
              <a:rPr lang="mk-MK" sz="1400" b="1" dirty="0" smtClean="0">
                <a:latin typeface="Times New Roman" panose="02020603050405020304" pitchFamily="18" charset="0"/>
                <a:cs typeface="Times New Roman" panose="02020603050405020304" pitchFamily="18" charset="0"/>
              </a:rPr>
              <a:t>	2</a:t>
            </a:r>
            <a:r>
              <a:rPr lang="mk-MK" sz="1400" b="1" dirty="0">
                <a:latin typeface="Times New Roman" panose="02020603050405020304" pitchFamily="18" charset="0"/>
                <a:cs typeface="Times New Roman" panose="02020603050405020304" pitchFamily="18" charset="0"/>
              </a:rPr>
              <a:t>.  </a:t>
            </a:r>
            <a:r>
              <a:rPr lang="mk-MK" sz="1400" b="1" dirty="0" smtClean="0">
                <a:latin typeface="Times New Roman" panose="02020603050405020304" pitchFamily="18" charset="0"/>
                <a:cs typeface="Times New Roman" panose="02020603050405020304" pitchFamily="18" charset="0"/>
              </a:rPr>
              <a:t>импресивната скршеница во челнобазалниот предел на черепот десно и потрес на мозок.</a:t>
            </a:r>
            <a:endParaRPr lang="en-US" sz="1400" dirty="0" smtClean="0">
              <a:latin typeface="Times New Roman" panose="02020603050405020304" pitchFamily="18" charset="0"/>
              <a:cs typeface="Times New Roman" panose="02020603050405020304" pitchFamily="18" charset="0"/>
            </a:endParaRPr>
          </a:p>
          <a:p>
            <a:endParaRPr lang="mk-MK"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1. Болки од раздернонагмечна рана во челниот предел од главата</a:t>
            </a:r>
            <a:endParaRPr lang="en-US" sz="1400" dirty="0" smtClean="0">
              <a:latin typeface="Times New Roman" panose="02020603050405020304" pitchFamily="18" charset="0"/>
              <a:cs typeface="Times New Roman" panose="02020603050405020304" pitchFamily="18" charset="0"/>
            </a:endParaRPr>
          </a:p>
          <a:p>
            <a:r>
              <a:rPr lang="mk-MK" sz="1400" i="1" dirty="0" smtClean="0">
                <a:latin typeface="Times New Roman" panose="02020603050405020304" pitchFamily="18" charset="0"/>
                <a:cs typeface="Times New Roman" panose="02020603050405020304" pitchFamily="18" charset="0"/>
              </a:rPr>
              <a:t>	Овие болки се должат на директното повредување на нервните завршетоци во меките ткива под влијание на претрпеното нагмечување  и раздерувањето од една и од притисокот на нервните завршетоци во тие области од реактивно настанатиот оток и мали крвни подливи од друга страна. </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Болките биле со силен интензитет непосредно после освестувањето, со силен до среден интензитет опстојувале до крајот на болничкото лекување (првите 10 дена), со среден до слаб интензитет до крајот на 2-та недела  и со слаб интензитет биле присутни до крајот на првиот месец.</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Во наведениот период секој поголем  притисок и замор доведувал  до интензивирање на болките.</a:t>
            </a:r>
            <a:endParaRPr lang="en-US" sz="1400" dirty="0" smtClean="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mk-MK" sz="1400"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425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539" y="1890939"/>
            <a:ext cx="10515600" cy="4351338"/>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TextBox 1"/>
          <p:cNvSpPr txBox="1"/>
          <p:nvPr/>
        </p:nvSpPr>
        <p:spPr>
          <a:xfrm>
            <a:off x="765110" y="335902"/>
            <a:ext cx="10207690" cy="6124754"/>
          </a:xfrm>
          <a:prstGeom prst="rect">
            <a:avLst/>
          </a:prstGeom>
          <a:noFill/>
        </p:spPr>
        <p:txBody>
          <a:bodyPr wrap="square" rtlCol="0">
            <a:spAutoFit/>
          </a:bodyPr>
          <a:lstStyle/>
          <a:p>
            <a:r>
              <a:rPr lang="mk-MK" sz="1400" b="1" dirty="0" smtClean="0">
                <a:latin typeface="Times New Roman" panose="02020603050405020304" pitchFamily="18" charset="0"/>
                <a:cs typeface="Times New Roman" panose="02020603050405020304" pitchFamily="18" charset="0"/>
              </a:rPr>
              <a:t>2. Болки и тегоби од импресивната скршеница во челнобазалниот предел на черепот десно и потресот на мозок.</a:t>
            </a:r>
            <a:endParaRPr lang="en-US" sz="1400" dirty="0" smtClean="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	</a:t>
            </a:r>
            <a:r>
              <a:rPr lang="mk-MK" sz="1400" i="1" dirty="0" smtClean="0">
                <a:latin typeface="Times New Roman" panose="02020603050405020304" pitchFamily="18" charset="0"/>
                <a:cs typeface="Times New Roman" panose="02020603050405020304" pitchFamily="18" charset="0"/>
              </a:rPr>
              <a:t>Болките од овие повреди биле предизвикани од дразнење на рецепторите за болка во зоната на скршеницата, како и од самиот потрес на мозокот.</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После освестувањето барателката доживувала интензивни болки локализирани во пределот на скршеницата, како и дифузни главоболки, следени со мачнина, чувство на гадење, нагон за повраќање, вртоглавица со  преосетливост на сите  стимулуси (звучни, светлосни) итн. од задобиениот потрес на мозокот.</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После оперативниот зафат (за дезимпресија на скршеницата на черепот) до крајот на непосредното болничко лекување (првите 10 дена) ваквите  интензивни болки и другите тегоби  постепено  се смириле под дејство на терапијата  при апсолутното мирување до средно интензивни.</a:t>
            </a:r>
            <a:r>
              <a:rPr lang="mk-MK" sz="1400" dirty="0" smtClean="0">
                <a:latin typeface="Times New Roman" panose="02020603050405020304" pitchFamily="18" charset="0"/>
                <a:cs typeface="Times New Roman" panose="02020603050405020304" pitchFamily="18" charset="0"/>
              </a:rPr>
              <a:t> </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После излегувањето од болница  болките во пределот на скршеницата постепено се редуцирале до слаб интензитет кон крајот на првиот месец од повредата во кој опстојувале некаде до средината на 3-тиот месец од повредувањето.</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Се до крајот на првиот месец опстојувале и континуираните тегоби од потресот на мозокот со дифузни главоболки, следени со мачнина, чувство на гадење, вртоглавица, чувство на нестабилност при стоење и одење, како и   преосетливост на сите  стимулуси.  Во текот на овој период од 1 месец секое изложување на  светлосни и звучни дразби, како и секој психофизички замор доведувал до интензивирање на главоболките и другите наведени тегоби.</a:t>
            </a:r>
            <a:endParaRPr lang="en-US" sz="1400" dirty="0" smtClean="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	После овој период бил присутен </a:t>
            </a:r>
            <a:r>
              <a:rPr lang="mk-MK" sz="1400" b="1" dirty="0" smtClean="0">
                <a:latin typeface="Times New Roman" panose="02020603050405020304" pitchFamily="18" charset="0"/>
                <a:cs typeface="Times New Roman" panose="02020603050405020304" pitchFamily="18" charset="0"/>
              </a:rPr>
              <a:t>одложен посткомоционален синдром </a:t>
            </a:r>
            <a:r>
              <a:rPr lang="mk-MK" sz="1400" dirty="0" smtClean="0">
                <a:latin typeface="Times New Roman" panose="02020603050405020304" pitchFamily="18" charset="0"/>
                <a:cs typeface="Times New Roman" panose="02020603050405020304" pitchFamily="18" charset="0"/>
              </a:rPr>
              <a:t>(одложени тегоби од потресот на мозокот) со повремени  дифузни главоболки, мачнини, вртоглавици, чувството на побрза психофизичка заморливост и потешкотии со концентрацијата. </a:t>
            </a:r>
            <a:endParaRPr lang="en-US" sz="1400" dirty="0" smtClean="0">
              <a:latin typeface="Times New Roman" panose="02020603050405020304" pitchFamily="18" charset="0"/>
              <a:cs typeface="Times New Roman" panose="02020603050405020304" pitchFamily="18" charset="0"/>
            </a:endParaRPr>
          </a:p>
          <a:p>
            <a:r>
              <a:rPr lang="mk-MK" sz="1400" i="1" dirty="0" smtClean="0">
                <a:latin typeface="Times New Roman" panose="02020603050405020304" pitchFamily="18" charset="0"/>
                <a:cs typeface="Times New Roman" panose="02020603050405020304" pitchFamily="18" charset="0"/>
              </a:rPr>
              <a:t>Овие тегоби  по својот интензитет се  послаби од претходните од непосредниот посткомоционален синдром, нивното  јавување е повремено,  ги  провоцираат психофизички замор, промена на времето итн. За интензитетот на нивната појавност и траењето освен интензитетот на потресот на мозокот од важност е  и психолошката реакција на личноста на трауматскиот настан, односно психолошкото фиксирање на тегобите од акутната фаза на непосредниот посткомоционален синдром. </a:t>
            </a:r>
            <a:endParaRPr lang="en-US" sz="1400" dirty="0" smtClean="0">
              <a:latin typeface="Times New Roman" panose="02020603050405020304" pitchFamily="18" charset="0"/>
              <a:cs typeface="Times New Roman" panose="02020603050405020304" pitchFamily="18" charset="0"/>
            </a:endParaRPr>
          </a:p>
          <a:p>
            <a:r>
              <a:rPr lang="mk-MK" sz="1400" b="1" dirty="0" smtClean="0">
                <a:latin typeface="Times New Roman" panose="02020603050405020304" pitchFamily="18" charset="0"/>
                <a:cs typeface="Times New Roman" panose="02020603050405020304" pitchFamily="18" charset="0"/>
              </a:rPr>
              <a:t>	Во контекст на наведеното после првиот месец од повредата барателката  имала повремени главоболки, мачнини, вртоглавици, отежната концентрација, побрза заморливост итн., кои биле со поголема зачестеност и со посилен  интензитет до средината на 3-тиот месец, а во лесен степен повремено се присутни се до денес. </a:t>
            </a:r>
            <a:endParaRPr lang="en-US" sz="1400" dirty="0" smtClean="0">
              <a:latin typeface="Times New Roman" panose="02020603050405020304" pitchFamily="18" charset="0"/>
              <a:cs typeface="Times New Roman" panose="02020603050405020304" pitchFamily="18" charset="0"/>
            </a:endParaRPr>
          </a:p>
          <a:p>
            <a:r>
              <a:rPr lang="mk-MK" sz="1400" dirty="0" smtClean="0">
                <a:latin typeface="Times New Roman" panose="02020603050405020304" pitchFamily="18" charset="0"/>
                <a:cs typeface="Times New Roman" panose="02020603050405020304" pitchFamily="18" charset="0"/>
              </a:rPr>
              <a:t>	Имено барателката се до денес има повремени послаби главоболки и полесни потешкотии со концентрацијата  при голем психофизички напор и промена на времето.</a:t>
            </a:r>
            <a:endParaRPr lang="en-US" sz="1400" dirty="0"/>
          </a:p>
        </p:txBody>
      </p:sp>
    </p:spTree>
    <p:extLst>
      <p:ext uri="{BB962C8B-B14F-4D97-AF65-F5344CB8AC3E}">
        <p14:creationId xmlns:p14="http://schemas.microsoft.com/office/powerpoint/2010/main" val="1631591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746</Words>
  <Application>Microsoft Office PowerPoint</Application>
  <PresentationFormat>Widescreen</PresentationFormat>
  <Paragraphs>118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Malgun Gothic Semilight</vt:lpstr>
      <vt:lpstr>Arial</vt:lpstr>
      <vt:lpstr>Arial Unicode MS</vt:lpstr>
      <vt:lpstr>Calibri</vt:lpstr>
      <vt:lpstr>Calibri Light</vt:lpstr>
      <vt:lpstr>Times New Roman</vt:lpstr>
      <vt:lpstr>Office Theme</vt:lpstr>
      <vt:lpstr> Нематеријална штета повреда во сообраќајна несреќа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Нематеријална штета повреда во сообраќајна несреќа</dc:title>
  <dc:creator>Dimitar Bonevski</dc:creator>
  <cp:lastModifiedBy>olivera subotin popovska</cp:lastModifiedBy>
  <cp:revision>5</cp:revision>
  <dcterms:created xsi:type="dcterms:W3CDTF">2025-03-31T10:46:05Z</dcterms:created>
  <dcterms:modified xsi:type="dcterms:W3CDTF">2025-03-31T17:53:17Z</dcterms:modified>
</cp:coreProperties>
</file>