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3"/>
  </p:notesMasterIdLst>
  <p:sldIdLst>
    <p:sldId id="324" r:id="rId2"/>
    <p:sldId id="269" r:id="rId3"/>
    <p:sldId id="270" r:id="rId4"/>
    <p:sldId id="284" r:id="rId5"/>
    <p:sldId id="286" r:id="rId6"/>
    <p:sldId id="326" r:id="rId7"/>
    <p:sldId id="327" r:id="rId8"/>
    <p:sldId id="328" r:id="rId9"/>
    <p:sldId id="329" r:id="rId10"/>
    <p:sldId id="287" r:id="rId11"/>
    <p:sldId id="268" r:id="rId12"/>
  </p:sldIdLst>
  <p:sldSz cx="9144000" cy="6858000" type="screen4x3"/>
  <p:notesSz cx="6858000" cy="9144000"/>
  <p:defaultText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7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332764-D471-4452-892B-28B004D235E8}" type="datetimeFigureOut">
              <a:rPr lang="en-US" smtClean="0"/>
              <a:t>3/28/2025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E61293-1452-42CA-81DD-CD1751063AD1}" type="slidenum">
              <a:rPr lang="en-US" smtClean="0"/>
              <a:t>‹#›</a:t>
            </a:fld>
            <a:endParaRPr lang="en-US"/>
          </a:p>
        </p:txBody>
      </p:sp>
    </p:spTree>
    <p:extLst>
      <p:ext uri="{BB962C8B-B14F-4D97-AF65-F5344CB8AC3E}">
        <p14:creationId xmlns:p14="http://schemas.microsoft.com/office/powerpoint/2010/main" val="2146890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E61293-1452-42CA-81DD-CD1751063AD1}" type="slidenum">
              <a:rPr lang="en-US" smtClean="0"/>
              <a:t>4</a:t>
            </a:fld>
            <a:endParaRPr lang="en-US"/>
          </a:p>
        </p:txBody>
      </p:sp>
    </p:spTree>
    <p:extLst>
      <p:ext uri="{BB962C8B-B14F-4D97-AF65-F5344CB8AC3E}">
        <p14:creationId xmlns:p14="http://schemas.microsoft.com/office/powerpoint/2010/main" val="1552349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A4BB0E65-6AD7-4D6C-814E-D6EC3114A742}" type="datetimeFigureOut">
              <a:rPr lang="mk-MK" smtClean="0"/>
              <a:pPr/>
              <a:t>28.3.2025</a:t>
            </a:fld>
            <a:endParaRPr lang="mk-MK"/>
          </a:p>
        </p:txBody>
      </p:sp>
      <p:sp>
        <p:nvSpPr>
          <p:cNvPr id="17" name="Footer Placeholder 16"/>
          <p:cNvSpPr>
            <a:spLocks noGrp="1"/>
          </p:cNvSpPr>
          <p:nvPr>
            <p:ph type="ftr" sz="quarter" idx="11"/>
          </p:nvPr>
        </p:nvSpPr>
        <p:spPr/>
        <p:txBody>
          <a:bodyPr/>
          <a:lstStyle/>
          <a:p>
            <a:endParaRPr lang="mk-MK"/>
          </a:p>
        </p:txBody>
      </p:sp>
      <p:sp>
        <p:nvSpPr>
          <p:cNvPr id="29" name="Slide Number Placeholder 28"/>
          <p:cNvSpPr>
            <a:spLocks noGrp="1"/>
          </p:cNvSpPr>
          <p:nvPr>
            <p:ph type="sldNum" sz="quarter" idx="12"/>
          </p:nvPr>
        </p:nvSpPr>
        <p:spPr/>
        <p:txBody>
          <a:bodyPr/>
          <a:lstStyle/>
          <a:p>
            <a:fld id="{AB00A9B9-1A63-4798-9912-6F8BABC52BB2}" type="slidenum">
              <a:rPr lang="mk-MK" smtClean="0"/>
              <a:pPr/>
              <a:t>‹#›</a:t>
            </a:fld>
            <a:endParaRPr lang="mk-MK"/>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4BB0E65-6AD7-4D6C-814E-D6EC3114A742}" type="datetimeFigureOut">
              <a:rPr lang="mk-MK" smtClean="0"/>
              <a:pPr/>
              <a:t>28.3.2025</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4BB0E65-6AD7-4D6C-814E-D6EC3114A742}" type="datetimeFigureOut">
              <a:rPr lang="mk-MK" smtClean="0"/>
              <a:pPr/>
              <a:t>28.3.2025</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4BB0E65-6AD7-4D6C-814E-D6EC3114A742}" type="datetimeFigureOut">
              <a:rPr lang="mk-MK" smtClean="0"/>
              <a:pPr/>
              <a:t>28.3.2025</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BB0E65-6AD7-4D6C-814E-D6EC3114A742}" type="datetimeFigureOut">
              <a:rPr lang="mk-MK" smtClean="0"/>
              <a:pPr/>
              <a:t>28.3.2025</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a:xfrm>
            <a:off x="7924800" y="6416675"/>
            <a:ext cx="762000" cy="365125"/>
          </a:xfrm>
        </p:spPr>
        <p:txBody>
          <a:bodyPr/>
          <a:lstStyle/>
          <a:p>
            <a:fld id="{AB00A9B9-1A63-4798-9912-6F8BABC52BB2}" type="slidenum">
              <a:rPr lang="mk-MK" smtClean="0"/>
              <a:pPr/>
              <a:t>‹#›</a:t>
            </a:fld>
            <a:endParaRPr lang="mk-M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4BB0E65-6AD7-4D6C-814E-D6EC3114A742}" type="datetimeFigureOut">
              <a:rPr lang="mk-MK" smtClean="0"/>
              <a:pPr/>
              <a:t>28.3.2025</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4BB0E65-6AD7-4D6C-814E-D6EC3114A742}" type="datetimeFigureOut">
              <a:rPr lang="mk-MK" smtClean="0"/>
              <a:pPr/>
              <a:t>28.3.2025</a:t>
            </a:fld>
            <a:endParaRPr lang="mk-MK"/>
          </a:p>
        </p:txBody>
      </p:sp>
      <p:sp>
        <p:nvSpPr>
          <p:cNvPr id="8" name="Footer Placeholder 7"/>
          <p:cNvSpPr>
            <a:spLocks noGrp="1"/>
          </p:cNvSpPr>
          <p:nvPr>
            <p:ph type="ftr" sz="quarter" idx="11"/>
          </p:nvPr>
        </p:nvSpPr>
        <p:spPr/>
        <p:txBody>
          <a:bodyPr/>
          <a:lstStyle/>
          <a:p>
            <a:endParaRPr lang="mk-MK"/>
          </a:p>
        </p:txBody>
      </p:sp>
      <p:sp>
        <p:nvSpPr>
          <p:cNvPr id="9" name="Slide Number Placeholder 8"/>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4BB0E65-6AD7-4D6C-814E-D6EC3114A742}" type="datetimeFigureOut">
              <a:rPr lang="mk-MK" smtClean="0"/>
              <a:pPr/>
              <a:t>28.3.2025</a:t>
            </a:fld>
            <a:endParaRPr lang="mk-MK"/>
          </a:p>
        </p:txBody>
      </p:sp>
      <p:sp>
        <p:nvSpPr>
          <p:cNvPr id="4" name="Footer Placeholder 3"/>
          <p:cNvSpPr>
            <a:spLocks noGrp="1"/>
          </p:cNvSpPr>
          <p:nvPr>
            <p:ph type="ftr" sz="quarter" idx="11"/>
          </p:nvPr>
        </p:nvSpPr>
        <p:spPr/>
        <p:txBody>
          <a:bodyPr/>
          <a:lstStyle/>
          <a:p>
            <a:endParaRPr lang="mk-MK"/>
          </a:p>
        </p:txBody>
      </p:sp>
      <p:sp>
        <p:nvSpPr>
          <p:cNvPr id="5" name="Slide Number Placeholder 4"/>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BB0E65-6AD7-4D6C-814E-D6EC3114A742}" type="datetimeFigureOut">
              <a:rPr lang="mk-MK" smtClean="0"/>
              <a:pPr/>
              <a:t>28.3.2025</a:t>
            </a:fld>
            <a:endParaRPr lang="mk-MK"/>
          </a:p>
        </p:txBody>
      </p:sp>
      <p:sp>
        <p:nvSpPr>
          <p:cNvPr id="3" name="Footer Placeholder 2"/>
          <p:cNvSpPr>
            <a:spLocks noGrp="1"/>
          </p:cNvSpPr>
          <p:nvPr>
            <p:ph type="ftr" sz="quarter" idx="11"/>
          </p:nvPr>
        </p:nvSpPr>
        <p:spPr/>
        <p:txBody>
          <a:bodyPr/>
          <a:lstStyle/>
          <a:p>
            <a:endParaRPr lang="mk-MK"/>
          </a:p>
        </p:txBody>
      </p:sp>
      <p:sp>
        <p:nvSpPr>
          <p:cNvPr id="4" name="Slide Number Placeholder 3"/>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4BB0E65-6AD7-4D6C-814E-D6EC3114A742}" type="datetimeFigureOut">
              <a:rPr lang="mk-MK" smtClean="0"/>
              <a:pPr/>
              <a:t>28.3.2025</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4BB0E65-6AD7-4D6C-814E-D6EC3114A742}" type="datetimeFigureOut">
              <a:rPr lang="mk-MK" smtClean="0"/>
              <a:pPr/>
              <a:t>28.3.2025</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4BB0E65-6AD7-4D6C-814E-D6EC3114A742}" type="datetimeFigureOut">
              <a:rPr lang="mk-MK" smtClean="0"/>
              <a:pPr/>
              <a:t>28.3.2025</a:t>
            </a:fld>
            <a:endParaRPr lang="mk-MK"/>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mk-MK"/>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B00A9B9-1A63-4798-9912-6F8BABC52BB2}" type="slidenum">
              <a:rPr lang="mk-MK" smtClean="0"/>
              <a:pPr/>
              <a:t>‹#›</a:t>
            </a:fld>
            <a:endParaRPr lang="mk-MK"/>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3840-753A-18F1-EA50-50B7F80CFBAA}"/>
              </a:ext>
            </a:extLst>
          </p:cNvPr>
          <p:cNvSpPr>
            <a:spLocks noGrp="1"/>
          </p:cNvSpPr>
          <p:nvPr>
            <p:ph type="ctrTitle"/>
          </p:nvPr>
        </p:nvSpPr>
        <p:spPr>
          <a:xfrm>
            <a:off x="395536" y="548680"/>
            <a:ext cx="8229600" cy="2880320"/>
          </a:xfrm>
        </p:spPr>
        <p:txBody>
          <a:bodyPr>
            <a:noAutofit/>
          </a:bodyPr>
          <a:lstStyle/>
          <a:p>
            <a:r>
              <a:rPr lang="mk-MK" sz="7200" dirty="0">
                <a:effectLst/>
                <a:latin typeface="Times New Roman" panose="02020603050405020304" pitchFamily="18" charset="0"/>
                <a:ea typeface="Calibri" panose="020F0502020204030204" pitchFamily="34" charset="0"/>
                <a:cs typeface="Times New Roman" panose="02020603050405020304" pitchFamily="18" charset="0"/>
              </a:rPr>
              <a:t>ЕТИКА НА ВЕШТАЦИ</a:t>
            </a:r>
            <a:endParaRPr lang="en-US" sz="7200" dirty="0"/>
          </a:p>
        </p:txBody>
      </p:sp>
      <p:sp>
        <p:nvSpPr>
          <p:cNvPr id="3" name="Subtitle 2">
            <a:extLst>
              <a:ext uri="{FF2B5EF4-FFF2-40B4-BE49-F238E27FC236}">
                <a16:creationId xmlns:a16="http://schemas.microsoft.com/office/drawing/2014/main" id="{7FBCE2EA-2D53-33DB-53B4-4BD1230FDEFC}"/>
              </a:ext>
            </a:extLst>
          </p:cNvPr>
          <p:cNvSpPr>
            <a:spLocks noGrp="1"/>
          </p:cNvSpPr>
          <p:nvPr>
            <p:ph type="subTitle" idx="1"/>
          </p:nvPr>
        </p:nvSpPr>
        <p:spPr>
          <a:xfrm>
            <a:off x="1371600" y="3861048"/>
            <a:ext cx="6400800" cy="1752600"/>
          </a:xfrm>
        </p:spPr>
        <p:txBody>
          <a:bodyPr/>
          <a:lstStyle/>
          <a:p>
            <a:r>
              <a:rPr lang="mk-MK" dirty="0"/>
              <a:t>д-р Габриела Гајдпва</a:t>
            </a:r>
          </a:p>
          <a:p>
            <a:r>
              <a:rPr lang="mk-MK" dirty="0"/>
              <a:t>Судија на</a:t>
            </a:r>
          </a:p>
          <a:p>
            <a:r>
              <a:rPr lang="mk-MK" dirty="0"/>
              <a:t>Апелационен суд Скопје</a:t>
            </a:r>
            <a:endParaRPr lang="en-US" dirty="0"/>
          </a:p>
        </p:txBody>
      </p:sp>
    </p:spTree>
    <p:extLst>
      <p:ext uri="{BB962C8B-B14F-4D97-AF65-F5344CB8AC3E}">
        <p14:creationId xmlns:p14="http://schemas.microsoft.com/office/powerpoint/2010/main" val="487595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a:t>КОДЕКС НА ЕТИКА</a:t>
            </a:r>
            <a:endParaRPr lang="en-US" dirty="0"/>
          </a:p>
        </p:txBody>
      </p:sp>
      <p:sp>
        <p:nvSpPr>
          <p:cNvPr id="3" name="Content Placeholder 2"/>
          <p:cNvSpPr>
            <a:spLocks noGrp="1"/>
          </p:cNvSpPr>
          <p:nvPr>
            <p:ph idx="1"/>
          </p:nvPr>
        </p:nvSpPr>
        <p:spPr>
          <a:xfrm>
            <a:off x="457200" y="1772816"/>
            <a:ext cx="8229600" cy="4536544"/>
          </a:xfrm>
        </p:spPr>
        <p:txBody>
          <a:bodyPr>
            <a:noAutofit/>
          </a:bodyPr>
          <a:lstStyle/>
          <a:p>
            <a:pPr indent="449580" algn="just">
              <a:spcAft>
                <a:spcPts val="800"/>
              </a:spcAft>
              <a:buNone/>
            </a:pPr>
            <a:r>
              <a:rPr lang="mk-MK" sz="2400" dirty="0">
                <a:effectLst/>
                <a:ea typeface="Calibri" panose="020F0502020204030204" pitchFamily="34" charset="0"/>
                <a:cs typeface="Times New Roman" panose="02020603050405020304" pitchFamily="18" charset="0"/>
              </a:rPr>
              <a:t>Кодексот за етика</a:t>
            </a:r>
            <a:r>
              <a:rPr lang="mk-MK" sz="2400" dirty="0">
                <a:ea typeface="Calibri" panose="020F0502020204030204" pitchFamily="34" charset="0"/>
                <a:cs typeface="Times New Roman" panose="02020603050405020304" pitchFamily="18" charset="0"/>
              </a:rPr>
              <a:t> </a:t>
            </a:r>
            <a:r>
              <a:rPr lang="mk-MK" sz="2400" dirty="0">
                <a:effectLst/>
                <a:ea typeface="Calibri" panose="020F0502020204030204" pitchFamily="34" charset="0"/>
                <a:cs typeface="Times New Roman" panose="02020603050405020304" pitchFamily="18" charset="0"/>
              </a:rPr>
              <a:t>е донесен со цел да им даде насоки на вештаците</a:t>
            </a:r>
            <a:r>
              <a:rPr lang="mk-MK" sz="2400" dirty="0">
                <a:solidFill>
                  <a:srgbClr val="202124"/>
                </a:solidFill>
                <a:effectLst/>
                <a:ea typeface="Times New Roman" panose="02020603050405020304" pitchFamily="18" charset="0"/>
                <a:cs typeface="Times New Roman" panose="02020603050405020304" pitchFamily="18" charset="0"/>
              </a:rPr>
              <a:t> </a:t>
            </a:r>
            <a:r>
              <a:rPr lang="mk-MK" sz="2400" dirty="0">
                <a:effectLst/>
                <a:ea typeface="Calibri" panose="020F0502020204030204" pitchFamily="34" charset="0"/>
                <a:cs typeface="Times New Roman" panose="02020603050405020304" pitchFamily="18" charset="0"/>
              </a:rPr>
              <a:t>и обезбедува структура за регулирање на однесувањето, манифестирана на високо ниво на одговорност и етика, кое се очекува од вештаците. </a:t>
            </a:r>
          </a:p>
          <a:p>
            <a:pPr indent="449580" algn="just">
              <a:spcAft>
                <a:spcPts val="800"/>
              </a:spcAft>
              <a:buNone/>
            </a:pPr>
            <a:r>
              <a:rPr lang="mk-MK" sz="2400" dirty="0">
                <a:effectLst/>
                <a:ea typeface="Calibri" panose="020F0502020204030204" pitchFamily="34" charset="0"/>
                <a:cs typeface="Times New Roman" panose="02020603050405020304" pitchFamily="18" charset="0"/>
              </a:rPr>
              <a:t>Правилата содржани во овој Кодекс ги искажуваат стандардите што го одредуваат однесувањето на Вештаците.</a:t>
            </a:r>
            <a:endParaRPr lang="mk-MK" sz="2400" dirty="0">
              <a:ea typeface="Calibri" panose="020F0502020204030204" pitchFamily="34" charset="0"/>
              <a:cs typeface="Times New Roman" panose="02020603050405020304" pitchFamily="18" charset="0"/>
            </a:endParaRPr>
          </a:p>
          <a:p>
            <a:pPr indent="0" algn="just">
              <a:spcAft>
                <a:spcPts val="800"/>
              </a:spcAft>
              <a:buNone/>
            </a:pPr>
            <a:r>
              <a:rPr lang="mk-MK" sz="2400" dirty="0">
                <a:effectLst/>
                <a:ea typeface="Calibri" panose="020F0502020204030204" pitchFamily="34" charset="0"/>
                <a:cs typeface="Times New Roman" panose="02020603050405020304" pitchFamily="18" charset="0"/>
              </a:rPr>
              <a:t>	Секое прекршување на принципите од Кодексот ќе се смета за прекршување на Кодексот и повлекува дисиплинска одговорност.</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1601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500042"/>
            <a:ext cx="8229600" cy="2928958"/>
          </a:xfrm>
        </p:spPr>
        <p:txBody>
          <a:bodyPr>
            <a:noAutofit/>
          </a:bodyPr>
          <a:lstStyle/>
          <a:p>
            <a:r>
              <a:rPr lang="mk-MK" sz="7200" dirty="0"/>
              <a:t>БЛАГОДАРАМ НА ВНИМАНИЕТО</a:t>
            </a:r>
          </a:p>
        </p:txBody>
      </p:sp>
      <p:sp>
        <p:nvSpPr>
          <p:cNvPr id="3" name="Subtitle 2"/>
          <p:cNvSpPr>
            <a:spLocks noGrp="1"/>
          </p:cNvSpPr>
          <p:nvPr>
            <p:ph type="subTitle" idx="1"/>
          </p:nvPr>
        </p:nvSpPr>
        <p:spPr>
          <a:xfrm>
            <a:off x="827584" y="3861048"/>
            <a:ext cx="7776864" cy="2376264"/>
          </a:xfrm>
        </p:spPr>
        <p:txBody>
          <a:bodyPr>
            <a:normAutofit/>
          </a:bodyPr>
          <a:lstStyle/>
          <a:p>
            <a:r>
              <a:rPr lang="mk-MK" sz="3600" dirty="0"/>
              <a:t>Судија</a:t>
            </a:r>
          </a:p>
          <a:p>
            <a:r>
              <a:rPr lang="mk-MK" sz="3600" dirty="0"/>
              <a:t>д</a:t>
            </a:r>
            <a:r>
              <a:rPr lang="mk-MK" sz="3600"/>
              <a:t>-р</a:t>
            </a:r>
            <a:r>
              <a:rPr lang="mk-MK" sz="3600" dirty="0"/>
              <a:t>.Габриела Гајдова</a:t>
            </a:r>
          </a:p>
          <a:p>
            <a:r>
              <a:rPr lang="mk-MK" sz="3600" dirty="0"/>
              <a:t>е</a:t>
            </a:r>
            <a:r>
              <a:rPr lang="en-US" sz="3600" dirty="0"/>
              <a:t>-mail: gabigajdova@yahoo.com</a:t>
            </a:r>
            <a:endParaRPr lang="mk-MK" sz="3600" dirty="0"/>
          </a:p>
          <a:p>
            <a:endParaRPr lang="mk-MK"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p:spPr>
        <p:txBody>
          <a:bodyPr>
            <a:normAutofit/>
          </a:bodyPr>
          <a:lstStyle/>
          <a:p>
            <a:r>
              <a:rPr lang="mk-MK" sz="4800" dirty="0"/>
              <a:t>ЕТИКА</a:t>
            </a:r>
            <a:endParaRPr lang="en-US" sz="4800" dirty="0"/>
          </a:p>
        </p:txBody>
      </p:sp>
      <p:sp>
        <p:nvSpPr>
          <p:cNvPr id="3" name="Content Placeholder 2"/>
          <p:cNvSpPr>
            <a:spLocks noGrp="1"/>
          </p:cNvSpPr>
          <p:nvPr>
            <p:ph idx="1"/>
          </p:nvPr>
        </p:nvSpPr>
        <p:spPr>
          <a:xfrm>
            <a:off x="251520" y="1340768"/>
            <a:ext cx="8640960" cy="4968592"/>
          </a:xfrm>
        </p:spPr>
        <p:txBody>
          <a:bodyPr>
            <a:noAutofit/>
          </a:bodyPr>
          <a:lstStyle/>
          <a:p>
            <a:pPr algn="just"/>
            <a:r>
              <a:rPr lang="mk-MK" sz="2400" kern="0" dirty="0">
                <a:effectLst/>
                <a:latin typeface="Times New Roman" panose="02020603050405020304" pitchFamily="18" charset="0"/>
                <a:ea typeface="Calibri" panose="020F0502020204030204" pitchFamily="34" charset="0"/>
              </a:rPr>
              <a:t>Особено е важен соодносот помеѓу професионалноста, од една страна, и приоритетите и вредностите на заедницата, од друга страна. </a:t>
            </a:r>
          </a:p>
          <a:p>
            <a:pPr algn="just"/>
            <a:r>
              <a:rPr lang="mk-MK" sz="2400" dirty="0">
                <a:effectLst/>
                <a:latin typeface="Times New Roman" panose="02020603050405020304" pitchFamily="18" charset="0"/>
                <a:ea typeface="Calibri" panose="020F0502020204030204" pitchFamily="34" charset="0"/>
                <a:cs typeface="Times New Roman" panose="02020603050405020304" pitchFamily="18" charset="0"/>
              </a:rPr>
              <a:t>Вештаците мора да бидат свесни за одговорноста што ја имаат при изготвување на стручниот наод и мислењето при одговарање на определени прашања, </a:t>
            </a:r>
            <a:r>
              <a:rPr lang="mk-MK" sz="2400" kern="0" dirty="0">
                <a:effectLst/>
                <a:latin typeface="Times New Roman" panose="02020603050405020304" pitchFamily="18" charset="0"/>
                <a:ea typeface="Calibri" panose="020F0502020204030204" pitchFamily="34" charset="0"/>
              </a:rPr>
              <a:t>затоа што од нивните одговори, објаснувања и аргументација зависи кои факти судијата ќе ги оцени како докажани и ќе добијат статус на релевантни за кривичноправниот настан што е предмет на кривичната постапка. </a:t>
            </a:r>
          </a:p>
          <a:p>
            <a:pPr algn="just"/>
            <a:r>
              <a:rPr lang="mk-MK" sz="2400" dirty="0">
                <a:effectLst/>
                <a:latin typeface="Times New Roman" panose="02020603050405020304" pitchFamily="18" charset="0"/>
                <a:ea typeface="Calibri" panose="020F0502020204030204" pitchFamily="34" charset="0"/>
                <a:cs typeface="Times New Roman" panose="02020603050405020304" pitchFamily="18" charset="0"/>
              </a:rPr>
              <a:t>Експертското етичко однесување подразбира присуство на три сегменти: знаење, вештини и пракса.</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9684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rmAutofit/>
          </a:bodyPr>
          <a:lstStyle/>
          <a:p>
            <a:r>
              <a:rPr lang="mk-MK" dirty="0"/>
              <a:t>ЕТИКА</a:t>
            </a:r>
            <a:endParaRPr lang="en-US" dirty="0"/>
          </a:p>
        </p:txBody>
      </p:sp>
      <p:sp>
        <p:nvSpPr>
          <p:cNvPr id="3" name="Content Placeholder 2"/>
          <p:cNvSpPr>
            <a:spLocks noGrp="1"/>
          </p:cNvSpPr>
          <p:nvPr>
            <p:ph idx="1"/>
          </p:nvPr>
        </p:nvSpPr>
        <p:spPr>
          <a:xfrm>
            <a:off x="457200" y="1628800"/>
            <a:ext cx="8229600" cy="4680560"/>
          </a:xfrm>
        </p:spPr>
        <p:txBody>
          <a:bodyPr>
            <a:noAutofit/>
          </a:bodyPr>
          <a:lstStyle/>
          <a:p>
            <a:pPr algn="just"/>
            <a:r>
              <a:rPr lang="mk-MK" sz="2200" dirty="0">
                <a:effectLst/>
                <a:latin typeface="Times New Roman" panose="02020603050405020304" pitchFamily="18" charset="0"/>
                <a:ea typeface="Calibri" panose="020F0502020204030204" pitchFamily="34" charset="0"/>
                <a:cs typeface="Times New Roman" panose="02020603050405020304" pitchFamily="18" charset="0"/>
              </a:rPr>
              <a:t>Етичкото расудување на вештакот во судница подразбира тој секогаш да има објаснување за изнесените аргументи во согласност со науката и струката, во контекст на фактичката состојба во конкретен случај. </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mk-MK" sz="2200" dirty="0">
                <a:effectLst/>
                <a:latin typeface="Times New Roman" panose="02020603050405020304" pitchFamily="18" charset="0"/>
                <a:ea typeface="Calibri" panose="020F0502020204030204" pitchFamily="34" charset="0"/>
                <a:cs typeface="Times New Roman" panose="02020603050405020304" pitchFamily="18" charset="0"/>
              </a:rPr>
              <a:t>Знаењето, вештините и праксата му даваат легитимитет на изнесениот аргумент. </a:t>
            </a:r>
          </a:p>
          <a:p>
            <a:pPr algn="just"/>
            <a:r>
              <a:rPr lang="mk-MK" sz="2200" dirty="0">
                <a:effectLst/>
                <a:latin typeface="Times New Roman" panose="02020603050405020304" pitchFamily="18" charset="0"/>
                <a:ea typeface="Calibri" panose="020F0502020204030204" pitchFamily="34" charset="0"/>
                <a:cs typeface="Times New Roman" panose="02020603050405020304" pitchFamily="18" charset="0"/>
              </a:rPr>
              <a:t>Примената на теоријата на начин прифатлив за правото бара доследност и кохерентност. </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mk-MK" sz="2200" kern="0" dirty="0">
                <a:effectLst/>
                <a:latin typeface="Times New Roman" panose="02020603050405020304" pitchFamily="18" charset="0"/>
                <a:ea typeface="Calibri" panose="020F0502020204030204" pitchFamily="34" charset="0"/>
              </a:rPr>
              <a:t>Ако експертите засноваат аргумент на начелата на некоја природна наука, тие поаѓаат од тие начела, но ги применуваат на специфичен начин во согласност со потребата во конкретниот случај.</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2068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p:spPr>
        <p:txBody>
          <a:bodyPr>
            <a:normAutofit/>
          </a:bodyPr>
          <a:lstStyle/>
          <a:p>
            <a:r>
              <a:rPr lang="mk-MK" dirty="0"/>
              <a:t>„ШТО Е ДОБАР ВЕШТАК“</a:t>
            </a:r>
            <a:endParaRPr lang="en-US" dirty="0"/>
          </a:p>
        </p:txBody>
      </p:sp>
      <p:sp>
        <p:nvSpPr>
          <p:cNvPr id="3" name="Content Placeholder 2"/>
          <p:cNvSpPr>
            <a:spLocks noGrp="1"/>
          </p:cNvSpPr>
          <p:nvPr>
            <p:ph idx="1"/>
          </p:nvPr>
        </p:nvSpPr>
        <p:spPr>
          <a:xfrm>
            <a:off x="251520" y="1412776"/>
            <a:ext cx="8435280" cy="5040560"/>
          </a:xfrm>
        </p:spPr>
        <p:txBody>
          <a:bodyPr>
            <a:noAutofit/>
          </a:bodyPr>
          <a:lstStyle/>
          <a:p>
            <a:pPr algn="just">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mk-MK" sz="2200" dirty="0">
                <a:effectLst/>
                <a:ea typeface="Calibri" panose="020F0502020204030204" pitchFamily="34" charset="0"/>
                <a:cs typeface="Times New Roman" panose="02020603050405020304" pitchFamily="18" charset="0"/>
              </a:rPr>
              <a:t>„Добар вештак“ е многу повеќе од пропишаните етички норми, добар вештак е оној вештак кој негува добри карактеристики потребни за добро вршење на својата функција. </a:t>
            </a:r>
          </a:p>
          <a:p>
            <a:pPr algn="just">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mk-MK" sz="2200" dirty="0">
                <a:effectLst/>
                <a:ea typeface="Calibri" panose="020F0502020204030204" pitchFamily="34" charset="0"/>
                <a:cs typeface="Times New Roman" panose="02020603050405020304" pitchFamily="18" charset="0"/>
              </a:rPr>
              <a:t>Добар вештак не е само независен и непристрасен вештак, туку вештак кој  е постојано посветен на унапредување на своето знаење, вештак кој е свесен за достоинството на својата функција, вештак кој е високо ценет, вештак кој е свесен дека неговата функција е да служи не на своите лични интереси туку на граѓаните и вештачењата навистина да ги изготвива според правилата на струката и неговите најдобри знаења.</a:t>
            </a:r>
          </a:p>
          <a:p>
            <a:pPr algn="just">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mk-MK" sz="2200" kern="0" dirty="0">
                <a:effectLst/>
                <a:ea typeface="Calibri" panose="020F0502020204030204" pitchFamily="34" charset="0"/>
              </a:rPr>
              <a:t>За да одговори вештакот на овој предизвик има обврска да се „држи“ до основните етички принципи кои се воспоставени со Кодексот</a:t>
            </a:r>
            <a:r>
              <a:rPr lang="mk-MK" sz="2200" kern="0" dirty="0">
                <a:effectLst/>
                <a:ea typeface="Times New Roman" panose="02020603050405020304" pitchFamily="18" charset="0"/>
              </a:rPr>
              <a:t> за етика на </a:t>
            </a:r>
            <a:r>
              <a:rPr lang="mk-MK" sz="2200" kern="0" dirty="0">
                <a:effectLst/>
                <a:ea typeface="Calibri" panose="020F0502020204030204" pitchFamily="34" charset="0"/>
              </a:rPr>
              <a:t>вештаците</a:t>
            </a:r>
            <a:r>
              <a:rPr lang="mk-MK" sz="2200" kern="0" dirty="0">
                <a:effectLst/>
                <a:ea typeface="Times New Roman" panose="02020603050405020304" pitchFamily="18" charset="0"/>
              </a:rPr>
              <a:t>.</a:t>
            </a:r>
            <a:endParaRPr lang="en-US" sz="2200" dirty="0">
              <a:effectLst/>
              <a:ea typeface="Calibri" panose="020F0502020204030204" pitchFamily="34" charset="0"/>
              <a:cs typeface="Times New Roman" panose="02020603050405020304" pitchFamily="18" charset="0"/>
            </a:endParaRPr>
          </a:p>
          <a:p>
            <a:pPr marL="137160" indent="0" algn="just">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2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328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mk-MK" dirty="0"/>
              <a:t>ЕТИЧКИ ПРИНЦИПИ</a:t>
            </a:r>
            <a:endParaRPr lang="en-US" dirty="0"/>
          </a:p>
        </p:txBody>
      </p:sp>
      <p:sp>
        <p:nvSpPr>
          <p:cNvPr id="3" name="Content Placeholder 2"/>
          <p:cNvSpPr>
            <a:spLocks noGrp="1"/>
          </p:cNvSpPr>
          <p:nvPr>
            <p:ph idx="1"/>
          </p:nvPr>
        </p:nvSpPr>
        <p:spPr>
          <a:xfrm>
            <a:off x="457200" y="1628800"/>
            <a:ext cx="8229600" cy="4608512"/>
          </a:xfrm>
        </p:spPr>
        <p:txBody>
          <a:bodyPr>
            <a:normAutofit/>
          </a:bodyPr>
          <a:lstStyle/>
          <a:p>
            <a:pPr marL="0" lvl="0" indent="0" algn="ctr">
              <a:spcAft>
                <a:spcPts val="800"/>
              </a:spcAft>
              <a:buNone/>
            </a:pPr>
            <a:r>
              <a:rPr lang="mk-MK" sz="2400" dirty="0">
                <a:effectLst/>
                <a:latin typeface="Times New Roman" panose="02020603050405020304" pitchFamily="18" charset="0"/>
                <a:ea typeface="Calibri" panose="020F0502020204030204" pitchFamily="34" charset="0"/>
                <a:cs typeface="Times New Roman" panose="02020603050405020304" pitchFamily="18" charset="0"/>
              </a:rPr>
              <a:t>Доверливост на информации</a:t>
            </a:r>
          </a:p>
          <a:p>
            <a:pPr marL="342900" lvl="0" indent="-342900" algn="just">
              <a:spcAft>
                <a:spcPts val="800"/>
              </a:spcAft>
              <a:buFont typeface="+mj-lt"/>
              <a:buAutoNum type="arabicPeriod"/>
            </a:pPr>
            <a:endParaRPr lang="mk-MK" sz="2400" dirty="0">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Aft>
                <a:spcPts val="800"/>
              </a:spcAft>
              <a:buNone/>
            </a:pPr>
            <a:r>
              <a:rPr lang="mk-MK" sz="2400" dirty="0">
                <a:effectLst/>
                <a:latin typeface="Times New Roman" panose="02020603050405020304" pitchFamily="18" charset="0"/>
                <a:ea typeface="Calibri" panose="020F0502020204030204" pitchFamily="34" charset="0"/>
                <a:cs typeface="Times New Roman" panose="02020603050405020304" pitchFamily="18" charset="0"/>
              </a:rPr>
              <a:t>	Вештаците не смеат да ги откриваат доверливите или привилегирани информации до кои имаат пристап, ниту пак да ги корстат тие информации за да обезбедат корист за себе или за други лица и должн</a:t>
            </a:r>
            <a:r>
              <a:rPr lang="mk-MK" sz="2400" dirty="0">
                <a:latin typeface="Times New Roman" panose="02020603050405020304" pitchFamily="18" charset="0"/>
                <a:ea typeface="Calibri" panose="020F0502020204030204" pitchFamily="34" charset="0"/>
                <a:cs typeface="Times New Roman" panose="02020603050405020304" pitchFamily="18" charset="0"/>
              </a:rPr>
              <a:t>и</a:t>
            </a:r>
            <a:r>
              <a:rPr lang="mk-MK" sz="2400" dirty="0">
                <a:effectLst/>
                <a:latin typeface="Times New Roman" panose="02020603050405020304" pitchFamily="18" charset="0"/>
                <a:ea typeface="Calibri" panose="020F0502020204030204" pitchFamily="34" charset="0"/>
                <a:cs typeface="Times New Roman" panose="02020603050405020304" pitchFamily="18" charset="0"/>
              </a:rPr>
              <a:t> се тие информации да ги употребат само за целите на вештачењето. </a:t>
            </a:r>
          </a:p>
          <a:p>
            <a:pPr marL="0" lvl="0" indent="0" algn="just">
              <a:spcAft>
                <a:spcPts val="800"/>
              </a:spcAft>
              <a:buNone/>
            </a:pPr>
            <a:r>
              <a:rPr lang="mk-MK" sz="2400" dirty="0">
                <a:latin typeface="Times New Roman" panose="02020603050405020304" pitchFamily="18" charset="0"/>
                <a:ea typeface="Calibri" panose="020F0502020204030204" pitchFamily="34" charset="0"/>
                <a:cs typeface="Times New Roman" panose="02020603050405020304" pitchFamily="18" charset="0"/>
              </a:rPr>
              <a:t>	</a:t>
            </a:r>
            <a:r>
              <a:rPr lang="mk-MK" sz="2400" dirty="0">
                <a:effectLst/>
                <a:latin typeface="Times New Roman" panose="02020603050405020304" pitchFamily="18" charset="0"/>
                <a:ea typeface="Calibri" panose="020F0502020204030204" pitchFamily="34" charset="0"/>
                <a:cs typeface="Times New Roman" panose="02020603050405020304" pitchFamily="18" charset="0"/>
              </a:rPr>
              <a:t>Во спротивно ќе одговараат за кривично дело Повреда на тајноста на постапката или кривично дело Оддавање службена тајна.</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8415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8B320-D146-0C54-F7D7-022B415D09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06A38E-74BF-4130-A04C-233F46059CF8}"/>
              </a:ext>
            </a:extLst>
          </p:cNvPr>
          <p:cNvSpPr>
            <a:spLocks noGrp="1"/>
          </p:cNvSpPr>
          <p:nvPr>
            <p:ph type="title"/>
          </p:nvPr>
        </p:nvSpPr>
        <p:spPr>
          <a:xfrm>
            <a:off x="457200" y="274638"/>
            <a:ext cx="8229600" cy="922114"/>
          </a:xfrm>
        </p:spPr>
        <p:txBody>
          <a:bodyPr>
            <a:normAutofit/>
          </a:bodyPr>
          <a:lstStyle/>
          <a:p>
            <a:r>
              <a:rPr lang="mk-MK" dirty="0"/>
              <a:t>ЕТИЧКИ ПРИНЦИПИ</a:t>
            </a:r>
            <a:endParaRPr lang="en-US" dirty="0"/>
          </a:p>
        </p:txBody>
      </p:sp>
      <p:sp>
        <p:nvSpPr>
          <p:cNvPr id="3" name="Content Placeholder 2">
            <a:extLst>
              <a:ext uri="{FF2B5EF4-FFF2-40B4-BE49-F238E27FC236}">
                <a16:creationId xmlns:a16="http://schemas.microsoft.com/office/drawing/2014/main" id="{F58D77E8-40AA-984B-9697-C2C2BD92F3C7}"/>
              </a:ext>
            </a:extLst>
          </p:cNvPr>
          <p:cNvSpPr>
            <a:spLocks noGrp="1"/>
          </p:cNvSpPr>
          <p:nvPr>
            <p:ph idx="1"/>
          </p:nvPr>
        </p:nvSpPr>
        <p:spPr>
          <a:xfrm>
            <a:off x="457200" y="1628800"/>
            <a:ext cx="8229600" cy="4608512"/>
          </a:xfrm>
        </p:spPr>
        <p:txBody>
          <a:bodyPr>
            <a:normAutofit/>
          </a:bodyPr>
          <a:lstStyle/>
          <a:p>
            <a:pPr marL="0" lvl="0" indent="0" algn="ctr">
              <a:spcAft>
                <a:spcPts val="800"/>
              </a:spcAft>
              <a:buNone/>
            </a:pPr>
            <a:r>
              <a:rPr lang="mk-MK" dirty="0">
                <a:effectLst/>
                <a:ea typeface="Times New Roman" panose="02020603050405020304" pitchFamily="18" charset="0"/>
                <a:cs typeface="Times New Roman" panose="02020603050405020304" pitchFamily="18" charset="0"/>
              </a:rPr>
              <a:t>Независност: </a:t>
            </a:r>
          </a:p>
          <a:p>
            <a:pPr marL="342900" lvl="0" indent="-342900" algn="just">
              <a:spcAft>
                <a:spcPts val="800"/>
              </a:spcAft>
              <a:buFont typeface="+mj-lt"/>
              <a:buAutoNum type="arabicPeriod"/>
            </a:pPr>
            <a:endParaRPr lang="mk-MK" dirty="0">
              <a:ea typeface="Times New Roman" panose="02020603050405020304" pitchFamily="18" charset="0"/>
              <a:cs typeface="Times New Roman" panose="02020603050405020304" pitchFamily="18" charset="0"/>
            </a:endParaRPr>
          </a:p>
          <a:p>
            <a:pPr marL="0" lvl="0" indent="0" algn="just">
              <a:spcAft>
                <a:spcPts val="800"/>
              </a:spcAft>
              <a:buNone/>
            </a:pPr>
            <a:r>
              <a:rPr lang="mk-MK" dirty="0">
                <a:ea typeface="Times New Roman" panose="02020603050405020304" pitchFamily="18" charset="0"/>
                <a:cs typeface="Times New Roman" panose="02020603050405020304" pitchFamily="18" charset="0"/>
              </a:rPr>
              <a:t>	К</a:t>
            </a:r>
            <a:r>
              <a:rPr lang="mk-MK" dirty="0">
                <a:effectLst/>
                <a:ea typeface="Times New Roman" panose="02020603050405020304" pitchFamily="18" charset="0"/>
                <a:cs typeface="Times New Roman" panose="02020603050405020304" pitchFamily="18" charset="0"/>
              </a:rPr>
              <a:t>лучна за одржување на интегритетот на в</a:t>
            </a:r>
            <a:r>
              <a:rPr lang="mk-MK" dirty="0">
                <a:effectLst/>
                <a:ea typeface="Calibri" panose="020F0502020204030204" pitchFamily="34" charset="0"/>
                <a:cs typeface="Times New Roman" panose="02020603050405020304" pitchFamily="18" charset="0"/>
              </a:rPr>
              <a:t>ештаците, кои</a:t>
            </a:r>
            <a:r>
              <a:rPr lang="mk-MK" dirty="0">
                <a:effectLst/>
                <a:ea typeface="Times New Roman" panose="02020603050405020304" pitchFamily="18" charset="0"/>
                <a:cs typeface="Times New Roman" panose="02020603050405020304" pitchFamily="18" charset="0"/>
              </a:rPr>
              <a:t> мора да бидат ослободени од несоодветно влијание или мешање на </a:t>
            </a:r>
            <a:r>
              <a:rPr lang="ru-RU" dirty="0" err="1">
                <a:effectLst/>
                <a:ea typeface="Calibri" panose="020F0502020204030204" pitchFamily="34" charset="0"/>
                <a:cs typeface="Times New Roman" panose="02020603050405020304" pitchFamily="18" charset="0"/>
              </a:rPr>
              <a:t>власта</a:t>
            </a:r>
            <a:r>
              <a:rPr lang="ru-RU" dirty="0">
                <a:effectLst/>
                <a:ea typeface="Calibri" panose="020F0502020204030204" pitchFamily="34" charset="0"/>
                <a:cs typeface="Times New Roman" panose="02020603050405020304" pitchFamily="18" charset="0"/>
              </a:rPr>
              <a:t>, </a:t>
            </a:r>
            <a:r>
              <a:rPr lang="ru-RU" dirty="0" err="1">
                <a:effectLst/>
                <a:ea typeface="Calibri" panose="020F0502020204030204" pitchFamily="34" charset="0"/>
                <a:cs typeface="Times New Roman" panose="02020603050405020304" pitchFamily="18" charset="0"/>
              </a:rPr>
              <a:t>странките</a:t>
            </a:r>
            <a:r>
              <a:rPr lang="mk-MK" dirty="0">
                <a:effectLst/>
                <a:ea typeface="Times New Roman" panose="02020603050405020304" pitchFamily="18" charset="0"/>
                <a:cs typeface="Times New Roman" panose="02020603050405020304" pitchFamily="18" charset="0"/>
              </a:rPr>
              <a:t> и моќни поединци, што ќе им овозможи да вршат вештачења исклучиво врз основа на науката и струката.</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9696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B0A6B-5E3E-0ECA-20C3-DA7EB0590C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A90125-0D75-5CE7-7BCE-C6B6DD9F77F9}"/>
              </a:ext>
            </a:extLst>
          </p:cNvPr>
          <p:cNvSpPr>
            <a:spLocks noGrp="1"/>
          </p:cNvSpPr>
          <p:nvPr>
            <p:ph type="title"/>
          </p:nvPr>
        </p:nvSpPr>
        <p:spPr>
          <a:xfrm>
            <a:off x="457200" y="274638"/>
            <a:ext cx="8229600" cy="1714202"/>
          </a:xfrm>
        </p:spPr>
        <p:txBody>
          <a:bodyPr>
            <a:normAutofit/>
          </a:bodyPr>
          <a:lstStyle/>
          <a:p>
            <a:r>
              <a:rPr lang="mk-MK" dirty="0"/>
              <a:t>ЕТИЧКИ ПРИНЦИПИ</a:t>
            </a:r>
            <a:endParaRPr lang="en-US" dirty="0"/>
          </a:p>
        </p:txBody>
      </p:sp>
      <p:sp>
        <p:nvSpPr>
          <p:cNvPr id="3" name="Content Placeholder 2">
            <a:extLst>
              <a:ext uri="{FF2B5EF4-FFF2-40B4-BE49-F238E27FC236}">
                <a16:creationId xmlns:a16="http://schemas.microsoft.com/office/drawing/2014/main" id="{C4F2EF0A-707D-360B-165D-CB962FBFA15A}"/>
              </a:ext>
            </a:extLst>
          </p:cNvPr>
          <p:cNvSpPr>
            <a:spLocks noGrp="1"/>
          </p:cNvSpPr>
          <p:nvPr>
            <p:ph idx="1"/>
          </p:nvPr>
        </p:nvSpPr>
        <p:spPr>
          <a:xfrm>
            <a:off x="457200" y="2564904"/>
            <a:ext cx="8229600" cy="3672408"/>
          </a:xfrm>
        </p:spPr>
        <p:txBody>
          <a:bodyPr>
            <a:normAutofit/>
          </a:bodyPr>
          <a:lstStyle/>
          <a:p>
            <a:pPr marL="0" lvl="0" indent="0" algn="ctr">
              <a:spcAft>
                <a:spcPts val="800"/>
              </a:spcAft>
              <a:buNone/>
            </a:pPr>
            <a:r>
              <a:rPr lang="mk-MK" sz="2400" dirty="0">
                <a:effectLst/>
                <a:ea typeface="Times New Roman" panose="02020603050405020304" pitchFamily="18" charset="0"/>
                <a:cs typeface="Times New Roman" panose="02020603050405020304" pitchFamily="18" charset="0"/>
              </a:rPr>
              <a:t>Непристрасност</a:t>
            </a:r>
          </a:p>
          <a:p>
            <a:pPr marL="0" lvl="0" indent="0" algn="ctr">
              <a:spcAft>
                <a:spcPts val="800"/>
              </a:spcAft>
              <a:buNone/>
            </a:pPr>
            <a:endParaRPr lang="mk-MK" sz="2400" dirty="0">
              <a:ea typeface="Times New Roman" panose="02020603050405020304" pitchFamily="18" charset="0"/>
              <a:cs typeface="Times New Roman" panose="02020603050405020304" pitchFamily="18" charset="0"/>
            </a:endParaRPr>
          </a:p>
          <a:p>
            <a:pPr marL="0" lvl="0" indent="0" algn="just">
              <a:spcAft>
                <a:spcPts val="800"/>
              </a:spcAft>
              <a:buNone/>
            </a:pPr>
            <a:r>
              <a:rPr lang="mk-MK" sz="2400" dirty="0">
                <a:effectLst/>
                <a:ea typeface="Times New Roman" panose="02020603050405020304" pitchFamily="18" charset="0"/>
                <a:cs typeface="Times New Roman" panose="02020603050405020304" pitchFamily="18" charset="0"/>
              </a:rPr>
              <a:t> 	Од</a:t>
            </a:r>
            <a:r>
              <a:rPr lang="mk-MK" sz="2400" dirty="0">
                <a:ea typeface="Times New Roman" panose="02020603050405020304" pitchFamily="18" charset="0"/>
                <a:cs typeface="Times New Roman" panose="02020603050405020304" pitchFamily="18" charset="0"/>
              </a:rPr>
              <a:t> в</a:t>
            </a:r>
            <a:r>
              <a:rPr lang="mk-MK" sz="2400" dirty="0">
                <a:effectLst/>
                <a:ea typeface="Calibri" panose="020F0502020204030204" pitchFamily="34" charset="0"/>
                <a:cs typeface="Times New Roman" panose="02020603050405020304" pitchFamily="18" charset="0"/>
              </a:rPr>
              <a:t>ештаците</a:t>
            </a:r>
            <a:r>
              <a:rPr lang="mk-MK" sz="2400" dirty="0">
                <a:effectLst/>
                <a:ea typeface="Times New Roman" panose="02020603050405020304" pitchFamily="18" charset="0"/>
                <a:cs typeface="Times New Roman" panose="02020603050405020304" pitchFamily="18" charset="0"/>
              </a:rPr>
              <a:t> се очекува </a:t>
            </a:r>
            <a:r>
              <a:rPr lang="mk-MK" sz="2400" dirty="0">
                <a:effectLst/>
                <a:ea typeface="Calibri" panose="020F0502020204030204" pitchFamily="34" charset="0"/>
                <a:cs typeface="Times New Roman" panose="02020603050405020304" pitchFamily="18" charset="0"/>
              </a:rPr>
              <a:t>да ја извршуваат работата без пристрасност, предубедување или предрасуди. </a:t>
            </a:r>
            <a:r>
              <a:rPr lang="mk-MK" sz="2400" dirty="0">
                <a:effectLst/>
                <a:ea typeface="Times New Roman" panose="02020603050405020304" pitchFamily="18" charset="0"/>
                <a:cs typeface="Times New Roman" panose="02020603050405020304" pitchFamily="18" charset="0"/>
              </a:rPr>
              <a:t> </a:t>
            </a:r>
          </a:p>
          <a:p>
            <a:pPr marL="0" lvl="0" indent="0" algn="just">
              <a:spcAft>
                <a:spcPts val="800"/>
              </a:spcAft>
              <a:buNone/>
            </a:pPr>
            <a:r>
              <a:rPr lang="mk-MK" sz="2400" dirty="0">
                <a:ea typeface="Times New Roman" panose="02020603050405020304" pitchFamily="18" charset="0"/>
                <a:cs typeface="Times New Roman" panose="02020603050405020304" pitchFamily="18" charset="0"/>
              </a:rPr>
              <a:t>	</a:t>
            </a:r>
            <a:r>
              <a:rPr lang="mk-MK" sz="2400" dirty="0">
                <a:effectLst/>
                <a:ea typeface="Times New Roman" panose="02020603050405020304" pitchFamily="18" charset="0"/>
                <a:cs typeface="Times New Roman" panose="02020603050405020304" pitchFamily="18" charset="0"/>
              </a:rPr>
              <a:t>Ова вклучува избегнување судир на интереси.</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8454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5DCB3-8225-B4DF-68D2-53FB460673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8DAF91-1341-9C7D-42C3-D1705BA06992}"/>
              </a:ext>
            </a:extLst>
          </p:cNvPr>
          <p:cNvSpPr>
            <a:spLocks noGrp="1"/>
          </p:cNvSpPr>
          <p:nvPr>
            <p:ph type="title"/>
          </p:nvPr>
        </p:nvSpPr>
        <p:spPr>
          <a:xfrm>
            <a:off x="457200" y="274638"/>
            <a:ext cx="8229600" cy="1714202"/>
          </a:xfrm>
        </p:spPr>
        <p:txBody>
          <a:bodyPr>
            <a:normAutofit/>
          </a:bodyPr>
          <a:lstStyle/>
          <a:p>
            <a:r>
              <a:rPr lang="mk-MK" dirty="0"/>
              <a:t>ЕТИЧКИ ПРИНЦИПИ</a:t>
            </a:r>
            <a:endParaRPr lang="en-US" dirty="0"/>
          </a:p>
        </p:txBody>
      </p:sp>
      <p:sp>
        <p:nvSpPr>
          <p:cNvPr id="3" name="Content Placeholder 2">
            <a:extLst>
              <a:ext uri="{FF2B5EF4-FFF2-40B4-BE49-F238E27FC236}">
                <a16:creationId xmlns:a16="http://schemas.microsoft.com/office/drawing/2014/main" id="{61F27578-FF44-C5CE-9919-1EE71CD29534}"/>
              </a:ext>
            </a:extLst>
          </p:cNvPr>
          <p:cNvSpPr>
            <a:spLocks noGrp="1"/>
          </p:cNvSpPr>
          <p:nvPr>
            <p:ph idx="1"/>
          </p:nvPr>
        </p:nvSpPr>
        <p:spPr>
          <a:xfrm>
            <a:off x="457200" y="2204864"/>
            <a:ext cx="8229600" cy="3672408"/>
          </a:xfrm>
        </p:spPr>
        <p:txBody>
          <a:bodyPr>
            <a:normAutofit/>
          </a:bodyPr>
          <a:lstStyle/>
          <a:p>
            <a:pPr marL="0" lvl="0" indent="0" algn="ctr">
              <a:spcAft>
                <a:spcPts val="800"/>
              </a:spcAft>
              <a:buNone/>
            </a:pPr>
            <a:r>
              <a:rPr lang="mk-MK" sz="2400" dirty="0">
                <a:effectLst/>
                <a:ea typeface="Calibri" panose="020F0502020204030204" pitchFamily="34" charset="0"/>
                <a:cs typeface="Times New Roman" panose="02020603050405020304" pitchFamily="18" charset="0"/>
              </a:rPr>
              <a:t>Интегритет </a:t>
            </a:r>
          </a:p>
          <a:p>
            <a:pPr marL="0" lvl="0" indent="0" algn="just">
              <a:spcAft>
                <a:spcPts val="800"/>
              </a:spcAft>
              <a:buNone/>
            </a:pPr>
            <a:endParaRPr lang="mk-MK" sz="2400" dirty="0">
              <a:ea typeface="Calibri" panose="020F0502020204030204" pitchFamily="34" charset="0"/>
              <a:cs typeface="Times New Roman" panose="02020603050405020304" pitchFamily="18" charset="0"/>
            </a:endParaRPr>
          </a:p>
          <a:p>
            <a:pPr marL="0" lvl="0" indent="0" algn="just">
              <a:spcAft>
                <a:spcPts val="800"/>
              </a:spcAft>
              <a:buNone/>
            </a:pPr>
            <a:r>
              <a:rPr lang="mk-MK" sz="2400" dirty="0">
                <a:effectLst/>
                <a:ea typeface="Calibri" panose="020F0502020204030204" pitchFamily="34" charset="0"/>
                <a:cs typeface="Times New Roman" panose="02020603050405020304" pitchFamily="18" charset="0"/>
              </a:rPr>
              <a:t>	Законито, независно, непристрасно, етичко, одговорно вршење на вештачењето со што го чуваат својот углед, ги елиминираат ризиците и ги отстрануваат сомневањата во можноста од настанување и развој на корупција. </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2412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E2098E-1863-2B19-0A44-C6CBC373FB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4F66D1-A711-49AF-328E-996AECD6CF3A}"/>
              </a:ext>
            </a:extLst>
          </p:cNvPr>
          <p:cNvSpPr>
            <a:spLocks noGrp="1"/>
          </p:cNvSpPr>
          <p:nvPr>
            <p:ph type="title"/>
          </p:nvPr>
        </p:nvSpPr>
        <p:spPr>
          <a:xfrm>
            <a:off x="457200" y="274638"/>
            <a:ext cx="8229600" cy="1714202"/>
          </a:xfrm>
        </p:spPr>
        <p:txBody>
          <a:bodyPr>
            <a:normAutofit/>
          </a:bodyPr>
          <a:lstStyle/>
          <a:p>
            <a:r>
              <a:rPr lang="mk-MK" dirty="0"/>
              <a:t>ЕТИЧКИ ПРИНЦИПИ</a:t>
            </a:r>
            <a:endParaRPr lang="en-US" dirty="0"/>
          </a:p>
        </p:txBody>
      </p:sp>
      <p:sp>
        <p:nvSpPr>
          <p:cNvPr id="3" name="Content Placeholder 2">
            <a:extLst>
              <a:ext uri="{FF2B5EF4-FFF2-40B4-BE49-F238E27FC236}">
                <a16:creationId xmlns:a16="http://schemas.microsoft.com/office/drawing/2014/main" id="{D44FF503-45E2-EAE2-E638-8B2687076E72}"/>
              </a:ext>
            </a:extLst>
          </p:cNvPr>
          <p:cNvSpPr>
            <a:spLocks noGrp="1"/>
          </p:cNvSpPr>
          <p:nvPr>
            <p:ph idx="1"/>
          </p:nvPr>
        </p:nvSpPr>
        <p:spPr>
          <a:xfrm>
            <a:off x="457200" y="2204864"/>
            <a:ext cx="8229600" cy="3672408"/>
          </a:xfrm>
        </p:spPr>
        <p:txBody>
          <a:bodyPr>
            <a:normAutofit/>
          </a:bodyPr>
          <a:lstStyle/>
          <a:p>
            <a:pPr marL="0" lvl="0" indent="0" algn="ctr">
              <a:spcAft>
                <a:spcPts val="800"/>
              </a:spcAft>
              <a:buNone/>
            </a:pPr>
            <a:r>
              <a:rPr lang="mk-MK" sz="2400" dirty="0">
                <a:effectLst/>
                <a:ea typeface="Calibri" panose="020F0502020204030204" pitchFamily="34" charset="0"/>
                <a:cs typeface="Times New Roman" panose="02020603050405020304" pitchFamily="18" charset="0"/>
              </a:rPr>
              <a:t>Стручност и совесност</a:t>
            </a:r>
          </a:p>
          <a:p>
            <a:pPr marL="342900" lvl="0" indent="-342900" algn="just">
              <a:spcAft>
                <a:spcPts val="800"/>
              </a:spcAft>
              <a:buFont typeface="+mj-lt"/>
              <a:buAutoNum type="arabicPeriod"/>
            </a:pPr>
            <a:endParaRPr lang="mk-MK" sz="2400" dirty="0">
              <a:ea typeface="Calibri" panose="020F0502020204030204" pitchFamily="34" charset="0"/>
              <a:cs typeface="Times New Roman" panose="02020603050405020304" pitchFamily="18" charset="0"/>
            </a:endParaRPr>
          </a:p>
          <a:p>
            <a:pPr marL="0" lvl="0" indent="0" algn="just">
              <a:spcAft>
                <a:spcPts val="800"/>
              </a:spcAft>
              <a:buNone/>
            </a:pPr>
            <a:r>
              <a:rPr lang="mk-MK" sz="2400" dirty="0">
                <a:ea typeface="Calibri" panose="020F0502020204030204" pitchFamily="34" charset="0"/>
                <a:cs typeface="Times New Roman" panose="02020603050405020304" pitchFamily="18" charset="0"/>
              </a:rPr>
              <a:t>	</a:t>
            </a:r>
            <a:r>
              <a:rPr lang="mk-MK" sz="2400" dirty="0">
                <a:effectLst/>
                <a:ea typeface="Calibri" panose="020F0502020204030204" pitchFamily="34" charset="0"/>
                <a:cs typeface="Times New Roman" panose="02020603050405020304" pitchFamily="18" charset="0"/>
              </a:rPr>
              <a:t>Вештаците треба да настојуваат да ја усовршуваат својата професионална компетентност, знаење и вештини, врз основа на постојана стручна обука и образование. </a:t>
            </a:r>
            <a:endParaRPr lang="mk-MK" sz="24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2010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1366</TotalTime>
  <Words>633</Words>
  <Application>Microsoft Office PowerPoint</Application>
  <PresentationFormat>On-screen Show (4:3)</PresentationFormat>
  <Paragraphs>48</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Book Antiqua</vt:lpstr>
      <vt:lpstr>Calibri</vt:lpstr>
      <vt:lpstr>Lucida Sans</vt:lpstr>
      <vt:lpstr>Times New Roman</vt:lpstr>
      <vt:lpstr>Wingdings</vt:lpstr>
      <vt:lpstr>Wingdings 2</vt:lpstr>
      <vt:lpstr>Wingdings 3</vt:lpstr>
      <vt:lpstr>Apex</vt:lpstr>
      <vt:lpstr>ЕТИКА НА ВЕШТАЦИ</vt:lpstr>
      <vt:lpstr>ЕТИКА</vt:lpstr>
      <vt:lpstr>ЕТИКА</vt:lpstr>
      <vt:lpstr>„ШТО Е ДОБАР ВЕШТАК“</vt:lpstr>
      <vt:lpstr>ЕТИЧКИ ПРИНЦИПИ</vt:lpstr>
      <vt:lpstr>ЕТИЧКИ ПРИНЦИПИ</vt:lpstr>
      <vt:lpstr>ЕТИЧКИ ПРИНЦИПИ</vt:lpstr>
      <vt:lpstr>ЕТИЧКИ ПРИНЦИПИ</vt:lpstr>
      <vt:lpstr>ЕТИЧКИ ПРИНЦИПИ</vt:lpstr>
      <vt:lpstr>КОДЕКС НА ЕТИКА</vt:lpstr>
      <vt:lpstr>БЛАГОДАРАМ НА ВНИМАНИЕТО</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УЛОГАТА НА СУДОТ ВО ДОКАЗНАТА ПОСТАПКА ПОВРЗАНА СО ТОВАРОТ НА ДОКАЖУВАЊЕ ОД СТРАНА НА ОЈО И ТОВАР НА УБЕДУВАЊЕ ОД ДРУГА СТРАНА</dc:title>
  <dc:creator>Pc</dc:creator>
  <cp:lastModifiedBy>Gabriela Gajdova</cp:lastModifiedBy>
  <cp:revision>113</cp:revision>
  <dcterms:created xsi:type="dcterms:W3CDTF">2017-05-16T15:30:32Z</dcterms:created>
  <dcterms:modified xsi:type="dcterms:W3CDTF">2025-03-28T16:37:06Z</dcterms:modified>
</cp:coreProperties>
</file>