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Lst>
  <p:notesMasterIdLst>
    <p:notesMasterId r:id="rId67"/>
  </p:notesMasterIdLst>
  <p:sldIdLst>
    <p:sldId id="256" r:id="rId2"/>
    <p:sldId id="257" r:id="rId3"/>
    <p:sldId id="258" r:id="rId4"/>
    <p:sldId id="323" r:id="rId5"/>
    <p:sldId id="324" r:id="rId6"/>
    <p:sldId id="263" r:id="rId7"/>
    <p:sldId id="260" r:id="rId8"/>
    <p:sldId id="264" r:id="rId9"/>
    <p:sldId id="265" r:id="rId10"/>
    <p:sldId id="266" r:id="rId11"/>
    <p:sldId id="271" r:id="rId12"/>
    <p:sldId id="272" r:id="rId13"/>
    <p:sldId id="273" r:id="rId14"/>
    <p:sldId id="274" r:id="rId15"/>
    <p:sldId id="325" r:id="rId16"/>
    <p:sldId id="326" r:id="rId17"/>
    <p:sldId id="275" r:id="rId18"/>
    <p:sldId id="268" r:id="rId19"/>
    <p:sldId id="276" r:id="rId20"/>
    <p:sldId id="277" r:id="rId21"/>
    <p:sldId id="269" r:id="rId22"/>
    <p:sldId id="278" r:id="rId23"/>
    <p:sldId id="270" r:id="rId24"/>
    <p:sldId id="279" r:id="rId25"/>
    <p:sldId id="282" r:id="rId26"/>
    <p:sldId id="328" r:id="rId27"/>
    <p:sldId id="284" r:id="rId28"/>
    <p:sldId id="285" r:id="rId29"/>
    <p:sldId id="298" r:id="rId30"/>
    <p:sldId id="299" r:id="rId31"/>
    <p:sldId id="300" r:id="rId32"/>
    <p:sldId id="301" r:id="rId33"/>
    <p:sldId id="286" r:id="rId34"/>
    <p:sldId id="287" r:id="rId35"/>
    <p:sldId id="288" r:id="rId36"/>
    <p:sldId id="289" r:id="rId37"/>
    <p:sldId id="290" r:id="rId38"/>
    <p:sldId id="291" r:id="rId39"/>
    <p:sldId id="292" r:id="rId40"/>
    <p:sldId id="329" r:id="rId41"/>
    <p:sldId id="294" r:id="rId42"/>
    <p:sldId id="295" r:id="rId43"/>
    <p:sldId id="296" r:id="rId44"/>
    <p:sldId id="297" r:id="rId45"/>
    <p:sldId id="302" r:id="rId46"/>
    <p:sldId id="303" r:id="rId47"/>
    <p:sldId id="304" r:id="rId48"/>
    <p:sldId id="305" r:id="rId49"/>
    <p:sldId id="306" r:id="rId50"/>
    <p:sldId id="308" r:id="rId51"/>
    <p:sldId id="309" r:id="rId52"/>
    <p:sldId id="307" r:id="rId53"/>
    <p:sldId id="310" r:id="rId54"/>
    <p:sldId id="311" r:id="rId55"/>
    <p:sldId id="312" r:id="rId56"/>
    <p:sldId id="313" r:id="rId57"/>
    <p:sldId id="315" r:id="rId58"/>
    <p:sldId id="314" r:id="rId59"/>
    <p:sldId id="316" r:id="rId60"/>
    <p:sldId id="317" r:id="rId61"/>
    <p:sldId id="318" r:id="rId62"/>
    <p:sldId id="319" r:id="rId63"/>
    <p:sldId id="320" r:id="rId64"/>
    <p:sldId id="321" r:id="rId65"/>
    <p:sldId id="327"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ja20" initials="N" lastIdx="1" clrIdx="0">
    <p:extLst>
      <p:ext uri="{19B8F6BF-5375-455C-9EA6-DF929625EA0E}">
        <p15:presenceInfo xmlns:p15="http://schemas.microsoft.com/office/powerpoint/2012/main" userId="Natalija2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479" autoAdjust="0"/>
    <p:restoredTop sz="94660"/>
  </p:normalViewPr>
  <p:slideViewPr>
    <p:cSldViewPr snapToGrid="0">
      <p:cViewPr varScale="1">
        <p:scale>
          <a:sx n="56" d="100"/>
          <a:sy n="56" d="100"/>
        </p:scale>
        <p:origin x="60"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3-28T20:20:05.834" idx="1">
    <p:pos x="10" y="10"/>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77DD95-4E38-4785-B664-3DC4F4EEC9D6}"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0E6F8785-E220-4137-BBC4-AFEDA2C4A9EF}">
      <dgm:prSet/>
      <dgm:spPr/>
      <dgm:t>
        <a:bodyPr/>
        <a:lstStyle/>
        <a:p>
          <a:r>
            <a:rPr lang="mk-MK" dirty="0" smtClean="0"/>
            <a:t>Судската власт ја вршат судовите</a:t>
          </a:r>
        </a:p>
      </dgm:t>
    </dgm:pt>
    <dgm:pt modelId="{24BE032B-F546-40B3-9F23-D89D42351657}" type="parTrans" cxnId="{BFD8D921-0D53-4AC2-AD72-717F9E59BA90}">
      <dgm:prSet/>
      <dgm:spPr/>
      <dgm:t>
        <a:bodyPr/>
        <a:lstStyle/>
        <a:p>
          <a:endParaRPr lang="en-US"/>
        </a:p>
      </dgm:t>
    </dgm:pt>
    <dgm:pt modelId="{E4398A96-D4E4-475C-A327-37963AD76EC0}" type="sibTrans" cxnId="{BFD8D921-0D53-4AC2-AD72-717F9E59BA90}">
      <dgm:prSet/>
      <dgm:spPr/>
      <dgm:t>
        <a:bodyPr/>
        <a:lstStyle/>
        <a:p>
          <a:endParaRPr lang="en-US"/>
        </a:p>
      </dgm:t>
    </dgm:pt>
    <dgm:pt modelId="{96367BAB-A259-4774-BAD6-83FDD3620C96}">
      <dgm:prSet/>
      <dgm:spPr/>
      <dgm:t>
        <a:bodyPr/>
        <a:lstStyle/>
        <a:p>
          <a:r>
            <a:rPr lang="mk-MK" dirty="0" smtClean="0"/>
            <a:t>Судовите се самостојни и независни</a:t>
          </a:r>
        </a:p>
        <a:p>
          <a:endParaRPr lang="mk-MK" dirty="0" smtClean="0"/>
        </a:p>
        <a:p>
          <a:r>
            <a:rPr lang="mk-MK" dirty="0" smtClean="0"/>
            <a:t> </a:t>
          </a:r>
          <a:endParaRPr lang="en-US" dirty="0"/>
        </a:p>
      </dgm:t>
    </dgm:pt>
    <dgm:pt modelId="{E904AACC-CD9E-4239-8AC2-D54ED0DF32FF}" type="parTrans" cxnId="{AE5887C5-4447-4674-AC85-15E372E399C3}">
      <dgm:prSet/>
      <dgm:spPr/>
      <dgm:t>
        <a:bodyPr/>
        <a:lstStyle/>
        <a:p>
          <a:endParaRPr lang="en-US"/>
        </a:p>
      </dgm:t>
    </dgm:pt>
    <dgm:pt modelId="{24AB419A-5FD4-4C30-9287-385B5ACACCCE}" type="sibTrans" cxnId="{AE5887C5-4447-4674-AC85-15E372E399C3}">
      <dgm:prSet/>
      <dgm:spPr/>
      <dgm:t>
        <a:bodyPr/>
        <a:lstStyle/>
        <a:p>
          <a:endParaRPr lang="en-US"/>
        </a:p>
      </dgm:t>
    </dgm:pt>
    <dgm:pt modelId="{CC4B8665-1E69-42B2-875F-B36B913AD4B7}">
      <dgm:prSet/>
      <dgm:spPr/>
      <dgm:t>
        <a:bodyPr/>
        <a:lstStyle/>
        <a:p>
          <a:r>
            <a:rPr lang="mk-MK" dirty="0" smtClean="0"/>
            <a:t>Забранети се вонредни судови</a:t>
          </a:r>
        </a:p>
        <a:p>
          <a:r>
            <a:rPr lang="ru-RU" dirty="0" smtClean="0"/>
            <a:t>.</a:t>
          </a:r>
          <a:endParaRPr lang="en-US" dirty="0"/>
        </a:p>
      </dgm:t>
    </dgm:pt>
    <dgm:pt modelId="{FEE91C94-6A94-4858-A7A4-1A744439E4D8}" type="parTrans" cxnId="{A2F04B90-73CB-45ED-AEFB-2840F88852C1}">
      <dgm:prSet/>
      <dgm:spPr/>
      <dgm:t>
        <a:bodyPr/>
        <a:lstStyle/>
        <a:p>
          <a:endParaRPr lang="en-US"/>
        </a:p>
      </dgm:t>
    </dgm:pt>
    <dgm:pt modelId="{46BEC638-B58E-4047-943D-A72A86BB987C}" type="sibTrans" cxnId="{A2F04B90-73CB-45ED-AEFB-2840F88852C1}">
      <dgm:prSet/>
      <dgm:spPr/>
      <dgm:t>
        <a:bodyPr/>
        <a:lstStyle/>
        <a:p>
          <a:endParaRPr lang="en-US"/>
        </a:p>
      </dgm:t>
    </dgm:pt>
    <dgm:pt modelId="{62F63F8E-1947-FC41-B738-2BA474636902}" type="pres">
      <dgm:prSet presAssocID="{3A77DD95-4E38-4785-B664-3DC4F4EEC9D6}" presName="vert0" presStyleCnt="0">
        <dgm:presLayoutVars>
          <dgm:dir/>
          <dgm:animOne val="branch"/>
          <dgm:animLvl val="lvl"/>
        </dgm:presLayoutVars>
      </dgm:prSet>
      <dgm:spPr/>
      <dgm:t>
        <a:bodyPr/>
        <a:lstStyle/>
        <a:p>
          <a:endParaRPr lang="en-US"/>
        </a:p>
      </dgm:t>
    </dgm:pt>
    <dgm:pt modelId="{0AFD2516-9F14-0E49-AD99-A758E9CA487A}" type="pres">
      <dgm:prSet presAssocID="{0E6F8785-E220-4137-BBC4-AFEDA2C4A9EF}" presName="thickLine" presStyleLbl="alignNode1" presStyleIdx="0" presStyleCnt="3"/>
      <dgm:spPr/>
    </dgm:pt>
    <dgm:pt modelId="{62A8B6F1-ED73-5343-9172-A9BCB185D913}" type="pres">
      <dgm:prSet presAssocID="{0E6F8785-E220-4137-BBC4-AFEDA2C4A9EF}" presName="horz1" presStyleCnt="0"/>
      <dgm:spPr/>
    </dgm:pt>
    <dgm:pt modelId="{5CA217D2-5F13-A14F-B4F7-DEDCBE3A9428}" type="pres">
      <dgm:prSet presAssocID="{0E6F8785-E220-4137-BBC4-AFEDA2C4A9EF}" presName="tx1" presStyleLbl="revTx" presStyleIdx="0" presStyleCnt="3"/>
      <dgm:spPr/>
      <dgm:t>
        <a:bodyPr/>
        <a:lstStyle/>
        <a:p>
          <a:endParaRPr lang="en-US"/>
        </a:p>
      </dgm:t>
    </dgm:pt>
    <dgm:pt modelId="{D539433C-215A-7C45-97A8-87CFD9551001}" type="pres">
      <dgm:prSet presAssocID="{0E6F8785-E220-4137-BBC4-AFEDA2C4A9EF}" presName="vert1" presStyleCnt="0"/>
      <dgm:spPr/>
    </dgm:pt>
    <dgm:pt modelId="{94BEBA72-6D4B-1640-A04F-593F32A5F06E}" type="pres">
      <dgm:prSet presAssocID="{96367BAB-A259-4774-BAD6-83FDD3620C96}" presName="thickLine" presStyleLbl="alignNode1" presStyleIdx="1" presStyleCnt="3"/>
      <dgm:spPr/>
    </dgm:pt>
    <dgm:pt modelId="{CE18DC2A-F64D-2546-A6D0-5ECC39BFD507}" type="pres">
      <dgm:prSet presAssocID="{96367BAB-A259-4774-BAD6-83FDD3620C96}" presName="horz1" presStyleCnt="0"/>
      <dgm:spPr/>
    </dgm:pt>
    <dgm:pt modelId="{6E75BCBC-CBFB-0E45-9BB2-6CECA65AB528}" type="pres">
      <dgm:prSet presAssocID="{96367BAB-A259-4774-BAD6-83FDD3620C96}" presName="tx1" presStyleLbl="revTx" presStyleIdx="1" presStyleCnt="3"/>
      <dgm:spPr/>
      <dgm:t>
        <a:bodyPr/>
        <a:lstStyle/>
        <a:p>
          <a:endParaRPr lang="en-US"/>
        </a:p>
      </dgm:t>
    </dgm:pt>
    <dgm:pt modelId="{1EBCB276-489A-4543-B5B7-E5399AB7E26D}" type="pres">
      <dgm:prSet presAssocID="{96367BAB-A259-4774-BAD6-83FDD3620C96}" presName="vert1" presStyleCnt="0"/>
      <dgm:spPr/>
    </dgm:pt>
    <dgm:pt modelId="{2CD82CDD-73D3-124E-AC00-5C1D95AB4A48}" type="pres">
      <dgm:prSet presAssocID="{CC4B8665-1E69-42B2-875F-B36B913AD4B7}" presName="thickLine" presStyleLbl="alignNode1" presStyleIdx="2" presStyleCnt="3"/>
      <dgm:spPr/>
    </dgm:pt>
    <dgm:pt modelId="{E13A9C5E-FB49-B244-80ED-939743E9491A}" type="pres">
      <dgm:prSet presAssocID="{CC4B8665-1E69-42B2-875F-B36B913AD4B7}" presName="horz1" presStyleCnt="0"/>
      <dgm:spPr/>
    </dgm:pt>
    <dgm:pt modelId="{3A86F082-1C14-FF47-8A03-213DF4F66F01}" type="pres">
      <dgm:prSet presAssocID="{CC4B8665-1E69-42B2-875F-B36B913AD4B7}" presName="tx1" presStyleLbl="revTx" presStyleIdx="2" presStyleCnt="3"/>
      <dgm:spPr/>
      <dgm:t>
        <a:bodyPr/>
        <a:lstStyle/>
        <a:p>
          <a:endParaRPr lang="en-US"/>
        </a:p>
      </dgm:t>
    </dgm:pt>
    <dgm:pt modelId="{A0A4947B-BCE1-A849-AC13-61E19E95F1FA}" type="pres">
      <dgm:prSet presAssocID="{CC4B8665-1E69-42B2-875F-B36B913AD4B7}" presName="vert1" presStyleCnt="0"/>
      <dgm:spPr/>
    </dgm:pt>
  </dgm:ptLst>
  <dgm:cxnLst>
    <dgm:cxn modelId="{A2F04B90-73CB-45ED-AEFB-2840F88852C1}" srcId="{3A77DD95-4E38-4785-B664-3DC4F4EEC9D6}" destId="{CC4B8665-1E69-42B2-875F-B36B913AD4B7}" srcOrd="2" destOrd="0" parTransId="{FEE91C94-6A94-4858-A7A4-1A744439E4D8}" sibTransId="{46BEC638-B58E-4047-943D-A72A86BB987C}"/>
    <dgm:cxn modelId="{AE5887C5-4447-4674-AC85-15E372E399C3}" srcId="{3A77DD95-4E38-4785-B664-3DC4F4EEC9D6}" destId="{96367BAB-A259-4774-BAD6-83FDD3620C96}" srcOrd="1" destOrd="0" parTransId="{E904AACC-CD9E-4239-8AC2-D54ED0DF32FF}" sibTransId="{24AB419A-5FD4-4C30-9287-385B5ACACCCE}"/>
    <dgm:cxn modelId="{BFD8D921-0D53-4AC2-AD72-717F9E59BA90}" srcId="{3A77DD95-4E38-4785-B664-3DC4F4EEC9D6}" destId="{0E6F8785-E220-4137-BBC4-AFEDA2C4A9EF}" srcOrd="0" destOrd="0" parTransId="{24BE032B-F546-40B3-9F23-D89D42351657}" sibTransId="{E4398A96-D4E4-475C-A327-37963AD76EC0}"/>
    <dgm:cxn modelId="{2F39B93C-EC20-B94F-A3C2-67B1148A7B26}" type="presOf" srcId="{0E6F8785-E220-4137-BBC4-AFEDA2C4A9EF}" destId="{5CA217D2-5F13-A14F-B4F7-DEDCBE3A9428}" srcOrd="0" destOrd="0" presId="urn:microsoft.com/office/officeart/2008/layout/LinedList"/>
    <dgm:cxn modelId="{445A936F-0233-9E48-B202-71CDAD0E6BE5}" type="presOf" srcId="{CC4B8665-1E69-42B2-875F-B36B913AD4B7}" destId="{3A86F082-1C14-FF47-8A03-213DF4F66F01}" srcOrd="0" destOrd="0" presId="urn:microsoft.com/office/officeart/2008/layout/LinedList"/>
    <dgm:cxn modelId="{09309DAE-E6F9-FD43-9E35-811F2E321550}" type="presOf" srcId="{3A77DD95-4E38-4785-B664-3DC4F4EEC9D6}" destId="{62F63F8E-1947-FC41-B738-2BA474636902}" srcOrd="0" destOrd="0" presId="urn:microsoft.com/office/officeart/2008/layout/LinedList"/>
    <dgm:cxn modelId="{D84998B6-558C-EE44-8F52-D2A862AF2C63}" type="presOf" srcId="{96367BAB-A259-4774-BAD6-83FDD3620C96}" destId="{6E75BCBC-CBFB-0E45-9BB2-6CECA65AB528}" srcOrd="0" destOrd="0" presId="urn:microsoft.com/office/officeart/2008/layout/LinedList"/>
    <dgm:cxn modelId="{93A7AD5D-6975-FC4C-9806-9A4538C337A4}" type="presParOf" srcId="{62F63F8E-1947-FC41-B738-2BA474636902}" destId="{0AFD2516-9F14-0E49-AD99-A758E9CA487A}" srcOrd="0" destOrd="0" presId="urn:microsoft.com/office/officeart/2008/layout/LinedList"/>
    <dgm:cxn modelId="{224FD676-C4B8-C44A-B0BC-BDBA9861B07D}" type="presParOf" srcId="{62F63F8E-1947-FC41-B738-2BA474636902}" destId="{62A8B6F1-ED73-5343-9172-A9BCB185D913}" srcOrd="1" destOrd="0" presId="urn:microsoft.com/office/officeart/2008/layout/LinedList"/>
    <dgm:cxn modelId="{1A444534-5F3A-6E48-A954-36DDD6FF18CB}" type="presParOf" srcId="{62A8B6F1-ED73-5343-9172-A9BCB185D913}" destId="{5CA217D2-5F13-A14F-B4F7-DEDCBE3A9428}" srcOrd="0" destOrd="0" presId="urn:microsoft.com/office/officeart/2008/layout/LinedList"/>
    <dgm:cxn modelId="{9792618C-3183-9641-A201-1F842D360888}" type="presParOf" srcId="{62A8B6F1-ED73-5343-9172-A9BCB185D913}" destId="{D539433C-215A-7C45-97A8-87CFD9551001}" srcOrd="1" destOrd="0" presId="urn:microsoft.com/office/officeart/2008/layout/LinedList"/>
    <dgm:cxn modelId="{48D202D5-5082-E941-9CEF-035549EBD257}" type="presParOf" srcId="{62F63F8E-1947-FC41-B738-2BA474636902}" destId="{94BEBA72-6D4B-1640-A04F-593F32A5F06E}" srcOrd="2" destOrd="0" presId="urn:microsoft.com/office/officeart/2008/layout/LinedList"/>
    <dgm:cxn modelId="{C38F7096-6ADB-4A42-8DB3-0A264FCE464C}" type="presParOf" srcId="{62F63F8E-1947-FC41-B738-2BA474636902}" destId="{CE18DC2A-F64D-2546-A6D0-5ECC39BFD507}" srcOrd="3" destOrd="0" presId="urn:microsoft.com/office/officeart/2008/layout/LinedList"/>
    <dgm:cxn modelId="{1A7017D9-8930-4240-B9A4-E6078818F7D5}" type="presParOf" srcId="{CE18DC2A-F64D-2546-A6D0-5ECC39BFD507}" destId="{6E75BCBC-CBFB-0E45-9BB2-6CECA65AB528}" srcOrd="0" destOrd="0" presId="urn:microsoft.com/office/officeart/2008/layout/LinedList"/>
    <dgm:cxn modelId="{A424F46F-AF05-ED48-8953-047A7C3DEFAA}" type="presParOf" srcId="{CE18DC2A-F64D-2546-A6D0-5ECC39BFD507}" destId="{1EBCB276-489A-4543-B5B7-E5399AB7E26D}" srcOrd="1" destOrd="0" presId="urn:microsoft.com/office/officeart/2008/layout/LinedList"/>
    <dgm:cxn modelId="{B41EA481-635F-E24E-92F2-E7A1D1236DC7}" type="presParOf" srcId="{62F63F8E-1947-FC41-B738-2BA474636902}" destId="{2CD82CDD-73D3-124E-AC00-5C1D95AB4A48}" srcOrd="4" destOrd="0" presId="urn:microsoft.com/office/officeart/2008/layout/LinedList"/>
    <dgm:cxn modelId="{931E8167-DA7B-2245-9A5B-50B04C069FE7}" type="presParOf" srcId="{62F63F8E-1947-FC41-B738-2BA474636902}" destId="{E13A9C5E-FB49-B244-80ED-939743E9491A}" srcOrd="5" destOrd="0" presId="urn:microsoft.com/office/officeart/2008/layout/LinedList"/>
    <dgm:cxn modelId="{69AF431F-0195-4C49-9587-74225C34BDA5}" type="presParOf" srcId="{E13A9C5E-FB49-B244-80ED-939743E9491A}" destId="{3A86F082-1C14-FF47-8A03-213DF4F66F01}" srcOrd="0" destOrd="0" presId="urn:microsoft.com/office/officeart/2008/layout/LinedList"/>
    <dgm:cxn modelId="{A582DFD4-CD42-B343-B89A-6A1814CD3050}" type="presParOf" srcId="{E13A9C5E-FB49-B244-80ED-939743E9491A}" destId="{A0A4947B-BCE1-A849-AC13-61E19E95F1F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77DD95-4E38-4785-B664-3DC4F4EEC9D6}"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0E6F8785-E220-4137-BBC4-AFEDA2C4A9EF}">
      <dgm:prSet/>
      <dgm:spPr/>
      <dgm:t>
        <a:bodyPr/>
        <a:lstStyle/>
        <a:p>
          <a:pPr algn="just"/>
          <a:r>
            <a:rPr lang="ru-RU" dirty="0" smtClean="0">
              <a:latin typeface="Arial" panose="020B0604020202020204" pitchFamily="34" charset="0"/>
              <a:cs typeface="Arial" panose="020B0604020202020204" pitchFamily="34" charset="0"/>
            </a:rPr>
            <a:t>Судовите судат врз основа на Уставот и законите и меѓународните договори ратификувани во согласност со Уставот.</a:t>
          </a:r>
          <a:endParaRPr lang="mk-MK" dirty="0" smtClean="0">
            <a:latin typeface="Arial" panose="020B0604020202020204" pitchFamily="34" charset="0"/>
            <a:cs typeface="Arial" panose="020B0604020202020204" pitchFamily="34" charset="0"/>
          </a:endParaRPr>
        </a:p>
      </dgm:t>
    </dgm:pt>
    <dgm:pt modelId="{24BE032B-F546-40B3-9F23-D89D42351657}" type="parTrans" cxnId="{BFD8D921-0D53-4AC2-AD72-717F9E59BA90}">
      <dgm:prSet/>
      <dgm:spPr/>
      <dgm:t>
        <a:bodyPr/>
        <a:lstStyle/>
        <a:p>
          <a:endParaRPr lang="en-US"/>
        </a:p>
      </dgm:t>
    </dgm:pt>
    <dgm:pt modelId="{E4398A96-D4E4-475C-A327-37963AD76EC0}" type="sibTrans" cxnId="{BFD8D921-0D53-4AC2-AD72-717F9E59BA90}">
      <dgm:prSet/>
      <dgm:spPr/>
      <dgm:t>
        <a:bodyPr/>
        <a:lstStyle/>
        <a:p>
          <a:endParaRPr lang="en-US"/>
        </a:p>
      </dgm:t>
    </dgm:pt>
    <dgm:pt modelId="{96367BAB-A259-4774-BAD6-83FDD3620C96}">
      <dgm:prSet custT="1"/>
      <dgm:spPr/>
      <dgm:t>
        <a:bodyPr/>
        <a:lstStyle/>
        <a:p>
          <a:pPr algn="ctr"/>
          <a:endParaRPr lang="mk-MK" sz="2300" dirty="0" smtClean="0"/>
        </a:p>
        <a:p>
          <a:pPr algn="ctr"/>
          <a:r>
            <a:rPr lang="mk-MK" sz="3600" b="1" dirty="0" smtClean="0">
              <a:latin typeface="Arial" panose="020B0604020202020204" pitchFamily="34" charset="0"/>
              <a:cs typeface="Arial" panose="020B0604020202020204" pitchFamily="34" charset="0"/>
            </a:rPr>
            <a:t>СУДСКА ВЛАСТ</a:t>
          </a:r>
        </a:p>
        <a:p>
          <a:pPr algn="l"/>
          <a:r>
            <a:rPr lang="mk-MK" sz="2300" dirty="0" smtClean="0"/>
            <a:t> </a:t>
          </a:r>
          <a:endParaRPr lang="en-US" sz="2300" dirty="0"/>
        </a:p>
      </dgm:t>
    </dgm:pt>
    <dgm:pt modelId="{E904AACC-CD9E-4239-8AC2-D54ED0DF32FF}" type="parTrans" cxnId="{AE5887C5-4447-4674-AC85-15E372E399C3}">
      <dgm:prSet/>
      <dgm:spPr/>
      <dgm:t>
        <a:bodyPr/>
        <a:lstStyle/>
        <a:p>
          <a:endParaRPr lang="en-US"/>
        </a:p>
      </dgm:t>
    </dgm:pt>
    <dgm:pt modelId="{24AB419A-5FD4-4C30-9287-385B5ACACCCE}" type="sibTrans" cxnId="{AE5887C5-4447-4674-AC85-15E372E399C3}">
      <dgm:prSet/>
      <dgm:spPr/>
      <dgm:t>
        <a:bodyPr/>
        <a:lstStyle/>
        <a:p>
          <a:endParaRPr lang="en-US"/>
        </a:p>
      </dgm:t>
    </dgm:pt>
    <dgm:pt modelId="{CC4B8665-1E69-42B2-875F-B36B913AD4B7}">
      <dgm:prSet/>
      <dgm:spPr/>
      <dgm:t>
        <a:bodyPr/>
        <a:lstStyle/>
        <a:p>
          <a:pPr algn="just"/>
          <a:r>
            <a:rPr lang="ru-RU" dirty="0" smtClean="0">
              <a:latin typeface="Arial" panose="020B0604020202020204" pitchFamily="34" charset="0"/>
              <a:cs typeface="Arial" panose="020B0604020202020204" pitchFamily="34" charset="0"/>
            </a:rPr>
            <a:t>Видовите, надлежноста, основањето, укинувањето, организацијата и составот на судовите, како и постапката пред нив, се уредуваат со закон, што се донесува со двотретинско мнозинство гласови од вкупниот број пратеници.</a:t>
          </a:r>
          <a:endParaRPr lang="en-US" dirty="0">
            <a:latin typeface="Arial" panose="020B0604020202020204" pitchFamily="34" charset="0"/>
            <a:cs typeface="Arial" panose="020B0604020202020204" pitchFamily="34" charset="0"/>
          </a:endParaRPr>
        </a:p>
      </dgm:t>
    </dgm:pt>
    <dgm:pt modelId="{FEE91C94-6A94-4858-A7A4-1A744439E4D8}" type="parTrans" cxnId="{A2F04B90-73CB-45ED-AEFB-2840F88852C1}">
      <dgm:prSet/>
      <dgm:spPr/>
      <dgm:t>
        <a:bodyPr/>
        <a:lstStyle/>
        <a:p>
          <a:endParaRPr lang="en-US"/>
        </a:p>
      </dgm:t>
    </dgm:pt>
    <dgm:pt modelId="{46BEC638-B58E-4047-943D-A72A86BB987C}" type="sibTrans" cxnId="{A2F04B90-73CB-45ED-AEFB-2840F88852C1}">
      <dgm:prSet/>
      <dgm:spPr/>
      <dgm:t>
        <a:bodyPr/>
        <a:lstStyle/>
        <a:p>
          <a:endParaRPr lang="en-US"/>
        </a:p>
      </dgm:t>
    </dgm:pt>
    <dgm:pt modelId="{62F63F8E-1947-FC41-B738-2BA474636902}" type="pres">
      <dgm:prSet presAssocID="{3A77DD95-4E38-4785-B664-3DC4F4EEC9D6}" presName="vert0" presStyleCnt="0">
        <dgm:presLayoutVars>
          <dgm:dir/>
          <dgm:animOne val="branch"/>
          <dgm:animLvl val="lvl"/>
        </dgm:presLayoutVars>
      </dgm:prSet>
      <dgm:spPr/>
      <dgm:t>
        <a:bodyPr/>
        <a:lstStyle/>
        <a:p>
          <a:endParaRPr lang="en-US"/>
        </a:p>
      </dgm:t>
    </dgm:pt>
    <dgm:pt modelId="{0AFD2516-9F14-0E49-AD99-A758E9CA487A}" type="pres">
      <dgm:prSet presAssocID="{0E6F8785-E220-4137-BBC4-AFEDA2C4A9EF}" presName="thickLine" presStyleLbl="alignNode1" presStyleIdx="0" presStyleCnt="3"/>
      <dgm:spPr/>
    </dgm:pt>
    <dgm:pt modelId="{62A8B6F1-ED73-5343-9172-A9BCB185D913}" type="pres">
      <dgm:prSet presAssocID="{0E6F8785-E220-4137-BBC4-AFEDA2C4A9EF}" presName="horz1" presStyleCnt="0"/>
      <dgm:spPr/>
    </dgm:pt>
    <dgm:pt modelId="{5CA217D2-5F13-A14F-B4F7-DEDCBE3A9428}" type="pres">
      <dgm:prSet presAssocID="{0E6F8785-E220-4137-BBC4-AFEDA2C4A9EF}" presName="tx1" presStyleLbl="revTx" presStyleIdx="0" presStyleCnt="3"/>
      <dgm:spPr/>
      <dgm:t>
        <a:bodyPr/>
        <a:lstStyle/>
        <a:p>
          <a:endParaRPr lang="en-US"/>
        </a:p>
      </dgm:t>
    </dgm:pt>
    <dgm:pt modelId="{D539433C-215A-7C45-97A8-87CFD9551001}" type="pres">
      <dgm:prSet presAssocID="{0E6F8785-E220-4137-BBC4-AFEDA2C4A9EF}" presName="vert1" presStyleCnt="0"/>
      <dgm:spPr/>
    </dgm:pt>
    <dgm:pt modelId="{94BEBA72-6D4B-1640-A04F-593F32A5F06E}" type="pres">
      <dgm:prSet presAssocID="{96367BAB-A259-4774-BAD6-83FDD3620C96}" presName="thickLine" presStyleLbl="alignNode1" presStyleIdx="1" presStyleCnt="3"/>
      <dgm:spPr/>
    </dgm:pt>
    <dgm:pt modelId="{CE18DC2A-F64D-2546-A6D0-5ECC39BFD507}" type="pres">
      <dgm:prSet presAssocID="{96367BAB-A259-4774-BAD6-83FDD3620C96}" presName="horz1" presStyleCnt="0"/>
      <dgm:spPr/>
    </dgm:pt>
    <dgm:pt modelId="{6E75BCBC-CBFB-0E45-9BB2-6CECA65AB528}" type="pres">
      <dgm:prSet presAssocID="{96367BAB-A259-4774-BAD6-83FDD3620C96}" presName="tx1" presStyleLbl="revTx" presStyleIdx="1" presStyleCnt="3"/>
      <dgm:spPr/>
      <dgm:t>
        <a:bodyPr/>
        <a:lstStyle/>
        <a:p>
          <a:endParaRPr lang="en-US"/>
        </a:p>
      </dgm:t>
    </dgm:pt>
    <dgm:pt modelId="{1EBCB276-489A-4543-B5B7-E5399AB7E26D}" type="pres">
      <dgm:prSet presAssocID="{96367BAB-A259-4774-BAD6-83FDD3620C96}" presName="vert1" presStyleCnt="0"/>
      <dgm:spPr/>
    </dgm:pt>
    <dgm:pt modelId="{2CD82CDD-73D3-124E-AC00-5C1D95AB4A48}" type="pres">
      <dgm:prSet presAssocID="{CC4B8665-1E69-42B2-875F-B36B913AD4B7}" presName="thickLine" presStyleLbl="alignNode1" presStyleIdx="2" presStyleCnt="3"/>
      <dgm:spPr/>
    </dgm:pt>
    <dgm:pt modelId="{E13A9C5E-FB49-B244-80ED-939743E9491A}" type="pres">
      <dgm:prSet presAssocID="{CC4B8665-1E69-42B2-875F-B36B913AD4B7}" presName="horz1" presStyleCnt="0"/>
      <dgm:spPr/>
    </dgm:pt>
    <dgm:pt modelId="{3A86F082-1C14-FF47-8A03-213DF4F66F01}" type="pres">
      <dgm:prSet presAssocID="{CC4B8665-1E69-42B2-875F-B36B913AD4B7}" presName="tx1" presStyleLbl="revTx" presStyleIdx="2" presStyleCnt="3"/>
      <dgm:spPr/>
      <dgm:t>
        <a:bodyPr/>
        <a:lstStyle/>
        <a:p>
          <a:endParaRPr lang="en-US"/>
        </a:p>
      </dgm:t>
    </dgm:pt>
    <dgm:pt modelId="{A0A4947B-BCE1-A849-AC13-61E19E95F1FA}" type="pres">
      <dgm:prSet presAssocID="{CC4B8665-1E69-42B2-875F-B36B913AD4B7}" presName="vert1" presStyleCnt="0"/>
      <dgm:spPr/>
    </dgm:pt>
  </dgm:ptLst>
  <dgm:cxnLst>
    <dgm:cxn modelId="{A2F04B90-73CB-45ED-AEFB-2840F88852C1}" srcId="{3A77DD95-4E38-4785-B664-3DC4F4EEC9D6}" destId="{CC4B8665-1E69-42B2-875F-B36B913AD4B7}" srcOrd="2" destOrd="0" parTransId="{FEE91C94-6A94-4858-A7A4-1A744439E4D8}" sibTransId="{46BEC638-B58E-4047-943D-A72A86BB987C}"/>
    <dgm:cxn modelId="{AE5887C5-4447-4674-AC85-15E372E399C3}" srcId="{3A77DD95-4E38-4785-B664-3DC4F4EEC9D6}" destId="{96367BAB-A259-4774-BAD6-83FDD3620C96}" srcOrd="1" destOrd="0" parTransId="{E904AACC-CD9E-4239-8AC2-D54ED0DF32FF}" sibTransId="{24AB419A-5FD4-4C30-9287-385B5ACACCCE}"/>
    <dgm:cxn modelId="{BFD8D921-0D53-4AC2-AD72-717F9E59BA90}" srcId="{3A77DD95-4E38-4785-B664-3DC4F4EEC9D6}" destId="{0E6F8785-E220-4137-BBC4-AFEDA2C4A9EF}" srcOrd="0" destOrd="0" parTransId="{24BE032B-F546-40B3-9F23-D89D42351657}" sibTransId="{E4398A96-D4E4-475C-A327-37963AD76EC0}"/>
    <dgm:cxn modelId="{2F39B93C-EC20-B94F-A3C2-67B1148A7B26}" type="presOf" srcId="{0E6F8785-E220-4137-BBC4-AFEDA2C4A9EF}" destId="{5CA217D2-5F13-A14F-B4F7-DEDCBE3A9428}" srcOrd="0" destOrd="0" presId="urn:microsoft.com/office/officeart/2008/layout/LinedList"/>
    <dgm:cxn modelId="{445A936F-0233-9E48-B202-71CDAD0E6BE5}" type="presOf" srcId="{CC4B8665-1E69-42B2-875F-B36B913AD4B7}" destId="{3A86F082-1C14-FF47-8A03-213DF4F66F01}" srcOrd="0" destOrd="0" presId="urn:microsoft.com/office/officeart/2008/layout/LinedList"/>
    <dgm:cxn modelId="{09309DAE-E6F9-FD43-9E35-811F2E321550}" type="presOf" srcId="{3A77DD95-4E38-4785-B664-3DC4F4EEC9D6}" destId="{62F63F8E-1947-FC41-B738-2BA474636902}" srcOrd="0" destOrd="0" presId="urn:microsoft.com/office/officeart/2008/layout/LinedList"/>
    <dgm:cxn modelId="{D84998B6-558C-EE44-8F52-D2A862AF2C63}" type="presOf" srcId="{96367BAB-A259-4774-BAD6-83FDD3620C96}" destId="{6E75BCBC-CBFB-0E45-9BB2-6CECA65AB528}" srcOrd="0" destOrd="0" presId="urn:microsoft.com/office/officeart/2008/layout/LinedList"/>
    <dgm:cxn modelId="{93A7AD5D-6975-FC4C-9806-9A4538C337A4}" type="presParOf" srcId="{62F63F8E-1947-FC41-B738-2BA474636902}" destId="{0AFD2516-9F14-0E49-AD99-A758E9CA487A}" srcOrd="0" destOrd="0" presId="urn:microsoft.com/office/officeart/2008/layout/LinedList"/>
    <dgm:cxn modelId="{224FD676-C4B8-C44A-B0BC-BDBA9861B07D}" type="presParOf" srcId="{62F63F8E-1947-FC41-B738-2BA474636902}" destId="{62A8B6F1-ED73-5343-9172-A9BCB185D913}" srcOrd="1" destOrd="0" presId="urn:microsoft.com/office/officeart/2008/layout/LinedList"/>
    <dgm:cxn modelId="{1A444534-5F3A-6E48-A954-36DDD6FF18CB}" type="presParOf" srcId="{62A8B6F1-ED73-5343-9172-A9BCB185D913}" destId="{5CA217D2-5F13-A14F-B4F7-DEDCBE3A9428}" srcOrd="0" destOrd="0" presId="urn:microsoft.com/office/officeart/2008/layout/LinedList"/>
    <dgm:cxn modelId="{9792618C-3183-9641-A201-1F842D360888}" type="presParOf" srcId="{62A8B6F1-ED73-5343-9172-A9BCB185D913}" destId="{D539433C-215A-7C45-97A8-87CFD9551001}" srcOrd="1" destOrd="0" presId="urn:microsoft.com/office/officeart/2008/layout/LinedList"/>
    <dgm:cxn modelId="{48D202D5-5082-E941-9CEF-035549EBD257}" type="presParOf" srcId="{62F63F8E-1947-FC41-B738-2BA474636902}" destId="{94BEBA72-6D4B-1640-A04F-593F32A5F06E}" srcOrd="2" destOrd="0" presId="urn:microsoft.com/office/officeart/2008/layout/LinedList"/>
    <dgm:cxn modelId="{C38F7096-6ADB-4A42-8DB3-0A264FCE464C}" type="presParOf" srcId="{62F63F8E-1947-FC41-B738-2BA474636902}" destId="{CE18DC2A-F64D-2546-A6D0-5ECC39BFD507}" srcOrd="3" destOrd="0" presId="urn:microsoft.com/office/officeart/2008/layout/LinedList"/>
    <dgm:cxn modelId="{1A7017D9-8930-4240-B9A4-E6078818F7D5}" type="presParOf" srcId="{CE18DC2A-F64D-2546-A6D0-5ECC39BFD507}" destId="{6E75BCBC-CBFB-0E45-9BB2-6CECA65AB528}" srcOrd="0" destOrd="0" presId="urn:microsoft.com/office/officeart/2008/layout/LinedList"/>
    <dgm:cxn modelId="{A424F46F-AF05-ED48-8953-047A7C3DEFAA}" type="presParOf" srcId="{CE18DC2A-F64D-2546-A6D0-5ECC39BFD507}" destId="{1EBCB276-489A-4543-B5B7-E5399AB7E26D}" srcOrd="1" destOrd="0" presId="urn:microsoft.com/office/officeart/2008/layout/LinedList"/>
    <dgm:cxn modelId="{B41EA481-635F-E24E-92F2-E7A1D1236DC7}" type="presParOf" srcId="{62F63F8E-1947-FC41-B738-2BA474636902}" destId="{2CD82CDD-73D3-124E-AC00-5C1D95AB4A48}" srcOrd="4" destOrd="0" presId="urn:microsoft.com/office/officeart/2008/layout/LinedList"/>
    <dgm:cxn modelId="{931E8167-DA7B-2245-9A5B-50B04C069FE7}" type="presParOf" srcId="{62F63F8E-1947-FC41-B738-2BA474636902}" destId="{E13A9C5E-FB49-B244-80ED-939743E9491A}" srcOrd="5" destOrd="0" presId="urn:microsoft.com/office/officeart/2008/layout/LinedList"/>
    <dgm:cxn modelId="{69AF431F-0195-4C49-9587-74225C34BDA5}" type="presParOf" srcId="{E13A9C5E-FB49-B244-80ED-939743E9491A}" destId="{3A86F082-1C14-FF47-8A03-213DF4F66F01}" srcOrd="0" destOrd="0" presId="urn:microsoft.com/office/officeart/2008/layout/LinedList"/>
    <dgm:cxn modelId="{A582DFD4-CD42-B343-B89A-6A1814CD3050}" type="presParOf" srcId="{E13A9C5E-FB49-B244-80ED-939743E9491A}" destId="{A0A4947B-BCE1-A849-AC13-61E19E95F1F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D2516-9F14-0E49-AD99-A758E9CA487A}">
      <dsp:nvSpPr>
        <dsp:cNvPr id="0" name=""/>
        <dsp:cNvSpPr/>
      </dsp:nvSpPr>
      <dsp:spPr>
        <a:xfrm>
          <a:off x="0" y="2703"/>
          <a:ext cx="7297041"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A217D2-5F13-A14F-B4F7-DEDCBE3A9428}">
      <dsp:nvSpPr>
        <dsp:cNvPr id="0" name=""/>
        <dsp:cNvSpPr/>
      </dsp:nvSpPr>
      <dsp:spPr>
        <a:xfrm>
          <a:off x="0" y="2703"/>
          <a:ext cx="7297041"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mk-MK" sz="3000" kern="1200" dirty="0" smtClean="0"/>
            <a:t>Судската власт ја вршат судовите</a:t>
          </a:r>
        </a:p>
      </dsp:txBody>
      <dsp:txXfrm>
        <a:off x="0" y="2703"/>
        <a:ext cx="7297041" cy="1843578"/>
      </dsp:txXfrm>
    </dsp:sp>
    <dsp:sp modelId="{94BEBA72-6D4B-1640-A04F-593F32A5F06E}">
      <dsp:nvSpPr>
        <dsp:cNvPr id="0" name=""/>
        <dsp:cNvSpPr/>
      </dsp:nvSpPr>
      <dsp:spPr>
        <a:xfrm>
          <a:off x="0" y="1846281"/>
          <a:ext cx="7297041"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75BCBC-CBFB-0E45-9BB2-6CECA65AB528}">
      <dsp:nvSpPr>
        <dsp:cNvPr id="0" name=""/>
        <dsp:cNvSpPr/>
      </dsp:nvSpPr>
      <dsp:spPr>
        <a:xfrm>
          <a:off x="0" y="1846281"/>
          <a:ext cx="7297041"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mk-MK" sz="3000" kern="1200" dirty="0" smtClean="0"/>
            <a:t>Судовите се самостојни и независни</a:t>
          </a:r>
        </a:p>
        <a:p>
          <a:pPr lvl="0" algn="l" defTabSz="1333500">
            <a:lnSpc>
              <a:spcPct val="90000"/>
            </a:lnSpc>
            <a:spcBef>
              <a:spcPct val="0"/>
            </a:spcBef>
            <a:spcAft>
              <a:spcPct val="35000"/>
            </a:spcAft>
          </a:pPr>
          <a:endParaRPr lang="mk-MK" sz="3000" kern="1200" dirty="0" smtClean="0"/>
        </a:p>
        <a:p>
          <a:pPr lvl="0" algn="l" defTabSz="1333500">
            <a:lnSpc>
              <a:spcPct val="90000"/>
            </a:lnSpc>
            <a:spcBef>
              <a:spcPct val="0"/>
            </a:spcBef>
            <a:spcAft>
              <a:spcPct val="35000"/>
            </a:spcAft>
          </a:pPr>
          <a:r>
            <a:rPr lang="mk-MK" sz="3000" kern="1200" dirty="0" smtClean="0"/>
            <a:t> </a:t>
          </a:r>
          <a:endParaRPr lang="en-US" sz="3000" kern="1200" dirty="0"/>
        </a:p>
      </dsp:txBody>
      <dsp:txXfrm>
        <a:off x="0" y="1846281"/>
        <a:ext cx="7297041" cy="1843578"/>
      </dsp:txXfrm>
    </dsp:sp>
    <dsp:sp modelId="{2CD82CDD-73D3-124E-AC00-5C1D95AB4A48}">
      <dsp:nvSpPr>
        <dsp:cNvPr id="0" name=""/>
        <dsp:cNvSpPr/>
      </dsp:nvSpPr>
      <dsp:spPr>
        <a:xfrm>
          <a:off x="0" y="3689859"/>
          <a:ext cx="7297041"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86F082-1C14-FF47-8A03-213DF4F66F01}">
      <dsp:nvSpPr>
        <dsp:cNvPr id="0" name=""/>
        <dsp:cNvSpPr/>
      </dsp:nvSpPr>
      <dsp:spPr>
        <a:xfrm>
          <a:off x="0" y="3689859"/>
          <a:ext cx="7297041"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mk-MK" sz="3000" kern="1200" dirty="0" smtClean="0"/>
            <a:t>Забранети се вонредни судови</a:t>
          </a:r>
        </a:p>
        <a:p>
          <a:pPr lvl="0" algn="l" defTabSz="1333500">
            <a:lnSpc>
              <a:spcPct val="90000"/>
            </a:lnSpc>
            <a:spcBef>
              <a:spcPct val="0"/>
            </a:spcBef>
            <a:spcAft>
              <a:spcPct val="35000"/>
            </a:spcAft>
          </a:pPr>
          <a:r>
            <a:rPr lang="ru-RU" sz="3000" kern="1200" dirty="0" smtClean="0"/>
            <a:t>.</a:t>
          </a:r>
          <a:endParaRPr lang="en-US" sz="3000" kern="1200" dirty="0"/>
        </a:p>
      </dsp:txBody>
      <dsp:txXfrm>
        <a:off x="0" y="3689859"/>
        <a:ext cx="7297041" cy="1843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D2516-9F14-0E49-AD99-A758E9CA487A}">
      <dsp:nvSpPr>
        <dsp:cNvPr id="0" name=""/>
        <dsp:cNvSpPr/>
      </dsp:nvSpPr>
      <dsp:spPr>
        <a:xfrm>
          <a:off x="0" y="2703"/>
          <a:ext cx="7297041"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A217D2-5F13-A14F-B4F7-DEDCBE3A9428}">
      <dsp:nvSpPr>
        <dsp:cNvPr id="0" name=""/>
        <dsp:cNvSpPr/>
      </dsp:nvSpPr>
      <dsp:spPr>
        <a:xfrm>
          <a:off x="0" y="2703"/>
          <a:ext cx="7297041"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just" defTabSz="1022350">
            <a:lnSpc>
              <a:spcPct val="90000"/>
            </a:lnSpc>
            <a:spcBef>
              <a:spcPct val="0"/>
            </a:spcBef>
            <a:spcAft>
              <a:spcPct val="35000"/>
            </a:spcAft>
          </a:pPr>
          <a:r>
            <a:rPr lang="ru-RU" sz="2300" kern="1200" dirty="0" smtClean="0">
              <a:latin typeface="Arial" panose="020B0604020202020204" pitchFamily="34" charset="0"/>
              <a:cs typeface="Arial" panose="020B0604020202020204" pitchFamily="34" charset="0"/>
            </a:rPr>
            <a:t>Судовите судат врз основа на Уставот и законите и меѓународните договори ратификувани во согласност со Уставот.</a:t>
          </a:r>
          <a:endParaRPr lang="mk-MK" sz="2300" kern="1200" dirty="0" smtClean="0">
            <a:latin typeface="Arial" panose="020B0604020202020204" pitchFamily="34" charset="0"/>
            <a:cs typeface="Arial" panose="020B0604020202020204" pitchFamily="34" charset="0"/>
          </a:endParaRPr>
        </a:p>
      </dsp:txBody>
      <dsp:txXfrm>
        <a:off x="0" y="2703"/>
        <a:ext cx="7297041" cy="1843578"/>
      </dsp:txXfrm>
    </dsp:sp>
    <dsp:sp modelId="{94BEBA72-6D4B-1640-A04F-593F32A5F06E}">
      <dsp:nvSpPr>
        <dsp:cNvPr id="0" name=""/>
        <dsp:cNvSpPr/>
      </dsp:nvSpPr>
      <dsp:spPr>
        <a:xfrm>
          <a:off x="0" y="1846281"/>
          <a:ext cx="7297041"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75BCBC-CBFB-0E45-9BB2-6CECA65AB528}">
      <dsp:nvSpPr>
        <dsp:cNvPr id="0" name=""/>
        <dsp:cNvSpPr/>
      </dsp:nvSpPr>
      <dsp:spPr>
        <a:xfrm>
          <a:off x="0" y="1846281"/>
          <a:ext cx="7297041"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ctr" defTabSz="1022350">
            <a:lnSpc>
              <a:spcPct val="90000"/>
            </a:lnSpc>
            <a:spcBef>
              <a:spcPct val="0"/>
            </a:spcBef>
            <a:spcAft>
              <a:spcPct val="35000"/>
            </a:spcAft>
          </a:pPr>
          <a:endParaRPr lang="mk-MK" sz="2300" kern="1200" dirty="0" smtClean="0"/>
        </a:p>
        <a:p>
          <a:pPr lvl="0" algn="ctr" defTabSz="1022350">
            <a:lnSpc>
              <a:spcPct val="90000"/>
            </a:lnSpc>
            <a:spcBef>
              <a:spcPct val="0"/>
            </a:spcBef>
            <a:spcAft>
              <a:spcPct val="35000"/>
            </a:spcAft>
          </a:pPr>
          <a:r>
            <a:rPr lang="mk-MK" sz="3600" b="1" kern="1200" dirty="0" smtClean="0">
              <a:latin typeface="Arial" panose="020B0604020202020204" pitchFamily="34" charset="0"/>
              <a:cs typeface="Arial" panose="020B0604020202020204" pitchFamily="34" charset="0"/>
            </a:rPr>
            <a:t>СУДСКА ВЛАСТ</a:t>
          </a:r>
        </a:p>
        <a:p>
          <a:pPr lvl="0" algn="l" defTabSz="1022350">
            <a:lnSpc>
              <a:spcPct val="90000"/>
            </a:lnSpc>
            <a:spcBef>
              <a:spcPct val="0"/>
            </a:spcBef>
            <a:spcAft>
              <a:spcPct val="35000"/>
            </a:spcAft>
          </a:pPr>
          <a:r>
            <a:rPr lang="mk-MK" sz="2300" kern="1200" dirty="0" smtClean="0"/>
            <a:t> </a:t>
          </a:r>
          <a:endParaRPr lang="en-US" sz="2300" kern="1200" dirty="0"/>
        </a:p>
      </dsp:txBody>
      <dsp:txXfrm>
        <a:off x="0" y="1846281"/>
        <a:ext cx="7297041" cy="1843578"/>
      </dsp:txXfrm>
    </dsp:sp>
    <dsp:sp modelId="{2CD82CDD-73D3-124E-AC00-5C1D95AB4A48}">
      <dsp:nvSpPr>
        <dsp:cNvPr id="0" name=""/>
        <dsp:cNvSpPr/>
      </dsp:nvSpPr>
      <dsp:spPr>
        <a:xfrm>
          <a:off x="0" y="3689859"/>
          <a:ext cx="7297041"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86F082-1C14-FF47-8A03-213DF4F66F01}">
      <dsp:nvSpPr>
        <dsp:cNvPr id="0" name=""/>
        <dsp:cNvSpPr/>
      </dsp:nvSpPr>
      <dsp:spPr>
        <a:xfrm>
          <a:off x="0" y="3689859"/>
          <a:ext cx="7297041"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just" defTabSz="1022350">
            <a:lnSpc>
              <a:spcPct val="90000"/>
            </a:lnSpc>
            <a:spcBef>
              <a:spcPct val="0"/>
            </a:spcBef>
            <a:spcAft>
              <a:spcPct val="35000"/>
            </a:spcAft>
          </a:pPr>
          <a:r>
            <a:rPr lang="ru-RU" sz="2300" kern="1200" dirty="0" smtClean="0">
              <a:latin typeface="Arial" panose="020B0604020202020204" pitchFamily="34" charset="0"/>
              <a:cs typeface="Arial" panose="020B0604020202020204" pitchFamily="34" charset="0"/>
            </a:rPr>
            <a:t>Видовите, надлежноста, основањето, укинувањето, организацијата и составот на судовите, како и постапката пред нив, се уредуваат со закон, што се донесува со двотретинско мнозинство гласови од вкупниот број пратеници.</a:t>
          </a:r>
          <a:endParaRPr lang="en-US" sz="2300" kern="1200" dirty="0">
            <a:latin typeface="Arial" panose="020B0604020202020204" pitchFamily="34" charset="0"/>
            <a:cs typeface="Arial" panose="020B0604020202020204" pitchFamily="34" charset="0"/>
          </a:endParaRPr>
        </a:p>
      </dsp:txBody>
      <dsp:txXfrm>
        <a:off x="0" y="3689859"/>
        <a:ext cx="7297041" cy="18435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6AB1B3-2BF1-47BD-B34F-4CD2842C1C35}" type="datetimeFigureOut">
              <a:rPr lang="en-US" smtClean="0"/>
              <a:t>3/28/2025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82FED-E346-45D5-BA50-269091577D0A}" type="slidenum">
              <a:rPr lang="en-US" smtClean="0"/>
              <a:t>‹#›</a:t>
            </a:fld>
            <a:endParaRPr lang="en-US"/>
          </a:p>
        </p:txBody>
      </p:sp>
    </p:spTree>
    <p:extLst>
      <p:ext uri="{BB962C8B-B14F-4D97-AF65-F5344CB8AC3E}">
        <p14:creationId xmlns:p14="http://schemas.microsoft.com/office/powerpoint/2010/main" val="3474143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17A2D41-AD28-4F16-8865-CA35F252A3BF}"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DAE77-6241-4C8F-807C-56351193CCDF}"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736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7A2D41-AD28-4F16-8865-CA35F252A3BF}"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DAE77-6241-4C8F-807C-56351193CCDF}" type="slidenum">
              <a:rPr lang="en-US" smtClean="0"/>
              <a:t>‹#›</a:t>
            </a:fld>
            <a:endParaRPr lang="en-US"/>
          </a:p>
        </p:txBody>
      </p:sp>
    </p:spTree>
    <p:extLst>
      <p:ext uri="{BB962C8B-B14F-4D97-AF65-F5344CB8AC3E}">
        <p14:creationId xmlns:p14="http://schemas.microsoft.com/office/powerpoint/2010/main" val="2881768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7A2D41-AD28-4F16-8865-CA35F252A3BF}"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DAE77-6241-4C8F-807C-56351193CCDF}"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872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7A2D41-AD28-4F16-8865-CA35F252A3BF}"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DAE77-6241-4C8F-807C-56351193CCDF}" type="slidenum">
              <a:rPr lang="en-US" smtClean="0"/>
              <a:t>‹#›</a:t>
            </a:fld>
            <a:endParaRPr lang="en-US"/>
          </a:p>
        </p:txBody>
      </p:sp>
    </p:spTree>
    <p:extLst>
      <p:ext uri="{BB962C8B-B14F-4D97-AF65-F5344CB8AC3E}">
        <p14:creationId xmlns:p14="http://schemas.microsoft.com/office/powerpoint/2010/main" val="24409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17A2D41-AD28-4F16-8865-CA35F252A3BF}"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DAE77-6241-4C8F-807C-56351193CCDF}"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0565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7A2D41-AD28-4F16-8865-CA35F252A3BF}" type="datetimeFigureOut">
              <a:rPr lang="en-US" smtClean="0"/>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DAE77-6241-4C8F-807C-56351193CCDF}" type="slidenum">
              <a:rPr lang="en-US" smtClean="0"/>
              <a:t>‹#›</a:t>
            </a:fld>
            <a:endParaRPr lang="en-US"/>
          </a:p>
        </p:txBody>
      </p:sp>
    </p:spTree>
    <p:extLst>
      <p:ext uri="{BB962C8B-B14F-4D97-AF65-F5344CB8AC3E}">
        <p14:creationId xmlns:p14="http://schemas.microsoft.com/office/powerpoint/2010/main" val="1410849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7A2D41-AD28-4F16-8865-CA35F252A3BF}" type="datetimeFigureOut">
              <a:rPr lang="en-US" smtClean="0"/>
              <a:t>3/28/2025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CDAE77-6241-4C8F-807C-56351193CCDF}" type="slidenum">
              <a:rPr lang="en-US" smtClean="0"/>
              <a:t>‹#›</a:t>
            </a:fld>
            <a:endParaRPr lang="en-US"/>
          </a:p>
        </p:txBody>
      </p:sp>
    </p:spTree>
    <p:extLst>
      <p:ext uri="{BB962C8B-B14F-4D97-AF65-F5344CB8AC3E}">
        <p14:creationId xmlns:p14="http://schemas.microsoft.com/office/powerpoint/2010/main" val="114354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7A2D41-AD28-4F16-8865-CA35F252A3BF}" type="datetimeFigureOut">
              <a:rPr lang="en-US" smtClean="0"/>
              <a:t>3/28/2025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CDAE77-6241-4C8F-807C-56351193CCDF}" type="slidenum">
              <a:rPr lang="en-US" smtClean="0"/>
              <a:t>‹#›</a:t>
            </a:fld>
            <a:endParaRPr lang="en-US"/>
          </a:p>
        </p:txBody>
      </p:sp>
    </p:spTree>
    <p:extLst>
      <p:ext uri="{BB962C8B-B14F-4D97-AF65-F5344CB8AC3E}">
        <p14:creationId xmlns:p14="http://schemas.microsoft.com/office/powerpoint/2010/main" val="3461696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7A2D41-AD28-4F16-8865-CA35F252A3BF}" type="datetimeFigureOut">
              <a:rPr lang="en-US" smtClean="0"/>
              <a:t>3/28/2025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CDAE77-6241-4C8F-807C-56351193CCDF}" type="slidenum">
              <a:rPr lang="en-US" smtClean="0"/>
              <a:t>‹#›</a:t>
            </a:fld>
            <a:endParaRPr lang="en-US"/>
          </a:p>
        </p:txBody>
      </p:sp>
    </p:spTree>
    <p:extLst>
      <p:ext uri="{BB962C8B-B14F-4D97-AF65-F5344CB8AC3E}">
        <p14:creationId xmlns:p14="http://schemas.microsoft.com/office/powerpoint/2010/main" val="3854724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17A2D41-AD28-4F16-8865-CA35F252A3BF}" type="datetimeFigureOut">
              <a:rPr lang="en-US" smtClean="0"/>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DAE77-6241-4C8F-807C-56351193CCDF}" type="slidenum">
              <a:rPr lang="en-US" smtClean="0"/>
              <a:t>‹#›</a:t>
            </a:fld>
            <a:endParaRPr lang="en-US"/>
          </a:p>
        </p:txBody>
      </p:sp>
    </p:spTree>
    <p:extLst>
      <p:ext uri="{BB962C8B-B14F-4D97-AF65-F5344CB8AC3E}">
        <p14:creationId xmlns:p14="http://schemas.microsoft.com/office/powerpoint/2010/main" val="987355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7A2D41-AD28-4F16-8865-CA35F252A3BF}" type="datetimeFigureOut">
              <a:rPr lang="en-US" smtClean="0"/>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DAE77-6241-4C8F-807C-56351193CCDF}"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729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017A2D41-AD28-4F16-8865-CA35F252A3BF}" type="datetimeFigureOut">
              <a:rPr lang="en-US" smtClean="0"/>
              <a:t>3/28/2025</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ACDAE77-6241-4C8F-807C-56351193CCDF}"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206934"/>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580197"/>
          </a:xfrm>
        </p:spPr>
        <p:txBody>
          <a:bodyPr>
            <a:normAutofit/>
          </a:bodyPr>
          <a:lstStyle/>
          <a:p>
            <a:pPr algn="l"/>
            <a:r>
              <a:rPr lang="mk-MK" sz="4000" b="1" dirty="0" smtClean="0">
                <a:latin typeface="Arial" panose="020B0604020202020204" pitchFamily="34" charset="0"/>
                <a:cs typeface="Arial" panose="020B0604020202020204" pitchFamily="34" charset="0"/>
              </a:rPr>
              <a:t>	     Организација на           		правосудниот систем</a:t>
            </a:r>
            <a:endParaRPr lang="en-US" sz="40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ormAutofit fontScale="55000" lnSpcReduction="20000"/>
          </a:bodyPr>
          <a:lstStyle/>
          <a:p>
            <a:r>
              <a:rPr lang="mk-MK" dirty="0"/>
              <a:t>	</a:t>
            </a:r>
            <a:r>
              <a:rPr lang="mk-MK" dirty="0" smtClean="0"/>
              <a:t>			</a:t>
            </a:r>
          </a:p>
          <a:p>
            <a:endParaRPr lang="mk-MK" dirty="0"/>
          </a:p>
          <a:p>
            <a:r>
              <a:rPr lang="mk-MK" dirty="0" smtClean="0"/>
              <a:t>			</a:t>
            </a:r>
            <a:r>
              <a:rPr lang="mk-MK" sz="2500" dirty="0" smtClean="0"/>
              <a:t>судија Наталија Донева</a:t>
            </a:r>
          </a:p>
          <a:p>
            <a:r>
              <a:rPr lang="mk-MK" sz="2500" dirty="0" smtClean="0"/>
              <a:t>  				Апелационен суд Скопје</a:t>
            </a:r>
            <a:endParaRPr lang="en-US" sz="2500" dirty="0"/>
          </a:p>
        </p:txBody>
      </p:sp>
    </p:spTree>
    <p:extLst>
      <p:ext uri="{BB962C8B-B14F-4D97-AF65-F5344CB8AC3E}">
        <p14:creationId xmlns:p14="http://schemas.microsoft.com/office/powerpoint/2010/main" val="1124903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072134"/>
          </a:xfrm>
        </p:spPr>
        <p:txBody>
          <a:bodyPr/>
          <a:lstStyle/>
          <a:p>
            <a:pPr algn="ctr"/>
            <a:r>
              <a:rPr lang="mk-MK" b="1" dirty="0" smtClean="0"/>
              <a:t>Основни судови</a:t>
            </a:r>
            <a:endParaRPr lang="en-US" b="1" dirty="0"/>
          </a:p>
        </p:txBody>
      </p:sp>
      <p:sp>
        <p:nvSpPr>
          <p:cNvPr id="3" name="Content Placeholder 2"/>
          <p:cNvSpPr>
            <a:spLocks noGrp="1"/>
          </p:cNvSpPr>
          <p:nvPr>
            <p:ph idx="1"/>
          </p:nvPr>
        </p:nvSpPr>
        <p:spPr>
          <a:xfrm>
            <a:off x="838200" y="1565910"/>
            <a:ext cx="10515600" cy="5027930"/>
          </a:xfrm>
        </p:spPr>
        <p:txBody>
          <a:bodyPr>
            <a:normAutofit/>
          </a:bodyPr>
          <a:lstStyle/>
          <a:p>
            <a:pPr marL="0" indent="0" algn="just">
              <a:buNone/>
            </a:pPr>
            <a:endParaRPr lang="ru-RU" dirty="0" smtClean="0"/>
          </a:p>
          <a:p>
            <a:pPr marL="0" indent="0" algn="just">
              <a:buNone/>
            </a:pPr>
            <a:r>
              <a:rPr lang="ru-RU" dirty="0" smtClean="0">
                <a:latin typeface="Arial" panose="020B0604020202020204" pitchFamily="34" charset="0"/>
                <a:cs typeface="Arial" panose="020B0604020202020204" pitchFamily="34" charset="0"/>
              </a:rPr>
              <a:t>Основните судови се основаат за една или повеќе општини чие подрачје е определено со Законот за судовите</a:t>
            </a:r>
          </a:p>
          <a:p>
            <a:pPr marL="0" indent="0" algn="just">
              <a:buNone/>
            </a:pPr>
            <a:r>
              <a:rPr lang="ru-RU" dirty="0" smtClean="0">
                <a:latin typeface="Arial" panose="020B0604020202020204" pitchFamily="34" charset="0"/>
                <a:cs typeface="Arial" panose="020B0604020202020204" pitchFamily="34" charset="0"/>
              </a:rPr>
              <a:t>Основните судови согласно со стварната надлежност судат во прв степен и се основаат како судови со </a:t>
            </a:r>
            <a:r>
              <a:rPr lang="ru-RU" b="1" dirty="0" smtClean="0">
                <a:latin typeface="Arial" panose="020B0604020202020204" pitchFamily="34" charset="0"/>
                <a:cs typeface="Arial" panose="020B0604020202020204" pitchFamily="34" charset="0"/>
              </a:rPr>
              <a:t>основна надлежност </a:t>
            </a:r>
            <a:r>
              <a:rPr lang="ru-RU" dirty="0" smtClean="0">
                <a:latin typeface="Arial" panose="020B0604020202020204" pitchFamily="34" charset="0"/>
                <a:cs typeface="Arial" panose="020B0604020202020204" pitchFamily="34" charset="0"/>
              </a:rPr>
              <a:t>и судови со </a:t>
            </a:r>
            <a:r>
              <a:rPr lang="ru-RU" b="1" dirty="0" smtClean="0">
                <a:latin typeface="Arial" panose="020B0604020202020204" pitchFamily="34" charset="0"/>
                <a:cs typeface="Arial" panose="020B0604020202020204" pitchFamily="34" charset="0"/>
              </a:rPr>
              <a:t>проширена надлежност</a:t>
            </a:r>
            <a:r>
              <a:rPr lang="ru-RU" dirty="0" smtClean="0">
                <a:latin typeface="Arial" panose="020B0604020202020204" pitchFamily="34" charset="0"/>
                <a:cs typeface="Arial" panose="020B0604020202020204" pitchFamily="34" charset="0"/>
              </a:rPr>
              <a:t>. </a:t>
            </a:r>
            <a:endParaRPr lang="ru-RU" dirty="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Во рамките на основните судови со проширена надлежност задолжително се основаат </a:t>
            </a:r>
            <a:r>
              <a:rPr lang="ru-RU" u="sng" dirty="0" smtClean="0">
                <a:latin typeface="Arial" panose="020B0604020202020204" pitchFamily="34" charset="0"/>
                <a:cs typeface="Arial" panose="020B0604020202020204" pitchFamily="34" charset="0"/>
              </a:rPr>
              <a:t>специјализирани судски оддели</a:t>
            </a:r>
            <a:r>
              <a:rPr lang="ru-RU" dirty="0" smtClean="0">
                <a:latin typeface="Arial" panose="020B0604020202020204" pitchFamily="34" charset="0"/>
                <a:cs typeface="Arial" panose="020B0604020202020204" pitchFamily="34" charset="0"/>
              </a:rPr>
              <a:t> што ќе постапуваат за одделни видови на спорови. </a:t>
            </a:r>
            <a:endParaRPr lang="ru-RU" dirty="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Основните судови можат да имаат судски одделенија, да судат надвор од седиштето на судот, како и да имаат судски денови надвор од седиштето на судот.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8055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1515"/>
          </a:xfrm>
        </p:spPr>
        <p:txBody>
          <a:bodyPr>
            <a:normAutofit fontScale="90000"/>
          </a:bodyPr>
          <a:lstStyle/>
          <a:p>
            <a:pPr algn="ctr"/>
            <a:r>
              <a:rPr lang="mk-MK" b="1" dirty="0" smtClean="0"/>
              <a:t>Основни судови со основна надлежност</a:t>
            </a:r>
            <a:endParaRPr lang="en-US" b="1" dirty="0"/>
          </a:p>
        </p:txBody>
      </p:sp>
      <p:sp>
        <p:nvSpPr>
          <p:cNvPr id="3" name="Content Placeholder 2"/>
          <p:cNvSpPr>
            <a:spLocks noGrp="1"/>
          </p:cNvSpPr>
          <p:nvPr>
            <p:ph idx="1"/>
          </p:nvPr>
        </p:nvSpPr>
        <p:spPr>
          <a:xfrm>
            <a:off x="838200" y="1649691"/>
            <a:ext cx="10515600" cy="4527272"/>
          </a:xfrm>
        </p:spPr>
        <p:txBody>
          <a:bodyPr>
            <a:normAutofit/>
          </a:bodyPr>
          <a:lstStyle/>
          <a:p>
            <a:pPr marL="0" indent="0">
              <a:buNone/>
            </a:pPr>
            <a:r>
              <a:rPr lang="ru-RU" b="1" dirty="0">
                <a:latin typeface="Arial" panose="020B0604020202020204" pitchFamily="34" charset="0"/>
                <a:cs typeface="Arial" panose="020B0604020202020204" pitchFamily="34" charset="0"/>
              </a:rPr>
              <a:t>О</a:t>
            </a:r>
            <a:r>
              <a:rPr lang="ru-RU" b="1" dirty="0" smtClean="0">
                <a:latin typeface="Arial" panose="020B0604020202020204" pitchFamily="34" charset="0"/>
                <a:cs typeface="Arial" panose="020B0604020202020204" pitchFamily="34" charset="0"/>
              </a:rPr>
              <a:t>длучуваат во прв степен по кривични дела и </a:t>
            </a:r>
            <a:r>
              <a:rPr lang="ru-RU" b="1" dirty="0" smtClean="0">
                <a:latin typeface="Arial" panose="020B0604020202020204" pitchFamily="34" charset="0"/>
                <a:cs typeface="Arial" panose="020B0604020202020204" pitchFamily="34" charset="0"/>
              </a:rPr>
              <a:t>прекршоци</a:t>
            </a:r>
            <a:endParaRPr lang="ru-RU" b="1" dirty="0" smtClean="0">
              <a:latin typeface="Arial" panose="020B0604020202020204" pitchFamily="34" charset="0"/>
              <a:cs typeface="Arial" panose="020B0604020202020204" pitchFamily="34" charset="0"/>
            </a:endParaRPr>
          </a:p>
          <a:p>
            <a:pPr algn="just">
              <a:buFontTx/>
              <a:buChar char="-"/>
            </a:pPr>
            <a:r>
              <a:rPr lang="ru-RU" b="1" dirty="0" smtClean="0">
                <a:latin typeface="Arial" panose="020B0604020202020204" pitchFamily="34" charset="0"/>
                <a:cs typeface="Arial" panose="020B0604020202020204" pitchFamily="34" charset="0"/>
              </a:rPr>
              <a:t>за кривични дела</a:t>
            </a:r>
            <a:r>
              <a:rPr lang="ru-RU" dirty="0" smtClean="0">
                <a:latin typeface="Arial" panose="020B0604020202020204" pitchFamily="34" charset="0"/>
                <a:cs typeface="Arial" panose="020B0604020202020204" pitchFamily="34" charset="0"/>
              </a:rPr>
              <a:t> за кои со закон како главна казна е определена </a:t>
            </a:r>
            <a:r>
              <a:rPr lang="ru-RU" b="1" dirty="0" smtClean="0">
                <a:latin typeface="Arial" panose="020B0604020202020204" pitchFamily="34" charset="0"/>
                <a:cs typeface="Arial" panose="020B0604020202020204" pitchFamily="34" charset="0"/>
              </a:rPr>
              <a:t>казна затвор до пет години,</a:t>
            </a:r>
            <a:r>
              <a:rPr lang="ru-RU" dirty="0" smtClean="0">
                <a:latin typeface="Arial" panose="020B0604020202020204" pitchFamily="34" charset="0"/>
                <a:cs typeface="Arial" panose="020B0604020202020204" pitchFamily="34" charset="0"/>
              </a:rPr>
              <a:t> ако за некои кривични дела не е предвидена надлежност на друг суд, </a:t>
            </a:r>
          </a:p>
          <a:p>
            <a:pPr algn="just">
              <a:buFontTx/>
              <a:buChar char="-"/>
            </a:pPr>
            <a:r>
              <a:rPr lang="ru-RU" dirty="0" smtClean="0">
                <a:latin typeface="Arial" panose="020B0604020202020204" pitchFamily="34" charset="0"/>
                <a:cs typeface="Arial" panose="020B0604020202020204" pitchFamily="34" charset="0"/>
              </a:rPr>
              <a:t>за кривични дела за кои со посебен закон е определена надлежност на суд со основна надлежност,</a:t>
            </a:r>
          </a:p>
          <a:p>
            <a:pPr algn="just">
              <a:buFontTx/>
              <a:buChar char="-"/>
            </a:pPr>
            <a:r>
              <a:rPr lang="ru-RU" dirty="0" smtClean="0">
                <a:latin typeface="Arial" panose="020B0604020202020204" pitchFamily="34" charset="0"/>
                <a:cs typeface="Arial" panose="020B0604020202020204" pitchFamily="34" charset="0"/>
              </a:rPr>
              <a:t>за сите видови на </a:t>
            </a:r>
            <a:r>
              <a:rPr lang="ru-RU" b="1" dirty="0" smtClean="0">
                <a:latin typeface="Arial" panose="020B0604020202020204" pitchFamily="34" charset="0"/>
                <a:cs typeface="Arial" panose="020B0604020202020204" pitchFamily="34" charset="0"/>
              </a:rPr>
              <a:t>прекршоци</a:t>
            </a:r>
            <a:r>
              <a:rPr lang="ru-RU" dirty="0" smtClean="0">
                <a:latin typeface="Arial" panose="020B0604020202020204" pitchFamily="34" charset="0"/>
                <a:cs typeface="Arial" panose="020B0604020202020204" pitchFamily="34" charset="0"/>
              </a:rPr>
              <a:t>, освен за прекршоци кои со закон се ставени во надлежност на орган на државна управа или организација или друг орган што врши јавни овластувања и </a:t>
            </a:r>
          </a:p>
          <a:p>
            <a:pPr algn="just">
              <a:buFontTx/>
              <a:buChar char="-"/>
            </a:pPr>
            <a:r>
              <a:rPr lang="ru-RU" dirty="0" smtClean="0">
                <a:latin typeface="Arial" panose="020B0604020202020204" pitchFamily="34" charset="0"/>
                <a:cs typeface="Arial" panose="020B0604020202020204" pitchFamily="34" charset="0"/>
              </a:rPr>
              <a:t>за жалби и приговори за постапките за кои се надлежни овие судови.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863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3575"/>
          </a:xfrm>
        </p:spPr>
        <p:txBody>
          <a:bodyPr>
            <a:normAutofit fontScale="90000"/>
          </a:bodyPr>
          <a:lstStyle/>
          <a:p>
            <a:pPr algn="ctr"/>
            <a:r>
              <a:rPr lang="mk-MK" b="1" dirty="0" smtClean="0"/>
              <a:t>Основни судови со основна надлежност</a:t>
            </a:r>
            <a:endParaRPr lang="en-US" b="1" dirty="0"/>
          </a:p>
        </p:txBody>
      </p:sp>
      <p:sp>
        <p:nvSpPr>
          <p:cNvPr id="3" name="Content Placeholder 2"/>
          <p:cNvSpPr>
            <a:spLocks noGrp="1"/>
          </p:cNvSpPr>
          <p:nvPr>
            <p:ph idx="1"/>
          </p:nvPr>
        </p:nvSpPr>
        <p:spPr>
          <a:xfrm>
            <a:off x="838200" y="1428750"/>
            <a:ext cx="10515600" cy="4748213"/>
          </a:xfrm>
        </p:spPr>
        <p:txBody>
          <a:bodyPr>
            <a:normAutofit fontScale="92500" lnSpcReduction="20000"/>
          </a:bodyPr>
          <a:lstStyle/>
          <a:p>
            <a:pPr marL="0" indent="0">
              <a:buNone/>
            </a:pPr>
            <a:r>
              <a:rPr lang="ru-RU" b="1" dirty="0" smtClean="0">
                <a:latin typeface="Arial" panose="020B0604020202020204" pitchFamily="34" charset="0"/>
                <a:cs typeface="Arial" panose="020B0604020202020204" pitchFamily="34" charset="0"/>
              </a:rPr>
              <a:t>Одлучуваат во прв степен по граѓански спорови</a:t>
            </a:r>
            <a:endParaRPr lang="ru-RU" dirty="0" smtClean="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 во имотно-правните и други граѓанско-правни односи на физички и правни лица, чија вредност е до 50.000 евра во денарска противвредност, доколку со закон не е предвидена надлежност на друг суд, </a:t>
            </a:r>
          </a:p>
          <a:p>
            <a:pPr marL="0" indent="0" algn="just">
              <a:buNone/>
            </a:pPr>
            <a:r>
              <a:rPr lang="ru-RU" dirty="0" smtClean="0">
                <a:latin typeface="Arial" panose="020B0604020202020204" pitchFamily="34" charset="0"/>
                <a:cs typeface="Arial" panose="020B0604020202020204" pitchFamily="34" charset="0"/>
              </a:rPr>
              <a:t>- за утврдување и оспорување на татковство, мајчинство, утврдување на постоење на брак, за поништување на брак и развод на брак, за законска издршка,за чување и воспитување на деца, </a:t>
            </a:r>
          </a:p>
          <a:p>
            <a:pPr marL="0" indent="0" algn="just">
              <a:buNone/>
            </a:pPr>
            <a:r>
              <a:rPr lang="ru-RU" dirty="0" smtClean="0">
                <a:latin typeface="Arial" panose="020B0604020202020204" pitchFamily="34" charset="0"/>
                <a:cs typeface="Arial" panose="020B0604020202020204" pitchFamily="34" charset="0"/>
              </a:rPr>
              <a:t>- за смеќавање на владение,</a:t>
            </a:r>
          </a:p>
          <a:p>
            <a:pPr marL="0" indent="0" algn="just">
              <a:buNone/>
            </a:pPr>
            <a:r>
              <a:rPr lang="ru-RU" dirty="0" smtClean="0">
                <a:latin typeface="Arial" panose="020B0604020202020204" pitchFamily="34" charset="0"/>
                <a:cs typeface="Arial" panose="020B0604020202020204" pitchFamily="34" charset="0"/>
              </a:rPr>
              <a:t>- за доживотна издршка, </a:t>
            </a:r>
          </a:p>
          <a:p>
            <a:pPr algn="just">
              <a:buFontTx/>
              <a:buChar char="-"/>
            </a:pPr>
            <a:r>
              <a:rPr lang="ru-RU" dirty="0" smtClean="0">
                <a:latin typeface="Arial" panose="020B0604020202020204" pitchFamily="34" charset="0"/>
                <a:cs typeface="Arial" panose="020B0604020202020204" pitchFamily="34" charset="0"/>
              </a:rPr>
              <a:t>за надоместок на штета која не надминува 50.000 евра во денарска противвредност, </a:t>
            </a:r>
          </a:p>
          <a:p>
            <a:pPr algn="just">
              <a:buFontTx/>
              <a:buChar char="-"/>
            </a:pPr>
            <a:r>
              <a:rPr lang="ru-RU" dirty="0" smtClean="0">
                <a:latin typeface="Arial" panose="020B0604020202020204" pitchFamily="34" charset="0"/>
                <a:cs typeface="Arial" panose="020B0604020202020204" pitchFamily="34" charset="0"/>
              </a:rPr>
              <a:t>во постапка за обезбедување и извршување,</a:t>
            </a:r>
          </a:p>
          <a:p>
            <a:pPr algn="just">
              <a:buFontTx/>
              <a:buChar char="-"/>
            </a:pPr>
            <a:r>
              <a:rPr lang="ru-RU" dirty="0" smtClean="0">
                <a:latin typeface="Arial" panose="020B0604020202020204" pitchFamily="34" charset="0"/>
                <a:cs typeface="Arial" panose="020B0604020202020204" pitchFamily="34" charset="0"/>
              </a:rPr>
              <a:t>за работни односи,</a:t>
            </a:r>
          </a:p>
          <a:p>
            <a:pPr algn="just">
              <a:buFontTx/>
              <a:buChar char="-"/>
            </a:pPr>
            <a:r>
              <a:rPr lang="ru-RU" dirty="0" smtClean="0">
                <a:latin typeface="Arial" panose="020B0604020202020204" pitchFamily="34" charset="0"/>
                <a:cs typeface="Arial" panose="020B0604020202020204" pitchFamily="34" charset="0"/>
              </a:rPr>
              <a:t>во спорови од наследно-правни односи,</a:t>
            </a:r>
          </a:p>
          <a:p>
            <a:pPr marL="0" indent="0" algn="just">
              <a:buNone/>
            </a:pPr>
            <a:r>
              <a:rPr lang="ru-RU" dirty="0" smtClean="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-во </a:t>
            </a:r>
            <a:r>
              <a:rPr lang="ru-RU" dirty="0" smtClean="0">
                <a:latin typeface="Arial" panose="020B0604020202020204" pitchFamily="34" charset="0"/>
                <a:cs typeface="Arial" panose="020B0604020202020204" pitchFamily="34" charset="0"/>
              </a:rPr>
              <a:t>вонпарнични и оставински работи и  за други работи утврдени со закон. </a:t>
            </a:r>
            <a:endParaRPr lang="en-US" dirty="0" smtClean="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461365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3115"/>
          </a:xfrm>
        </p:spPr>
        <p:txBody>
          <a:bodyPr>
            <a:normAutofit fontScale="90000"/>
          </a:bodyPr>
          <a:lstStyle/>
          <a:p>
            <a:pPr algn="ctr"/>
            <a:r>
              <a:rPr lang="mk-MK" b="1" dirty="0" smtClean="0"/>
              <a:t>Основни судови со проширена надлежност</a:t>
            </a:r>
            <a:endParaRPr lang="en-US" b="1" dirty="0"/>
          </a:p>
        </p:txBody>
      </p:sp>
      <p:sp>
        <p:nvSpPr>
          <p:cNvPr id="3" name="Content Placeholder 2"/>
          <p:cNvSpPr>
            <a:spLocks noGrp="1"/>
          </p:cNvSpPr>
          <p:nvPr>
            <p:ph idx="1"/>
          </p:nvPr>
        </p:nvSpPr>
        <p:spPr>
          <a:xfrm>
            <a:off x="838200" y="1158240"/>
            <a:ext cx="10515600" cy="5018723"/>
          </a:xfrm>
        </p:spPr>
        <p:txBody>
          <a:bodyPr/>
          <a:lstStyle/>
          <a:p>
            <a:pPr marL="0" indent="0">
              <a:buNone/>
            </a:pPr>
            <a:endParaRPr lang="mk-MK" dirty="0"/>
          </a:p>
          <a:p>
            <a:pPr marL="0" indent="0">
              <a:buNone/>
            </a:pPr>
            <a:r>
              <a:rPr lang="mk-MK" dirty="0" smtClean="0">
                <a:latin typeface="Arial" panose="020B0604020202020204" pitchFamily="34" charset="0"/>
                <a:cs typeface="Arial" panose="020B0604020202020204" pitchFamily="34" charset="0"/>
              </a:rPr>
              <a:t>Покрај </a:t>
            </a:r>
            <a:r>
              <a:rPr lang="mk-MK" dirty="0" smtClean="0">
                <a:latin typeface="Arial" panose="020B0604020202020204" pitchFamily="34" charset="0"/>
                <a:cs typeface="Arial" panose="020B0604020202020204" pitchFamily="34" charset="0"/>
              </a:rPr>
              <a:t>основната надлежност, одлучуваат и за</a:t>
            </a:r>
          </a:p>
          <a:p>
            <a:pPr marL="0" indent="0">
              <a:buNone/>
            </a:pPr>
            <a:endParaRPr lang="mk-MK" dirty="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a:t>
            </a:r>
            <a:r>
              <a:rPr lang="ru-RU" b="1" dirty="0" smtClean="0">
                <a:latin typeface="Arial" panose="020B0604020202020204" pitchFamily="34" charset="0"/>
                <a:cs typeface="Arial" panose="020B0604020202020204" pitchFamily="34" charset="0"/>
              </a:rPr>
              <a:t>кривични дела </a:t>
            </a:r>
            <a:r>
              <a:rPr lang="ru-RU" dirty="0" smtClean="0">
                <a:latin typeface="Arial" panose="020B0604020202020204" pitchFamily="34" charset="0"/>
                <a:cs typeface="Arial" panose="020B0604020202020204" pitchFamily="34" charset="0"/>
              </a:rPr>
              <a:t>за кои со закон е предвидена </a:t>
            </a:r>
            <a:r>
              <a:rPr lang="ru-RU" b="1" dirty="0" smtClean="0">
                <a:latin typeface="Arial" panose="020B0604020202020204" pitchFamily="34" charset="0"/>
                <a:cs typeface="Arial" panose="020B0604020202020204" pitchFamily="34" charset="0"/>
              </a:rPr>
              <a:t>казна затвор над пет години</a:t>
            </a:r>
            <a:r>
              <a:rPr lang="ru-RU" dirty="0" smtClean="0">
                <a:latin typeface="Arial" panose="020B0604020202020204" pitchFamily="34" charset="0"/>
                <a:cs typeface="Arial" panose="020B0604020202020204" pitchFamily="34" charset="0"/>
              </a:rPr>
              <a:t> и за </a:t>
            </a:r>
            <a:r>
              <a:rPr lang="ru-RU" b="1" dirty="0" smtClean="0">
                <a:latin typeface="Arial" panose="020B0604020202020204" pitchFamily="34" charset="0"/>
                <a:cs typeface="Arial" panose="020B0604020202020204" pitchFamily="34" charset="0"/>
              </a:rPr>
              <a:t>кривични дела и прекршоци извршени од деца</a:t>
            </a:r>
            <a:r>
              <a:rPr lang="ru-RU" dirty="0" smtClean="0">
                <a:latin typeface="Arial" panose="020B0604020202020204" pitchFamily="34" charset="0"/>
                <a:cs typeface="Arial" panose="020B0604020202020204" pitchFamily="34" charset="0"/>
              </a:rPr>
              <a:t>,</a:t>
            </a:r>
          </a:p>
          <a:p>
            <a:pPr marL="0" indent="0" algn="just">
              <a:buNone/>
            </a:pPr>
            <a:r>
              <a:rPr lang="ru-RU" dirty="0" smtClean="0">
                <a:latin typeface="Arial" panose="020B0604020202020204" pitchFamily="34" charset="0"/>
                <a:cs typeface="Arial" panose="020B0604020202020204" pitchFamily="34" charset="0"/>
              </a:rPr>
              <a:t> -по предмети за екстрадиција, трансфер на осудени лица, признавање и извршување на странски судски одлуки, </a:t>
            </a:r>
          </a:p>
          <a:p>
            <a:pPr algn="just">
              <a:buFontTx/>
              <a:buChar char="-"/>
            </a:pPr>
            <a:r>
              <a:rPr lang="ru-RU" dirty="0" smtClean="0">
                <a:latin typeface="Arial" panose="020B0604020202020204" pitchFamily="34" charset="0"/>
                <a:cs typeface="Arial" panose="020B0604020202020204" pitchFamily="34" charset="0"/>
              </a:rPr>
              <a:t>по жалби и приговори за постапките за кои се надлежни и </a:t>
            </a:r>
          </a:p>
          <a:p>
            <a:pPr algn="just">
              <a:buFontTx/>
              <a:buChar char="-"/>
            </a:pPr>
            <a:r>
              <a:rPr lang="ru-RU" dirty="0" smtClean="0">
                <a:latin typeface="Arial" panose="020B0604020202020204" pitchFamily="34" charset="0"/>
                <a:cs typeface="Arial" panose="020B0604020202020204" pitchFamily="34" charset="0"/>
              </a:rPr>
              <a:t>да решаваат за постапки за меѓународна правна помош утврдена со закон.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9461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1835"/>
          </a:xfrm>
        </p:spPr>
        <p:txBody>
          <a:bodyPr>
            <a:normAutofit fontScale="90000"/>
          </a:bodyPr>
          <a:lstStyle/>
          <a:p>
            <a:pPr algn="ctr"/>
            <a:r>
              <a:rPr lang="mk-MK" b="1" dirty="0" smtClean="0"/>
              <a:t>Основни судови со проширена надлежност</a:t>
            </a:r>
            <a:endParaRPr lang="en-US" b="1" dirty="0"/>
          </a:p>
        </p:txBody>
      </p:sp>
      <p:sp>
        <p:nvSpPr>
          <p:cNvPr id="3" name="Content Placeholder 2"/>
          <p:cNvSpPr>
            <a:spLocks noGrp="1"/>
          </p:cNvSpPr>
          <p:nvPr>
            <p:ph idx="1"/>
          </p:nvPr>
        </p:nvSpPr>
        <p:spPr>
          <a:xfrm>
            <a:off x="838200" y="1451728"/>
            <a:ext cx="10515600" cy="4725235"/>
          </a:xfrm>
        </p:spPr>
        <p:txBody>
          <a:bodyPr>
            <a:normAutofit/>
          </a:bodyPr>
          <a:lstStyle/>
          <a:p>
            <a:pPr marL="0" indent="0">
              <a:buNone/>
            </a:pPr>
            <a:r>
              <a:rPr lang="ru-RU" dirty="0" smtClean="0">
                <a:latin typeface="Arial" panose="020B0604020202020204" pitchFamily="34" charset="0"/>
                <a:cs typeface="Arial" panose="020B0604020202020204" pitchFamily="34" charset="0"/>
              </a:rPr>
              <a:t>одлучуваат во граѓански и трговски работи и тоа: </a:t>
            </a:r>
          </a:p>
          <a:p>
            <a:pPr algn="just">
              <a:buFontTx/>
              <a:buChar char="-"/>
            </a:pPr>
            <a:r>
              <a:rPr lang="ru-RU" dirty="0" smtClean="0">
                <a:latin typeface="Arial" panose="020B0604020202020204" pitchFamily="34" charset="0"/>
                <a:cs typeface="Arial" panose="020B0604020202020204" pitchFamily="34" charset="0"/>
              </a:rPr>
              <a:t>за спорови во имотно-правните и други граѓанско-правни односи на физички и правни лица, чија вредност е над 50.000 евра во денарска противвредност, доколку со закон не е предвидена надлежност на друг суд, </a:t>
            </a:r>
          </a:p>
          <a:p>
            <a:pPr algn="just">
              <a:buFontTx/>
              <a:buChar char="-"/>
            </a:pPr>
            <a:r>
              <a:rPr lang="ru-RU" dirty="0" smtClean="0">
                <a:latin typeface="Arial" panose="020B0604020202020204" pitchFamily="34" charset="0"/>
                <a:cs typeface="Arial" panose="020B0604020202020204" pitchFamily="34" charset="0"/>
              </a:rPr>
              <a:t>во трговски спорови во кои двете странки се правни лица или државни органи, како и спорови од авторски и други сродни права и права од индустриска сопственост, </a:t>
            </a:r>
          </a:p>
          <a:p>
            <a:pPr>
              <a:buFontTx/>
              <a:buChar char="-"/>
            </a:pPr>
            <a:r>
              <a:rPr lang="ru-RU" dirty="0" smtClean="0">
                <a:latin typeface="Arial" panose="020B0604020202020204" pitchFamily="34" charset="0"/>
                <a:cs typeface="Arial" panose="020B0604020202020204" pitchFamily="34" charset="0"/>
              </a:rPr>
              <a:t>во постапка за стечај и ликвидација, </a:t>
            </a:r>
          </a:p>
          <a:p>
            <a:pPr algn="just">
              <a:buFontTx/>
              <a:buChar char="-"/>
            </a:pPr>
            <a:r>
              <a:rPr lang="ru-RU" dirty="0" smtClean="0">
                <a:latin typeface="Arial" panose="020B0604020202020204" pitchFamily="34" charset="0"/>
                <a:cs typeface="Arial" panose="020B0604020202020204" pitchFamily="34" charset="0"/>
              </a:rPr>
              <a:t>во спорови за утврдување и обезбедување за присилно извршување</a:t>
            </a:r>
            <a:r>
              <a:rPr lang="en-US" dirty="0" smtClean="0">
                <a:latin typeface="Arial" panose="020B0604020202020204" pitchFamily="34" charset="0"/>
                <a:cs typeface="Arial" panose="020B0604020202020204" pitchFamily="34" charset="0"/>
              </a:rPr>
              <a:t> </a:t>
            </a:r>
            <a:r>
              <a:rPr lang="mk-MK" dirty="0">
                <a:latin typeface="Arial" panose="020B0604020202020204" pitchFamily="34" charset="0"/>
                <a:cs typeface="Arial" panose="020B0604020202020204" pitchFamily="34" charset="0"/>
              </a:rPr>
              <a:t>и</a:t>
            </a:r>
            <a:endParaRPr lang="en-US" dirty="0" smtClean="0">
              <a:latin typeface="Arial" panose="020B0604020202020204" pitchFamily="34" charset="0"/>
              <a:cs typeface="Arial" panose="020B0604020202020204" pitchFamily="34" charset="0"/>
            </a:endParaRPr>
          </a:p>
          <a:p>
            <a:pPr algn="just">
              <a:buFontTx/>
              <a:buChar char="-"/>
            </a:pPr>
            <a:r>
              <a:rPr lang="ru-RU" dirty="0" smtClean="0">
                <a:latin typeface="Arial" panose="020B0604020202020204" pitchFamily="34" charset="0"/>
                <a:cs typeface="Arial" panose="020B0604020202020204" pitchFamily="34" charset="0"/>
              </a:rPr>
              <a:t>за спорови на домашни правни и странски лица кои произлегуваат од нивните меѓусебни стопански, односно трговски односи.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7978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mk-MK" dirty="0" smtClean="0">
                <a:latin typeface="Arial" panose="020B0604020202020204" pitchFamily="34" charset="0"/>
                <a:cs typeface="Arial" panose="020B0604020202020204" pitchFamily="34" charset="0"/>
              </a:rPr>
              <a:t>АПЕЛАЦИОНИ СУДОВИ</a:t>
            </a:r>
            <a:br>
              <a:rPr lang="mk-MK" dirty="0" smtClean="0">
                <a:latin typeface="Arial" panose="020B0604020202020204" pitchFamily="34" charset="0"/>
                <a:cs typeface="Arial" panose="020B0604020202020204" pitchFamily="34" charset="0"/>
              </a:rPr>
            </a:br>
            <a:r>
              <a:rPr lang="ru-RU" sz="2200" dirty="0">
                <a:latin typeface="Arial" panose="020B0604020202020204" pitchFamily="34" charset="0"/>
                <a:cs typeface="Arial" panose="020B0604020202020204" pitchFamily="34" charset="0"/>
              </a:rPr>
              <a:t>се основаат за подрачјето на повеќе судови од прв степен </a:t>
            </a:r>
            <a:endParaRPr lang="en-US" sz="2200" dirty="0">
              <a:latin typeface="Arial" panose="020B0604020202020204" pitchFamily="34" charset="0"/>
              <a:cs typeface="Arial" panose="020B0604020202020204" pitchFamily="34" charset="0"/>
            </a:endParaRPr>
          </a:p>
        </p:txBody>
      </p:sp>
      <p:sp>
        <p:nvSpPr>
          <p:cNvPr id="5" name="Text Placeholder 4"/>
          <p:cNvSpPr>
            <a:spLocks noGrp="1"/>
          </p:cNvSpPr>
          <p:nvPr>
            <p:ph type="body" idx="1"/>
          </p:nvPr>
        </p:nvSpPr>
        <p:spPr/>
        <p:txBody>
          <a:bodyPr/>
          <a:lstStyle/>
          <a:p>
            <a:pPr algn="ctr"/>
            <a:r>
              <a:rPr lang="ru-RU" b="1" dirty="0">
                <a:latin typeface="Arial" panose="020B0604020202020204" pitchFamily="34" charset="0"/>
                <a:cs typeface="Arial" panose="020B0604020202020204" pitchFamily="34" charset="0"/>
              </a:rPr>
              <a:t>Апелационен суд во Битола</a:t>
            </a:r>
            <a:endParaRPr lang="en-US" dirty="0">
              <a:latin typeface="Arial" panose="020B0604020202020204" pitchFamily="34" charset="0"/>
              <a:cs typeface="Arial" panose="020B0604020202020204" pitchFamily="34" charset="0"/>
            </a:endParaRPr>
          </a:p>
        </p:txBody>
      </p:sp>
      <p:sp>
        <p:nvSpPr>
          <p:cNvPr id="6" name="Content Placeholder 5"/>
          <p:cNvSpPr>
            <a:spLocks noGrp="1"/>
          </p:cNvSpPr>
          <p:nvPr>
            <p:ph sz="half" idx="2"/>
          </p:nvPr>
        </p:nvSpPr>
        <p:spPr/>
        <p:txBody>
          <a:bodyPr/>
          <a:lstStyle/>
          <a:p>
            <a:pPr algn="ctr"/>
            <a:r>
              <a:rPr lang="ru-RU" b="1" dirty="0" smtClean="0">
                <a:latin typeface="Arial" panose="020B0604020202020204" pitchFamily="34" charset="0"/>
                <a:cs typeface="Arial" panose="020B0604020202020204" pitchFamily="34" charset="0"/>
              </a:rPr>
              <a:t>Битола</a:t>
            </a:r>
          </a:p>
          <a:p>
            <a:pPr algn="ctr"/>
            <a:r>
              <a:rPr lang="ru-RU" b="1" dirty="0" smtClean="0">
                <a:latin typeface="Arial" panose="020B0604020202020204" pitchFamily="34" charset="0"/>
                <a:cs typeface="Arial" panose="020B0604020202020204" pitchFamily="34" charset="0"/>
              </a:rPr>
              <a:t>Крушево</a:t>
            </a:r>
          </a:p>
          <a:p>
            <a:pPr algn="ctr"/>
            <a:r>
              <a:rPr lang="ru-RU" b="1" dirty="0" smtClean="0">
                <a:latin typeface="Arial" panose="020B0604020202020204" pitchFamily="34" charset="0"/>
                <a:cs typeface="Arial" panose="020B0604020202020204" pitchFamily="34" charset="0"/>
              </a:rPr>
              <a:t> Охрид</a:t>
            </a:r>
          </a:p>
          <a:p>
            <a:pPr algn="ctr"/>
            <a:r>
              <a:rPr lang="ru-RU" b="1" dirty="0" smtClean="0">
                <a:latin typeface="Arial" panose="020B0604020202020204" pitchFamily="34" charset="0"/>
                <a:cs typeface="Arial" panose="020B0604020202020204" pitchFamily="34" charset="0"/>
              </a:rPr>
              <a:t> Прилеп</a:t>
            </a:r>
          </a:p>
          <a:p>
            <a:pPr algn="ctr"/>
            <a:r>
              <a:rPr lang="ru-RU" b="1" dirty="0" smtClean="0">
                <a:latin typeface="Arial" panose="020B0604020202020204" pitchFamily="34" charset="0"/>
                <a:cs typeface="Arial" panose="020B0604020202020204" pitchFamily="34" charset="0"/>
              </a:rPr>
              <a:t> Ресен</a:t>
            </a:r>
          </a:p>
          <a:p>
            <a:pPr algn="ctr"/>
            <a:r>
              <a:rPr lang="ru-RU" b="1" dirty="0" smtClean="0">
                <a:latin typeface="Arial" panose="020B0604020202020204" pitchFamily="34" charset="0"/>
                <a:cs typeface="Arial" panose="020B0604020202020204" pitchFamily="34" charset="0"/>
              </a:rPr>
              <a:t>Струга</a:t>
            </a:r>
            <a:endParaRPr lang="en-US" b="1" dirty="0">
              <a:latin typeface="Arial" panose="020B0604020202020204" pitchFamily="34" charset="0"/>
              <a:cs typeface="Arial" panose="020B0604020202020204" pitchFamily="34" charset="0"/>
            </a:endParaRPr>
          </a:p>
        </p:txBody>
      </p:sp>
      <p:sp>
        <p:nvSpPr>
          <p:cNvPr id="7" name="Text Placeholder 6"/>
          <p:cNvSpPr>
            <a:spLocks noGrp="1"/>
          </p:cNvSpPr>
          <p:nvPr>
            <p:ph type="body" sz="quarter" idx="3"/>
          </p:nvPr>
        </p:nvSpPr>
        <p:spPr/>
        <p:txBody>
          <a:bodyPr>
            <a:normAutofit/>
          </a:bodyPr>
          <a:lstStyle/>
          <a:p>
            <a:r>
              <a:rPr lang="ru-RU" sz="2000" b="1" dirty="0" smtClean="0">
                <a:latin typeface="Arial" panose="020B0604020202020204" pitchFamily="34" charset="0"/>
                <a:cs typeface="Arial" panose="020B0604020202020204" pitchFamily="34" charset="0"/>
              </a:rPr>
              <a:t>    Апелационен </a:t>
            </a:r>
            <a:r>
              <a:rPr lang="ru-RU" sz="2000" b="1" dirty="0">
                <a:latin typeface="Arial" panose="020B0604020202020204" pitchFamily="34" charset="0"/>
                <a:cs typeface="Arial" panose="020B0604020202020204" pitchFamily="34" charset="0"/>
              </a:rPr>
              <a:t>суд во Гостивар</a:t>
            </a:r>
            <a:endParaRPr lang="en-US" sz="2000" dirty="0">
              <a:latin typeface="Arial" panose="020B0604020202020204" pitchFamily="34" charset="0"/>
              <a:cs typeface="Arial" panose="020B0604020202020204" pitchFamily="34" charset="0"/>
            </a:endParaRPr>
          </a:p>
        </p:txBody>
      </p:sp>
      <p:sp>
        <p:nvSpPr>
          <p:cNvPr id="8" name="Content Placeholder 7"/>
          <p:cNvSpPr>
            <a:spLocks noGrp="1"/>
          </p:cNvSpPr>
          <p:nvPr>
            <p:ph sz="quarter" idx="4"/>
          </p:nvPr>
        </p:nvSpPr>
        <p:spPr/>
        <p:txBody>
          <a:bodyPr/>
          <a:lstStyle/>
          <a:p>
            <a:pPr algn="ctr"/>
            <a:r>
              <a:rPr lang="ru-RU" b="1" dirty="0" smtClean="0">
                <a:latin typeface="Arial" panose="020B0604020202020204" pitchFamily="34" charset="0"/>
                <a:cs typeface="Arial" panose="020B0604020202020204" pitchFamily="34" charset="0"/>
              </a:rPr>
              <a:t>Гостивар</a:t>
            </a:r>
          </a:p>
          <a:p>
            <a:pPr algn="ctr"/>
            <a:r>
              <a:rPr lang="ru-RU" b="1" dirty="0" smtClean="0">
                <a:latin typeface="Arial" panose="020B0604020202020204" pitchFamily="34" charset="0"/>
                <a:cs typeface="Arial" panose="020B0604020202020204" pitchFamily="34" charset="0"/>
              </a:rPr>
              <a:t>Тетово</a:t>
            </a:r>
          </a:p>
          <a:p>
            <a:pPr algn="ctr"/>
            <a:r>
              <a:rPr lang="ru-RU" b="1" dirty="0" smtClean="0">
                <a:latin typeface="Arial" panose="020B0604020202020204" pitchFamily="34" charset="0"/>
                <a:cs typeface="Arial" panose="020B0604020202020204" pitchFamily="34" charset="0"/>
              </a:rPr>
              <a:t>Кичево</a:t>
            </a:r>
          </a:p>
          <a:p>
            <a:pPr algn="ctr"/>
            <a:r>
              <a:rPr lang="ru-RU" b="1" dirty="0" smtClean="0">
                <a:latin typeface="Arial" panose="020B0604020202020204" pitchFamily="34" charset="0"/>
                <a:cs typeface="Arial" panose="020B0604020202020204" pitchFamily="34" charset="0"/>
              </a:rPr>
              <a:t>Дебар</a:t>
            </a:r>
            <a:endParaRPr lang="ru-RU"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17357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mk-MK" dirty="0" smtClean="0">
                <a:latin typeface="Arial" panose="020B0604020202020204" pitchFamily="34" charset="0"/>
                <a:cs typeface="Arial" panose="020B0604020202020204" pitchFamily="34" charset="0"/>
              </a:rPr>
              <a:t>АПЕЛАЦИОНИ СУДОВИ</a:t>
            </a:r>
            <a:br>
              <a:rPr lang="mk-MK" dirty="0" smtClean="0">
                <a:latin typeface="Arial" panose="020B0604020202020204" pitchFamily="34" charset="0"/>
                <a:cs typeface="Arial" panose="020B0604020202020204" pitchFamily="34" charset="0"/>
              </a:rPr>
            </a:br>
            <a:r>
              <a:rPr lang="ru-RU" sz="2200" dirty="0">
                <a:latin typeface="Arial" panose="020B0604020202020204" pitchFamily="34" charset="0"/>
                <a:cs typeface="Arial" panose="020B0604020202020204" pitchFamily="34" charset="0"/>
              </a:rPr>
              <a:t>се основаат за подрачјето на повеќе судови од прв степен </a:t>
            </a:r>
            <a:endParaRPr lang="en-US" sz="2200" dirty="0">
              <a:latin typeface="Arial" panose="020B0604020202020204" pitchFamily="34" charset="0"/>
              <a:cs typeface="Arial" panose="020B0604020202020204" pitchFamily="34" charset="0"/>
            </a:endParaRPr>
          </a:p>
        </p:txBody>
      </p:sp>
      <p:sp>
        <p:nvSpPr>
          <p:cNvPr id="5" name="Text Placeholder 4"/>
          <p:cNvSpPr>
            <a:spLocks noGrp="1"/>
          </p:cNvSpPr>
          <p:nvPr>
            <p:ph type="body" idx="1"/>
          </p:nvPr>
        </p:nvSpPr>
        <p:spPr/>
        <p:txBody>
          <a:bodyPr/>
          <a:lstStyle/>
          <a:p>
            <a:pPr algn="ctr"/>
            <a:r>
              <a:rPr lang="ru-RU" b="1" dirty="0">
                <a:latin typeface="Arial" panose="020B0604020202020204" pitchFamily="34" charset="0"/>
                <a:cs typeface="Arial" panose="020B0604020202020204" pitchFamily="34" charset="0"/>
              </a:rPr>
              <a:t>Апелационен суд во </a:t>
            </a:r>
            <a:r>
              <a:rPr lang="ru-RU" b="1" dirty="0" smtClean="0">
                <a:latin typeface="Arial" panose="020B0604020202020204" pitchFamily="34" charset="0"/>
                <a:cs typeface="Arial" panose="020B0604020202020204" pitchFamily="34" charset="0"/>
              </a:rPr>
              <a:t>Скопје</a:t>
            </a:r>
            <a:endParaRPr lang="en-US" dirty="0">
              <a:latin typeface="Arial" panose="020B0604020202020204" pitchFamily="34" charset="0"/>
              <a:cs typeface="Arial" panose="020B0604020202020204" pitchFamily="34" charset="0"/>
            </a:endParaRPr>
          </a:p>
        </p:txBody>
      </p:sp>
      <p:sp>
        <p:nvSpPr>
          <p:cNvPr id="6" name="Content Placeholder 5"/>
          <p:cNvSpPr>
            <a:spLocks noGrp="1"/>
          </p:cNvSpPr>
          <p:nvPr>
            <p:ph sz="half" idx="2"/>
          </p:nvPr>
        </p:nvSpPr>
        <p:spPr/>
        <p:txBody>
          <a:bodyPr>
            <a:normAutofit fontScale="85000" lnSpcReduction="20000"/>
          </a:bodyPr>
          <a:lstStyle/>
          <a:p>
            <a:pPr algn="ctr"/>
            <a:r>
              <a:rPr lang="ru-RU" b="1" dirty="0" smtClean="0">
                <a:latin typeface="Arial" panose="020B0604020202020204" pitchFamily="34" charset="0"/>
                <a:cs typeface="Arial" panose="020B0604020202020204" pitchFamily="34" charset="0"/>
              </a:rPr>
              <a:t>Велес</a:t>
            </a:r>
          </a:p>
          <a:p>
            <a:pPr algn="ctr"/>
            <a:r>
              <a:rPr lang="ru-RU" b="1" dirty="0" smtClean="0">
                <a:latin typeface="Arial" panose="020B0604020202020204" pitchFamily="34" charset="0"/>
                <a:cs typeface="Arial" panose="020B0604020202020204" pitchFamily="34" charset="0"/>
              </a:rPr>
              <a:t>Гевгелија,</a:t>
            </a:r>
          </a:p>
          <a:p>
            <a:pPr algn="ctr"/>
            <a:r>
              <a:rPr lang="ru-RU" b="1" dirty="0" smtClean="0">
                <a:latin typeface="Arial" panose="020B0604020202020204" pitchFamily="34" charset="0"/>
                <a:cs typeface="Arial" panose="020B0604020202020204" pitchFamily="34" charset="0"/>
              </a:rPr>
              <a:t>Кавадарци</a:t>
            </a:r>
          </a:p>
          <a:p>
            <a:pPr algn="ctr"/>
            <a:r>
              <a:rPr lang="ru-RU" b="1" dirty="0" smtClean="0">
                <a:latin typeface="Arial" panose="020B0604020202020204" pitchFamily="34" charset="0"/>
                <a:cs typeface="Arial" panose="020B0604020202020204" pitchFamily="34" charset="0"/>
              </a:rPr>
              <a:t> </a:t>
            </a:r>
            <a:r>
              <a:rPr lang="ru-RU" b="1" dirty="0">
                <a:latin typeface="Arial" panose="020B0604020202020204" pitchFamily="34" charset="0"/>
                <a:cs typeface="Arial" panose="020B0604020202020204" pitchFamily="34" charset="0"/>
              </a:rPr>
              <a:t>Кратово, </a:t>
            </a:r>
            <a:endParaRPr lang="ru-RU" b="1" dirty="0" smtClean="0">
              <a:latin typeface="Arial" panose="020B0604020202020204" pitchFamily="34" charset="0"/>
              <a:cs typeface="Arial" panose="020B0604020202020204" pitchFamily="34" charset="0"/>
            </a:endParaRPr>
          </a:p>
          <a:p>
            <a:pPr algn="ctr"/>
            <a:r>
              <a:rPr lang="ru-RU" b="1" dirty="0" smtClean="0">
                <a:latin typeface="Arial" panose="020B0604020202020204" pitchFamily="34" charset="0"/>
                <a:cs typeface="Arial" panose="020B0604020202020204" pitchFamily="34" charset="0"/>
              </a:rPr>
              <a:t>Крива Паланка</a:t>
            </a:r>
          </a:p>
          <a:p>
            <a:pPr algn="ctr"/>
            <a:r>
              <a:rPr lang="ru-RU" b="1" dirty="0" smtClean="0">
                <a:latin typeface="Arial" panose="020B0604020202020204" pitchFamily="34" charset="0"/>
                <a:cs typeface="Arial" panose="020B0604020202020204" pitchFamily="34" charset="0"/>
              </a:rPr>
              <a:t>Куманово</a:t>
            </a:r>
          </a:p>
          <a:p>
            <a:pPr algn="ctr"/>
            <a:r>
              <a:rPr lang="ru-RU" b="1" dirty="0" smtClean="0">
                <a:latin typeface="Arial" panose="020B0604020202020204" pitchFamily="34" charset="0"/>
                <a:cs typeface="Arial" panose="020B0604020202020204" pitchFamily="34" charset="0"/>
              </a:rPr>
              <a:t>Неготино</a:t>
            </a:r>
          </a:p>
          <a:p>
            <a:pPr algn="ctr"/>
            <a:r>
              <a:rPr lang="ru-RU" b="1" dirty="0" smtClean="0">
                <a:latin typeface="Arial" panose="020B0604020202020204" pitchFamily="34" charset="0"/>
                <a:cs typeface="Arial" panose="020B0604020202020204" pitchFamily="34" charset="0"/>
              </a:rPr>
              <a:t> </a:t>
            </a:r>
            <a:r>
              <a:rPr lang="ru-RU" b="1" dirty="0">
                <a:latin typeface="Arial" panose="020B0604020202020204" pitchFamily="34" charset="0"/>
                <a:cs typeface="Arial" panose="020B0604020202020204" pitchFamily="34" charset="0"/>
              </a:rPr>
              <a:t>Основен кривичен суд Скопје </a:t>
            </a:r>
            <a:endParaRPr lang="ru-RU" b="1" dirty="0" smtClean="0">
              <a:latin typeface="Arial" panose="020B0604020202020204" pitchFamily="34" charset="0"/>
              <a:cs typeface="Arial" panose="020B0604020202020204" pitchFamily="34" charset="0"/>
            </a:endParaRPr>
          </a:p>
          <a:p>
            <a:pPr algn="ctr"/>
            <a:r>
              <a:rPr lang="ru-RU" b="1" dirty="0" smtClean="0">
                <a:latin typeface="Arial" panose="020B0604020202020204" pitchFamily="34" charset="0"/>
                <a:cs typeface="Arial" panose="020B0604020202020204" pitchFamily="34" charset="0"/>
              </a:rPr>
              <a:t> </a:t>
            </a:r>
            <a:r>
              <a:rPr lang="ru-RU" b="1" dirty="0">
                <a:latin typeface="Arial" panose="020B0604020202020204" pitchFamily="34" charset="0"/>
                <a:cs typeface="Arial" panose="020B0604020202020204" pitchFamily="34" charset="0"/>
              </a:rPr>
              <a:t>Оснoвен граѓански суд Скопје</a:t>
            </a:r>
            <a:endParaRPr lang="en-US" b="1" dirty="0">
              <a:latin typeface="Arial" panose="020B0604020202020204" pitchFamily="34" charset="0"/>
              <a:cs typeface="Arial" panose="020B0604020202020204" pitchFamily="34" charset="0"/>
            </a:endParaRPr>
          </a:p>
        </p:txBody>
      </p:sp>
      <p:sp>
        <p:nvSpPr>
          <p:cNvPr id="7" name="Text Placeholder 6"/>
          <p:cNvSpPr>
            <a:spLocks noGrp="1"/>
          </p:cNvSpPr>
          <p:nvPr>
            <p:ph type="body" sz="quarter" idx="3"/>
          </p:nvPr>
        </p:nvSpPr>
        <p:spPr/>
        <p:txBody>
          <a:bodyPr/>
          <a:lstStyle/>
          <a:p>
            <a:pPr algn="ctr"/>
            <a:r>
              <a:rPr lang="ru-RU" b="1" dirty="0">
                <a:latin typeface="Arial" panose="020B0604020202020204" pitchFamily="34" charset="0"/>
                <a:cs typeface="Arial" panose="020B0604020202020204" pitchFamily="34" charset="0"/>
              </a:rPr>
              <a:t>Апелациониот суд во </a:t>
            </a:r>
            <a:r>
              <a:rPr lang="ru-RU" b="1" dirty="0" smtClean="0">
                <a:latin typeface="Arial" panose="020B0604020202020204" pitchFamily="34" charset="0"/>
                <a:cs typeface="Arial" panose="020B0604020202020204" pitchFamily="34" charset="0"/>
              </a:rPr>
              <a:t>Штип</a:t>
            </a:r>
            <a:endParaRPr lang="en-US" dirty="0">
              <a:latin typeface="Arial" panose="020B0604020202020204" pitchFamily="34" charset="0"/>
              <a:cs typeface="Arial" panose="020B0604020202020204" pitchFamily="34" charset="0"/>
            </a:endParaRPr>
          </a:p>
        </p:txBody>
      </p:sp>
      <p:sp>
        <p:nvSpPr>
          <p:cNvPr id="8" name="Content Placeholder 7"/>
          <p:cNvSpPr>
            <a:spLocks noGrp="1"/>
          </p:cNvSpPr>
          <p:nvPr>
            <p:ph sz="quarter" idx="4"/>
          </p:nvPr>
        </p:nvSpPr>
        <p:spPr/>
        <p:txBody>
          <a:bodyPr>
            <a:normAutofit fontScale="92500" lnSpcReduction="10000"/>
          </a:bodyPr>
          <a:lstStyle/>
          <a:p>
            <a:pPr marL="0" indent="0" algn="ctr">
              <a:buNone/>
            </a:pPr>
            <a:r>
              <a:rPr lang="ru-RU" b="1" dirty="0" smtClean="0">
                <a:latin typeface="Arial" panose="020B0604020202020204" pitchFamily="34" charset="0"/>
                <a:cs typeface="Arial" panose="020B0604020202020204" pitchFamily="34" charset="0"/>
              </a:rPr>
              <a:t>Берово</a:t>
            </a:r>
          </a:p>
          <a:p>
            <a:pPr marL="0" indent="0" algn="ctr">
              <a:buNone/>
            </a:pPr>
            <a:r>
              <a:rPr lang="ru-RU" b="1" dirty="0" smtClean="0">
                <a:latin typeface="Arial" panose="020B0604020202020204" pitchFamily="34" charset="0"/>
                <a:cs typeface="Arial" panose="020B0604020202020204" pitchFamily="34" charset="0"/>
              </a:rPr>
              <a:t>Виница</a:t>
            </a:r>
          </a:p>
          <a:p>
            <a:pPr marL="0" indent="0" algn="ctr">
              <a:buNone/>
            </a:pPr>
            <a:r>
              <a:rPr lang="ru-RU" b="1" dirty="0" smtClean="0">
                <a:latin typeface="Arial" panose="020B0604020202020204" pitchFamily="34" charset="0"/>
                <a:cs typeface="Arial" panose="020B0604020202020204" pitchFamily="34" charset="0"/>
              </a:rPr>
              <a:t>Делчево</a:t>
            </a:r>
          </a:p>
          <a:p>
            <a:pPr marL="0" indent="0" algn="ctr">
              <a:buNone/>
            </a:pPr>
            <a:r>
              <a:rPr lang="ru-RU" b="1" dirty="0" smtClean="0">
                <a:latin typeface="Arial" panose="020B0604020202020204" pitchFamily="34" charset="0"/>
                <a:cs typeface="Arial" panose="020B0604020202020204" pitchFamily="34" charset="0"/>
              </a:rPr>
              <a:t>Кочани</a:t>
            </a:r>
          </a:p>
          <a:p>
            <a:pPr marL="0" indent="0" algn="ctr">
              <a:buNone/>
            </a:pPr>
            <a:r>
              <a:rPr lang="ru-RU" b="1" dirty="0" smtClean="0">
                <a:latin typeface="Arial" panose="020B0604020202020204" pitchFamily="34" charset="0"/>
                <a:cs typeface="Arial" panose="020B0604020202020204" pitchFamily="34" charset="0"/>
              </a:rPr>
              <a:t>Радовиш</a:t>
            </a:r>
          </a:p>
          <a:p>
            <a:pPr marL="0" indent="0" algn="ctr">
              <a:buNone/>
            </a:pPr>
            <a:r>
              <a:rPr lang="ru-RU" b="1" dirty="0" smtClean="0">
                <a:latin typeface="Arial" panose="020B0604020202020204" pitchFamily="34" charset="0"/>
                <a:cs typeface="Arial" panose="020B0604020202020204" pitchFamily="34" charset="0"/>
              </a:rPr>
              <a:t>Свети Николе</a:t>
            </a:r>
          </a:p>
          <a:p>
            <a:pPr marL="0" indent="0" algn="ctr">
              <a:buNone/>
            </a:pPr>
            <a:r>
              <a:rPr lang="ru-RU" b="1" dirty="0" smtClean="0">
                <a:latin typeface="Arial" panose="020B0604020202020204" pitchFamily="34" charset="0"/>
                <a:cs typeface="Arial" panose="020B0604020202020204" pitchFamily="34" charset="0"/>
              </a:rPr>
              <a:t>Струмица </a:t>
            </a:r>
          </a:p>
          <a:p>
            <a:pPr marL="0" indent="0" algn="ctr">
              <a:buNone/>
            </a:pPr>
            <a:r>
              <a:rPr lang="ru-RU" b="1" dirty="0" smtClean="0">
                <a:latin typeface="Arial" panose="020B0604020202020204" pitchFamily="34" charset="0"/>
                <a:cs typeface="Arial" panose="020B0604020202020204" pitchFamily="34" charset="0"/>
              </a:rPr>
              <a:t>Штип </a:t>
            </a:r>
            <a:endParaRPr lang="en-US"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959623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1835"/>
          </a:xfrm>
        </p:spPr>
        <p:txBody>
          <a:bodyPr>
            <a:normAutofit/>
          </a:bodyPr>
          <a:lstStyle/>
          <a:p>
            <a:pPr algn="ctr"/>
            <a:r>
              <a:rPr lang="mk-MK" b="1" dirty="0" smtClean="0"/>
              <a:t>Апелациони судови</a:t>
            </a:r>
            <a:endParaRPr lang="en-US" b="1" dirty="0"/>
          </a:p>
        </p:txBody>
      </p:sp>
      <p:sp>
        <p:nvSpPr>
          <p:cNvPr id="3" name="Content Placeholder 2"/>
          <p:cNvSpPr>
            <a:spLocks noGrp="1"/>
          </p:cNvSpPr>
          <p:nvPr>
            <p:ph idx="1"/>
          </p:nvPr>
        </p:nvSpPr>
        <p:spPr>
          <a:xfrm>
            <a:off x="838200" y="1259840"/>
            <a:ext cx="10515600" cy="4917123"/>
          </a:xfrm>
        </p:spPr>
        <p:txBody>
          <a:bodyPr/>
          <a:lstStyle/>
          <a:p>
            <a:pPr marL="0" indent="0">
              <a:buNone/>
            </a:pPr>
            <a:endParaRPr lang="mk-MK" dirty="0" smtClean="0"/>
          </a:p>
          <a:p>
            <a:pPr marL="0" indent="0">
              <a:buNone/>
            </a:pPr>
            <a:endParaRPr lang="mk-MK" dirty="0"/>
          </a:p>
          <a:p>
            <a:pPr marL="0" indent="0" algn="just">
              <a:buNone/>
            </a:pPr>
            <a:r>
              <a:rPr lang="ru-RU" dirty="0">
                <a:latin typeface="Arial" panose="020B0604020202020204" pitchFamily="34" charset="0"/>
                <a:cs typeface="Arial" panose="020B0604020202020204" pitchFamily="34" charset="0"/>
              </a:rPr>
              <a:t>Р</a:t>
            </a:r>
            <a:r>
              <a:rPr lang="ru-RU" dirty="0" smtClean="0">
                <a:latin typeface="Arial" panose="020B0604020202020204" pitchFamily="34" charset="0"/>
                <a:cs typeface="Arial" panose="020B0604020202020204" pitchFamily="34" charset="0"/>
              </a:rPr>
              <a:t>ешаваат по жалбите против одлуките на основните судови од своето </a:t>
            </a:r>
            <a:r>
              <a:rPr lang="ru-RU" dirty="0" smtClean="0">
                <a:latin typeface="Arial" panose="020B0604020202020204" pitchFamily="34" charset="0"/>
                <a:cs typeface="Arial" panose="020B0604020202020204" pitchFamily="34" charset="0"/>
              </a:rPr>
              <a:t>подрачје</a:t>
            </a:r>
            <a:endParaRPr lang="ru-RU" dirty="0">
              <a:latin typeface="Arial" panose="020B0604020202020204" pitchFamily="34" charset="0"/>
              <a:cs typeface="Arial" panose="020B0604020202020204" pitchFamily="34" charset="0"/>
            </a:endParaRPr>
          </a:p>
          <a:p>
            <a:pPr marL="0" indent="0" algn="just">
              <a:buNone/>
            </a:pPr>
            <a:endParaRPr lang="ru-RU" dirty="0" smtClean="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Решаваат за судир на надлежност меѓу судовите од прв степен од своето подрачје и </a:t>
            </a:r>
            <a:endParaRPr lang="ru-RU" dirty="0" smtClean="0">
              <a:latin typeface="Arial" panose="020B0604020202020204" pitchFamily="34" charset="0"/>
              <a:cs typeface="Arial" panose="020B0604020202020204" pitchFamily="34" charset="0"/>
            </a:endParaRPr>
          </a:p>
          <a:p>
            <a:pPr marL="0" indent="0" algn="just">
              <a:buNone/>
            </a:pPr>
            <a:endParaRPr lang="ru-RU" dirty="0" smtClean="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Вршат други работи определени со закон.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8962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mk-MK" b="1" dirty="0" smtClean="0"/>
              <a:t>Управен суд </a:t>
            </a:r>
            <a:endParaRPr lang="en-US" b="1" dirty="0"/>
          </a:p>
        </p:txBody>
      </p:sp>
      <p:sp>
        <p:nvSpPr>
          <p:cNvPr id="3" name="Content Placeholder 2"/>
          <p:cNvSpPr>
            <a:spLocks noGrp="1"/>
          </p:cNvSpPr>
          <p:nvPr>
            <p:ph idx="1"/>
          </p:nvPr>
        </p:nvSpPr>
        <p:spPr/>
        <p:txBody>
          <a:bodyPr>
            <a:normAutofit/>
          </a:bodyPr>
          <a:lstStyle/>
          <a:p>
            <a:pPr marL="0" indent="0">
              <a:buNone/>
            </a:pPr>
            <a:endParaRPr lang="ru-RU" dirty="0"/>
          </a:p>
          <a:p>
            <a:pPr marL="0" indent="0" algn="just">
              <a:buNone/>
            </a:pPr>
            <a:r>
              <a:rPr lang="ru-RU" sz="3600" dirty="0" smtClean="0">
                <a:latin typeface="Arial" panose="020B0604020202020204" pitchFamily="34" charset="0"/>
                <a:cs typeface="Arial" panose="020B0604020202020204" pitchFamily="34" charset="0"/>
              </a:rPr>
              <a:t>Управниот суд се основа и ја врши судската власт на целата територија на Република </a:t>
            </a:r>
            <a:r>
              <a:rPr lang="ru-RU" sz="3600" dirty="0" smtClean="0">
                <a:latin typeface="Arial" panose="020B0604020202020204" pitchFamily="34" charset="0"/>
                <a:cs typeface="Arial" panose="020B0604020202020204" pitchFamily="34" charset="0"/>
              </a:rPr>
              <a:t>Северна Македонија</a:t>
            </a:r>
            <a:r>
              <a:rPr lang="ru-RU" sz="3600" dirty="0" smtClean="0">
                <a:latin typeface="Arial" panose="020B0604020202020204" pitchFamily="34" charset="0"/>
                <a:cs typeface="Arial" panose="020B0604020202020204" pitchFamily="34" charset="0"/>
              </a:rPr>
              <a:t>. </a:t>
            </a:r>
          </a:p>
          <a:p>
            <a:pPr marL="0" indent="0">
              <a:buNone/>
            </a:pPr>
            <a:endParaRPr lang="ru-RU" sz="3600" dirty="0">
              <a:latin typeface="Arial" panose="020B0604020202020204" pitchFamily="34" charset="0"/>
              <a:cs typeface="Arial" panose="020B0604020202020204" pitchFamily="34" charset="0"/>
            </a:endParaRPr>
          </a:p>
          <a:p>
            <a:pPr marL="0" indent="0" algn="just">
              <a:buNone/>
            </a:pPr>
            <a:r>
              <a:rPr lang="ru-RU" sz="3600" dirty="0" smtClean="0">
                <a:latin typeface="Arial" panose="020B0604020202020204" pitchFamily="34" charset="0"/>
                <a:cs typeface="Arial" panose="020B0604020202020204" pitchFamily="34" charset="0"/>
              </a:rPr>
              <a:t>Седиштето на Управниот  суд е во Скопје.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69485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5195"/>
          </a:xfrm>
        </p:spPr>
        <p:txBody>
          <a:bodyPr/>
          <a:lstStyle/>
          <a:p>
            <a:pPr algn="ctr"/>
            <a:r>
              <a:rPr lang="mk-MK" b="1" dirty="0" smtClean="0"/>
              <a:t>Управен суд</a:t>
            </a:r>
            <a:endParaRPr lang="en-US" b="1" dirty="0"/>
          </a:p>
        </p:txBody>
      </p:sp>
      <p:sp>
        <p:nvSpPr>
          <p:cNvPr id="3" name="Content Placeholder 2"/>
          <p:cNvSpPr>
            <a:spLocks noGrp="1"/>
          </p:cNvSpPr>
          <p:nvPr>
            <p:ph idx="1"/>
          </p:nvPr>
        </p:nvSpPr>
        <p:spPr>
          <a:xfrm>
            <a:off x="838200" y="1432560"/>
            <a:ext cx="10515600" cy="4744403"/>
          </a:xfrm>
        </p:spPr>
        <p:txBody>
          <a:bodyPr>
            <a:normAutofit/>
          </a:bodyPr>
          <a:lstStyle/>
          <a:p>
            <a:pPr marL="0" indent="0" algn="just">
              <a:buNone/>
            </a:pPr>
            <a:r>
              <a:rPr lang="ru-RU" dirty="0" smtClean="0">
                <a:latin typeface="Arial" panose="020B0604020202020204" pitchFamily="34" charset="0"/>
                <a:cs typeface="Arial" panose="020B0604020202020204" pitchFamily="34" charset="0"/>
              </a:rPr>
              <a:t>Решава за законитоста на поединечните акти донесени во изборната постапка и на поединечните акти за избори, именувања и разрешувања на носители на јавни функции, ако тоа е определено со закон, како и за актите за именување, назначување и разрешување на раководни државни службеници, ако поинаку не е определено со закон, </a:t>
            </a:r>
            <a:endParaRPr lang="ru-RU" dirty="0" smtClean="0">
              <a:latin typeface="Arial" panose="020B0604020202020204" pitchFamily="34" charset="0"/>
              <a:cs typeface="Arial" panose="020B0604020202020204" pitchFamily="34" charset="0"/>
            </a:endParaRPr>
          </a:p>
          <a:p>
            <a:pPr marL="0" indent="0" algn="just">
              <a:buNone/>
            </a:pPr>
            <a:endParaRPr lang="ru-RU" dirty="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за спор што ќе произлезе од постапка за склучување на концесиските договори, договорите за јавни набавки кои се од јавен интерес, и за секој договор во кој една од страните е државен орган, организација со јавни овластувања, јавно претпријатие, општините и градот Скопје склучен од јавен интерес или заради вршење јавна служба и</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4176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7435"/>
          </a:xfrm>
        </p:spPr>
        <p:txBody>
          <a:bodyPr>
            <a:normAutofit/>
          </a:bodyPr>
          <a:lstStyle/>
          <a:p>
            <a:pPr algn="ctr"/>
            <a:r>
              <a:rPr lang="mk-MK" b="1" dirty="0" smtClean="0"/>
              <a:t>Правосуден систем</a:t>
            </a:r>
            <a:endParaRPr lang="en-US" b="1" dirty="0"/>
          </a:p>
        </p:txBody>
      </p:sp>
      <p:sp>
        <p:nvSpPr>
          <p:cNvPr id="3" name="Content Placeholder 2"/>
          <p:cNvSpPr>
            <a:spLocks noGrp="1"/>
          </p:cNvSpPr>
          <p:nvPr>
            <p:ph idx="1"/>
          </p:nvPr>
        </p:nvSpPr>
        <p:spPr>
          <a:xfrm>
            <a:off x="1024128" y="1943101"/>
            <a:ext cx="10329671" cy="4366260"/>
          </a:xfrm>
        </p:spPr>
        <p:txBody>
          <a:bodyPr>
            <a:normAutofit fontScale="92500" lnSpcReduction="10000"/>
          </a:bodyPr>
          <a:lstStyle/>
          <a:p>
            <a:pPr marL="0" indent="0">
              <a:buNone/>
            </a:pPr>
            <a:r>
              <a:rPr lang="mk-MK" b="1" dirty="0" smtClean="0">
                <a:latin typeface="Arial" panose="020B0604020202020204" pitchFamily="34" charset="0"/>
                <a:cs typeface="Arial" panose="020B0604020202020204" pitchFamily="34" charset="0"/>
              </a:rPr>
              <a:t>Судовите</a:t>
            </a:r>
          </a:p>
          <a:p>
            <a:pPr marL="0" indent="0">
              <a:buNone/>
            </a:pPr>
            <a:r>
              <a:rPr lang="mk-MK" b="1" dirty="0" smtClean="0">
                <a:latin typeface="Arial" panose="020B0604020202020204" pitchFamily="34" charset="0"/>
                <a:cs typeface="Arial" panose="020B0604020202020204" pitchFamily="34" charset="0"/>
              </a:rPr>
              <a:t>Јавното обвинителство</a:t>
            </a:r>
          </a:p>
          <a:p>
            <a:pPr marL="0" indent="0">
              <a:buNone/>
            </a:pPr>
            <a:r>
              <a:rPr lang="mk-MK" b="1" dirty="0" smtClean="0">
                <a:latin typeface="Arial" panose="020B0604020202020204" pitchFamily="34" charset="0"/>
                <a:cs typeface="Arial" panose="020B0604020202020204" pitchFamily="34" charset="0"/>
              </a:rPr>
              <a:t>Државното правобранителство</a:t>
            </a:r>
          </a:p>
          <a:p>
            <a:pPr marL="0" indent="0">
              <a:buNone/>
            </a:pPr>
            <a:r>
              <a:rPr lang="mk-MK" b="1" dirty="0" smtClean="0">
                <a:latin typeface="Arial" panose="020B0604020202020204" pitchFamily="34" charset="0"/>
                <a:cs typeface="Arial" panose="020B0604020202020204" pitchFamily="34" charset="0"/>
              </a:rPr>
              <a:t>Адвокатурата</a:t>
            </a:r>
          </a:p>
          <a:p>
            <a:pPr marL="0" indent="0">
              <a:buNone/>
            </a:pPr>
            <a:r>
              <a:rPr lang="mk-MK" b="1" dirty="0" smtClean="0">
                <a:latin typeface="Arial" panose="020B0604020202020204" pitchFamily="34" charset="0"/>
                <a:cs typeface="Arial" panose="020B0604020202020204" pitchFamily="34" charset="0"/>
              </a:rPr>
              <a:t>Нотаријатот                                                           </a:t>
            </a:r>
          </a:p>
          <a:p>
            <a:pPr marL="0" indent="0">
              <a:buNone/>
            </a:pPr>
            <a:r>
              <a:rPr lang="mk-MK" b="1" dirty="0" smtClean="0">
                <a:latin typeface="Arial" panose="020B0604020202020204" pitchFamily="34" charset="0"/>
                <a:cs typeface="Arial" panose="020B0604020202020204" pitchFamily="34" charset="0"/>
              </a:rPr>
              <a:t>Извршителите</a:t>
            </a:r>
          </a:p>
          <a:p>
            <a:pPr marL="0" indent="0">
              <a:buNone/>
            </a:pPr>
            <a:r>
              <a:rPr lang="mk-MK" b="1" dirty="0" smtClean="0">
                <a:latin typeface="Arial" panose="020B0604020202020204" pitchFamily="34" charset="0"/>
                <a:cs typeface="Arial" panose="020B0604020202020204" pitchFamily="34" charset="0"/>
              </a:rPr>
              <a:t>Медијаторите</a:t>
            </a:r>
          </a:p>
          <a:p>
            <a:pPr marL="0" indent="0">
              <a:buNone/>
            </a:pPr>
            <a:r>
              <a:rPr lang="mk-MK" b="1" dirty="0" smtClean="0">
                <a:latin typeface="Arial" panose="020B0604020202020204" pitchFamily="34" charset="0"/>
                <a:cs typeface="Arial" panose="020B0604020202020204" pitchFamily="34" charset="0"/>
              </a:rPr>
              <a:t>Вештаците</a:t>
            </a:r>
          </a:p>
          <a:p>
            <a:pPr marL="0" indent="0">
              <a:buNone/>
            </a:pPr>
            <a:r>
              <a:rPr lang="mk-MK" b="1" dirty="0" smtClean="0">
                <a:latin typeface="Arial" panose="020B0604020202020204" pitchFamily="34" charset="0"/>
                <a:cs typeface="Arial" panose="020B0604020202020204" pitchFamily="34" charset="0"/>
              </a:rPr>
              <a:t>Проценувачите</a:t>
            </a:r>
          </a:p>
          <a:p>
            <a:pPr marL="0" indent="0">
              <a:buNone/>
            </a:pPr>
            <a:r>
              <a:rPr lang="mk-MK" b="1" dirty="0" smtClean="0">
                <a:latin typeface="Arial" panose="020B0604020202020204" pitchFamily="34" charset="0"/>
                <a:cs typeface="Arial" panose="020B0604020202020204" pitchFamily="34" charset="0"/>
              </a:rPr>
              <a:t>Судските преведувачи</a:t>
            </a:r>
            <a:r>
              <a:rPr lang="en-US" b="1" dirty="0" smtClean="0">
                <a:latin typeface="Arial" panose="020B0604020202020204" pitchFamily="34" charset="0"/>
                <a:cs typeface="Arial" panose="020B0604020202020204" pitchFamily="34" charset="0"/>
              </a:rPr>
              <a:t> </a:t>
            </a:r>
            <a:r>
              <a:rPr lang="mk-MK" b="1" dirty="0" smtClean="0">
                <a:latin typeface="Arial" panose="020B0604020202020204" pitchFamily="34" charset="0"/>
                <a:cs typeface="Arial" panose="020B0604020202020204" pitchFamily="34" charset="0"/>
              </a:rPr>
              <a:t>и толкувачи</a:t>
            </a:r>
            <a:endParaRPr lang="en-US" b="1"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CDAE77-6241-4C8F-807C-56351193CCDF}" type="slidenum">
              <a:rPr lang="en-US" smtClean="0"/>
              <a:t>2</a:t>
            </a:fld>
            <a:endParaRPr lang="en-US"/>
          </a:p>
        </p:txBody>
      </p:sp>
      <p:sp>
        <p:nvSpPr>
          <p:cNvPr id="6" name="AutoShape 2" descr="Телевизија 24: Италијанската Влада ќе го реформира бавниот правосуден систем"/>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7228" y="1943101"/>
            <a:ext cx="5716571" cy="4240529"/>
          </a:xfrm>
          <a:prstGeom prst="rect">
            <a:avLst/>
          </a:prstGeom>
        </p:spPr>
      </p:pic>
    </p:spTree>
    <p:extLst>
      <p:ext uri="{BB962C8B-B14F-4D97-AF65-F5344CB8AC3E}">
        <p14:creationId xmlns:p14="http://schemas.microsoft.com/office/powerpoint/2010/main" val="1099795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2795"/>
          </a:xfrm>
        </p:spPr>
        <p:txBody>
          <a:bodyPr/>
          <a:lstStyle/>
          <a:p>
            <a:pPr algn="ctr"/>
            <a:r>
              <a:rPr lang="mk-MK" b="1" dirty="0" smtClean="0"/>
              <a:t>Управен суд</a:t>
            </a:r>
            <a:endParaRPr lang="en-US" b="1" dirty="0"/>
          </a:p>
        </p:txBody>
      </p:sp>
      <p:sp>
        <p:nvSpPr>
          <p:cNvPr id="3" name="Content Placeholder 2"/>
          <p:cNvSpPr>
            <a:spLocks noGrp="1"/>
          </p:cNvSpPr>
          <p:nvPr>
            <p:ph idx="1"/>
          </p:nvPr>
        </p:nvSpPr>
        <p:spPr>
          <a:xfrm>
            <a:off x="838200" y="1249680"/>
            <a:ext cx="10515600" cy="4927283"/>
          </a:xfrm>
        </p:spPr>
        <p:txBody>
          <a:bodyPr/>
          <a:lstStyle/>
          <a:p>
            <a:pPr marL="0" indent="0" algn="just">
              <a:buNone/>
            </a:pPr>
            <a:endParaRPr lang="ru-RU" dirty="0" smtClean="0"/>
          </a:p>
          <a:p>
            <a:pPr marL="0" indent="0" algn="just">
              <a:buNone/>
            </a:pPr>
            <a:endParaRPr lang="ru-RU" dirty="0"/>
          </a:p>
          <a:p>
            <a:pPr marL="0" indent="0" algn="just">
              <a:buNone/>
            </a:pPr>
            <a:r>
              <a:rPr lang="ru-RU" dirty="0" smtClean="0">
                <a:latin typeface="Arial" panose="020B0604020202020204" pitchFamily="34" charset="0"/>
                <a:cs typeface="Arial" panose="020B0604020202020204" pitchFamily="34" charset="0"/>
              </a:rPr>
              <a:t>против поединечни акти на органите на државната управа, Владата, други државни органи, општините и градот Скопје, организации утврдени со закон и на правни и други лица во вршењето на јавни овластувања (носители на јавни овластувања), кога за решавање во втор степен против таквиот акт, не е обезбедена друга правна заштита и против секое управно дејствие или пропуштање на управно дејствие ако странката тврди дека со тоа дејствие или пропуштање се повредени нејзините права или правни интереси.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33892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
          <a:fgClr>
            <a:srgbClr val="FFFF0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mk-MK" b="1" dirty="0" smtClean="0"/>
              <a:t>Виш управен суд </a:t>
            </a:r>
            <a:endParaRPr lang="en-US" b="1" dirty="0"/>
          </a:p>
        </p:txBody>
      </p:sp>
      <p:sp>
        <p:nvSpPr>
          <p:cNvPr id="3" name="Content Placeholder 2"/>
          <p:cNvSpPr>
            <a:spLocks noGrp="1"/>
          </p:cNvSpPr>
          <p:nvPr>
            <p:ph idx="1"/>
          </p:nvPr>
        </p:nvSpPr>
        <p:spPr>
          <a:xfrm>
            <a:off x="932688" y="1977390"/>
            <a:ext cx="10268712" cy="4046220"/>
          </a:xfrm>
        </p:spPr>
        <p:txBody>
          <a:bodyPr/>
          <a:lstStyle/>
          <a:p>
            <a:pPr marL="0" indent="0">
              <a:buNone/>
            </a:pPr>
            <a:endParaRPr lang="ru-RU" dirty="0" smtClean="0"/>
          </a:p>
          <a:p>
            <a:pPr marL="0" indent="0" algn="just">
              <a:buNone/>
            </a:pPr>
            <a:r>
              <a:rPr lang="ru-RU" dirty="0" smtClean="0">
                <a:latin typeface="Arial" panose="020B0604020202020204" pitchFamily="34" charset="0"/>
                <a:cs typeface="Arial" panose="020B0604020202020204" pitchFamily="34" charset="0"/>
              </a:rPr>
              <a:t>Вишиот управен суд се основа и ја врши судската власт на целата територија на </a:t>
            </a:r>
            <a:r>
              <a:rPr lang="ru-RU" dirty="0" smtClean="0">
                <a:latin typeface="Arial" panose="020B0604020202020204" pitchFamily="34" charset="0"/>
                <a:cs typeface="Arial" panose="020B0604020202020204" pitchFamily="34" charset="0"/>
              </a:rPr>
              <a:t>Република Северна </a:t>
            </a:r>
            <a:r>
              <a:rPr lang="ru-RU" dirty="0" smtClean="0">
                <a:latin typeface="Arial" panose="020B0604020202020204" pitchFamily="34" charset="0"/>
                <a:cs typeface="Arial" panose="020B0604020202020204" pitchFamily="34" charset="0"/>
              </a:rPr>
              <a:t>Македонија. </a:t>
            </a:r>
          </a:p>
          <a:p>
            <a:pPr marL="0" indent="0">
              <a:buNone/>
            </a:pPr>
            <a:endParaRPr lang="ru-RU" dirty="0" smtClean="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Седиштето на Вишиот управен суд е во Скопје.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54789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pct5">
          <a:fgClr>
            <a:srgbClr val="FFFF0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4395"/>
          </a:xfrm>
        </p:spPr>
        <p:txBody>
          <a:bodyPr/>
          <a:lstStyle/>
          <a:p>
            <a:pPr algn="ctr"/>
            <a:r>
              <a:rPr lang="mk-MK" b="1" dirty="0" smtClean="0"/>
              <a:t>Виш управен суд</a:t>
            </a:r>
            <a:endParaRPr lang="en-US" b="1" dirty="0"/>
          </a:p>
        </p:txBody>
      </p:sp>
      <p:sp>
        <p:nvSpPr>
          <p:cNvPr id="3" name="Content Placeholder 2"/>
          <p:cNvSpPr>
            <a:spLocks noGrp="1"/>
          </p:cNvSpPr>
          <p:nvPr>
            <p:ph idx="1"/>
          </p:nvPr>
        </p:nvSpPr>
        <p:spPr>
          <a:xfrm>
            <a:off x="838200" y="1422400"/>
            <a:ext cx="10515600" cy="4754563"/>
          </a:xfrm>
        </p:spPr>
        <p:txBody>
          <a:bodyPr/>
          <a:lstStyle/>
          <a:p>
            <a:pPr marL="0" indent="0">
              <a:buNone/>
            </a:pPr>
            <a:endParaRPr lang="ru-RU" dirty="0" smtClean="0"/>
          </a:p>
          <a:p>
            <a:pPr marL="0" indent="0">
              <a:buNone/>
            </a:pPr>
            <a:r>
              <a:rPr lang="ru-RU" dirty="0" smtClean="0"/>
              <a:t> -</a:t>
            </a:r>
            <a:r>
              <a:rPr lang="ru-RU" dirty="0" smtClean="0">
                <a:latin typeface="Arial" panose="020B0604020202020204" pitchFamily="34" charset="0"/>
                <a:cs typeface="Arial" panose="020B0604020202020204" pitchFamily="34" charset="0"/>
              </a:rPr>
              <a:t>решава по жалбите против одлуките на Управниот </a:t>
            </a:r>
            <a:r>
              <a:rPr lang="ru-RU" dirty="0" smtClean="0">
                <a:latin typeface="Arial" panose="020B0604020202020204" pitchFamily="34" charset="0"/>
                <a:cs typeface="Arial" panose="020B0604020202020204" pitchFamily="34" charset="0"/>
              </a:rPr>
              <a:t>суд</a:t>
            </a:r>
          </a:p>
          <a:p>
            <a:pPr marL="0" indent="0">
              <a:buNone/>
            </a:pPr>
            <a:endParaRPr lang="ru-RU" dirty="0" smtClean="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 -одлучува за судир на надлежности меѓу органите на Републиката, меѓу општините и градот Скопје, меѓу општините на градот Скопје и по споровите настанати за судир на надлежности меѓу општините и градот Скопје и носителите на јавните овластувања, ако тоа е предвидено со закон, доколку со Уставот или законите не е предвидена поинаква судска заштита </a:t>
            </a:r>
            <a:r>
              <a:rPr lang="ru-RU" dirty="0" smtClean="0">
                <a:latin typeface="Arial" panose="020B0604020202020204" pitchFamily="34" charset="0"/>
                <a:cs typeface="Arial" panose="020B0604020202020204" pitchFamily="34" charset="0"/>
              </a:rPr>
              <a:t>и</a:t>
            </a:r>
          </a:p>
          <a:p>
            <a:pPr marL="0" indent="0" algn="just">
              <a:buNone/>
            </a:pPr>
            <a:endParaRPr lang="ru-RU" dirty="0" smtClean="0">
              <a:latin typeface="Arial" panose="020B0604020202020204" pitchFamily="34" charset="0"/>
              <a:cs typeface="Arial" panose="020B0604020202020204" pitchFamily="34" charset="0"/>
            </a:endParaRPr>
          </a:p>
          <a:p>
            <a:pPr marL="0" indent="0">
              <a:buNone/>
            </a:pPr>
            <a:r>
              <a:rPr lang="ru-RU" dirty="0" smtClean="0">
                <a:latin typeface="Arial" panose="020B0604020202020204" pitchFamily="34" charset="0"/>
                <a:cs typeface="Arial" panose="020B0604020202020204" pitchFamily="34" charset="0"/>
              </a:rPr>
              <a:t>-врши други работи определени со закон.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52281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129284"/>
          </a:xfrm>
        </p:spPr>
        <p:txBody>
          <a:bodyPr/>
          <a:lstStyle/>
          <a:p>
            <a:pPr algn="ctr"/>
            <a:r>
              <a:rPr lang="mk-MK" b="1" dirty="0" smtClean="0"/>
              <a:t>Врховен суд на РСМ</a:t>
            </a:r>
            <a:endParaRPr lang="en-US" b="1" dirty="0"/>
          </a:p>
        </p:txBody>
      </p:sp>
      <p:sp>
        <p:nvSpPr>
          <p:cNvPr id="3" name="Content Placeholder 2"/>
          <p:cNvSpPr>
            <a:spLocks noGrp="1"/>
          </p:cNvSpPr>
          <p:nvPr>
            <p:ph idx="1"/>
          </p:nvPr>
        </p:nvSpPr>
        <p:spPr>
          <a:xfrm>
            <a:off x="1024128" y="1817370"/>
            <a:ext cx="9720071" cy="3086100"/>
          </a:xfrm>
        </p:spPr>
        <p:txBody>
          <a:bodyPr/>
          <a:lstStyle/>
          <a:p>
            <a:pPr marL="0" indent="0" algn="just">
              <a:buNone/>
            </a:pPr>
            <a:r>
              <a:rPr lang="ru-RU" dirty="0">
                <a:latin typeface="Arial" panose="020B0604020202020204" pitchFamily="34" charset="0"/>
                <a:cs typeface="Arial" panose="020B0604020202020204" pitchFamily="34" charset="0"/>
              </a:rPr>
              <a:t>Врховниот суд </a:t>
            </a:r>
            <a:r>
              <a:rPr lang="ru-RU" dirty="0" smtClean="0">
                <a:latin typeface="Arial" panose="020B0604020202020204" pitchFamily="34" charset="0"/>
                <a:cs typeface="Arial" panose="020B0604020202020204" pitchFamily="34" charset="0"/>
              </a:rPr>
              <a:t>е </a:t>
            </a:r>
            <a:r>
              <a:rPr lang="ru-RU" dirty="0">
                <a:latin typeface="Arial" panose="020B0604020202020204" pitchFamily="34" charset="0"/>
                <a:cs typeface="Arial" panose="020B0604020202020204" pitchFamily="34" charset="0"/>
              </a:rPr>
              <a:t>највисок суд во Републиката и го обезбедува единството во примената на законите од страна на судовите</a:t>
            </a:r>
            <a:r>
              <a:rPr lang="ru-RU" dirty="0" smtClean="0">
                <a:latin typeface="Arial" panose="020B0604020202020204" pitchFamily="34" charset="0"/>
                <a:cs typeface="Arial" panose="020B0604020202020204" pitchFamily="34" charset="0"/>
              </a:rPr>
              <a:t>.</a:t>
            </a:r>
          </a:p>
          <a:p>
            <a:pPr marL="0" indent="0" algn="just">
              <a:buNone/>
            </a:pPr>
            <a:endParaRPr lang="ru-RU" dirty="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Врховниот суд ја врши судската власт на целата територија на Републиката. </a:t>
            </a:r>
          </a:p>
          <a:p>
            <a:pPr marL="0" indent="0" algn="just">
              <a:buNone/>
            </a:pPr>
            <a:endParaRPr lang="ru-RU" dirty="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Седиштето на Врховниот суд е во Скопје. </a:t>
            </a:r>
            <a:endParaRPr lang="en-US" dirty="0">
              <a:latin typeface="Arial" panose="020B0604020202020204" pitchFamily="34" charset="0"/>
              <a:cs typeface="Arial" panose="020B0604020202020204" pitchFamily="34" charset="0"/>
            </a:endParaRPr>
          </a:p>
        </p:txBody>
      </p:sp>
      <p:pic>
        <p:nvPicPr>
          <p:cNvPr id="17410" name="Picture 2" descr="Vrhoven Sud – Центар за правни истражувања и анализ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0970" y="3726180"/>
            <a:ext cx="3173095" cy="2960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3526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64235"/>
          </a:xfrm>
        </p:spPr>
        <p:txBody>
          <a:bodyPr/>
          <a:lstStyle/>
          <a:p>
            <a:pPr algn="ctr"/>
            <a:r>
              <a:rPr lang="mk-MK" b="1" dirty="0" smtClean="0"/>
              <a:t>Врховен суд на РСМ</a:t>
            </a:r>
            <a:endParaRPr lang="en-US" b="1" dirty="0"/>
          </a:p>
        </p:txBody>
      </p:sp>
      <p:sp>
        <p:nvSpPr>
          <p:cNvPr id="3" name="Content Placeholder 2"/>
          <p:cNvSpPr>
            <a:spLocks noGrp="1"/>
          </p:cNvSpPr>
          <p:nvPr>
            <p:ph idx="1"/>
          </p:nvPr>
        </p:nvSpPr>
        <p:spPr>
          <a:xfrm>
            <a:off x="838200" y="1320800"/>
            <a:ext cx="10515600" cy="4856163"/>
          </a:xfrm>
        </p:spPr>
        <p:txBody>
          <a:bodyPr>
            <a:normAutofit fontScale="92500" lnSpcReduction="10000"/>
          </a:bodyPr>
          <a:lstStyle/>
          <a:p>
            <a:pPr marL="0" indent="0" algn="just">
              <a:buNone/>
            </a:pPr>
            <a:r>
              <a:rPr lang="ru-RU" dirty="0" smtClean="0">
                <a:latin typeface="Arial" panose="020B0604020202020204" pitchFamily="34" charset="0"/>
                <a:cs typeface="Arial" panose="020B0604020202020204" pitchFamily="34" charset="0"/>
              </a:rPr>
              <a:t>-решава во втор степен против одлуките на своите совети кога тоа е определено со закон; </a:t>
            </a:r>
          </a:p>
          <a:p>
            <a:pPr marL="0" indent="0" algn="just">
              <a:buNone/>
            </a:pPr>
            <a:r>
              <a:rPr lang="ru-RU" dirty="0" smtClean="0">
                <a:latin typeface="Arial" panose="020B0604020202020204" pitchFamily="34" charset="0"/>
                <a:cs typeface="Arial" panose="020B0604020202020204" pitchFamily="34" charset="0"/>
              </a:rPr>
              <a:t>-решава во трет и последен степен по жалбите против одлуките на апелационите судови; </a:t>
            </a:r>
          </a:p>
          <a:p>
            <a:pPr marL="0" indent="0" algn="just">
              <a:buNone/>
            </a:pPr>
            <a:r>
              <a:rPr lang="ru-RU" dirty="0" smtClean="0">
                <a:latin typeface="Arial" panose="020B0604020202020204" pitchFamily="34" charset="0"/>
                <a:cs typeface="Arial" panose="020B0604020202020204" pitchFamily="34" charset="0"/>
              </a:rPr>
              <a:t>-решава по вонредни правни лекови против правосилните одлуки на судовите и одлуките на своите совети кога тоа е определено со закон;</a:t>
            </a:r>
          </a:p>
          <a:p>
            <a:pPr marL="0" indent="0" algn="just">
              <a:buNone/>
            </a:pPr>
            <a:r>
              <a:rPr lang="ru-RU" dirty="0">
                <a:latin typeface="Arial" panose="020B0604020202020204" pitchFamily="34" charset="0"/>
                <a:cs typeface="Arial" panose="020B0604020202020204" pitchFamily="34" charset="0"/>
              </a:rPr>
              <a:t>-</a:t>
            </a:r>
            <a:r>
              <a:rPr lang="ru-RU" dirty="0" smtClean="0">
                <a:latin typeface="Arial" panose="020B0604020202020204" pitchFamily="34" charset="0"/>
                <a:cs typeface="Arial" panose="020B0604020202020204" pitchFamily="34" charset="0"/>
              </a:rPr>
              <a:t>решава за судир на надлежност меѓу основните судови од подрачјето на различни апелациони судови, судир на надлежност меѓу апелациони судови, судир на надлежност меѓу Управниот суд и друг суд, судир на надлежност меѓу Вишиот управен суд и друг суд и да решава за пренесување на месна надлежност кај овие судови; </a:t>
            </a:r>
          </a:p>
          <a:p>
            <a:pPr marL="0" indent="0" algn="just">
              <a:buNone/>
            </a:pPr>
            <a:r>
              <a:rPr lang="ru-RU" dirty="0">
                <a:latin typeface="Arial" panose="020B0604020202020204" pitchFamily="34" charset="0"/>
                <a:cs typeface="Arial" panose="020B0604020202020204" pitchFamily="34" charset="0"/>
              </a:rPr>
              <a:t>-</a:t>
            </a:r>
            <a:r>
              <a:rPr lang="ru-RU" dirty="0" smtClean="0">
                <a:latin typeface="Arial" panose="020B0604020202020204" pitchFamily="34" charset="0"/>
                <a:cs typeface="Arial" panose="020B0604020202020204" pitchFamily="34" charset="0"/>
              </a:rPr>
              <a:t>одлучува по барање на странките и другите учесници во постапката за повреда на правото на судење во разумен рок, во постапка утврдена со закон пред судовите  во согласност со правилата и принципите утврдени со ЕКЧП и тргнувајќи од судската пракса на ЕСЧП и </a:t>
            </a:r>
          </a:p>
          <a:p>
            <a:pPr marL="0" indent="0">
              <a:buNone/>
            </a:pPr>
            <a:r>
              <a:rPr lang="ru-RU" dirty="0">
                <a:latin typeface="Arial" panose="020B0604020202020204" pitchFamily="34" charset="0"/>
                <a:cs typeface="Arial" panose="020B0604020202020204" pitchFamily="34" charset="0"/>
              </a:rPr>
              <a:t>-</a:t>
            </a:r>
            <a:r>
              <a:rPr lang="ru-RU" dirty="0" smtClean="0">
                <a:latin typeface="Arial" panose="020B0604020202020204" pitchFamily="34" charset="0"/>
                <a:cs typeface="Arial" panose="020B0604020202020204" pitchFamily="34" charset="0"/>
              </a:rPr>
              <a:t>врши други работи определени со закон</a:t>
            </a:r>
            <a:r>
              <a:rPr lang="ru-RU" dirty="0" smtClean="0"/>
              <a:t>. </a:t>
            </a:r>
            <a:endParaRPr lang="en-US" dirty="0"/>
          </a:p>
        </p:txBody>
      </p:sp>
    </p:spTree>
    <p:extLst>
      <p:ext uri="{BB962C8B-B14F-4D97-AF65-F5344CB8AC3E}">
        <p14:creationId xmlns:p14="http://schemas.microsoft.com/office/powerpoint/2010/main" val="42487251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2635"/>
          </a:xfrm>
        </p:spPr>
        <p:txBody>
          <a:bodyPr/>
          <a:lstStyle/>
          <a:p>
            <a:pPr algn="ctr"/>
            <a:r>
              <a:rPr lang="mk-MK" b="1" dirty="0" smtClean="0"/>
              <a:t>Избор и разрешување</a:t>
            </a:r>
            <a:endParaRPr lang="en-US" b="1" dirty="0"/>
          </a:p>
        </p:txBody>
      </p:sp>
      <p:sp>
        <p:nvSpPr>
          <p:cNvPr id="3" name="Content Placeholder 2"/>
          <p:cNvSpPr>
            <a:spLocks noGrp="1"/>
          </p:cNvSpPr>
          <p:nvPr>
            <p:ph idx="1"/>
          </p:nvPr>
        </p:nvSpPr>
        <p:spPr>
          <a:xfrm>
            <a:off x="838200" y="1229360"/>
            <a:ext cx="10515600" cy="4947603"/>
          </a:xfrm>
        </p:spPr>
        <p:txBody>
          <a:bodyPr>
            <a:normAutofit/>
          </a:bodyPr>
          <a:lstStyle/>
          <a:p>
            <a:pPr marL="0" indent="0" algn="just">
              <a:buNone/>
            </a:pPr>
            <a:r>
              <a:rPr lang="mk-MK" dirty="0" smtClean="0">
                <a:latin typeface="Arial" panose="020B0604020202020204" pitchFamily="34" charset="0"/>
                <a:cs typeface="Arial" panose="020B0604020202020204" pitchFamily="34" charset="0"/>
              </a:rPr>
              <a:t>Претседателите на судовите, судиите и судиите-поротници, ги избира и разрешува Судскиот совет на РСМ.</a:t>
            </a:r>
          </a:p>
          <a:p>
            <a:pPr marL="0" indent="0" algn="just">
              <a:buNone/>
            </a:pPr>
            <a:endParaRPr lang="mk-MK" dirty="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Судиската функција ја вршат судии. </a:t>
            </a:r>
            <a:r>
              <a:rPr lang="ru-RU" dirty="0" smtClean="0">
                <a:latin typeface="Arial" panose="020B0604020202020204" pitchFamily="34" charset="0"/>
                <a:cs typeface="Arial" panose="020B0604020202020204" pitchFamily="34" charset="0"/>
              </a:rPr>
              <a:t>Судијата </a:t>
            </a:r>
            <a:r>
              <a:rPr lang="ru-RU" dirty="0" smtClean="0">
                <a:latin typeface="Arial" panose="020B0604020202020204" pitchFamily="34" charset="0"/>
                <a:cs typeface="Arial" panose="020B0604020202020204" pitchFamily="34" charset="0"/>
              </a:rPr>
              <a:t>се избира без ограничување на траење на мандатот и во вршење на судиската функција ужива имунитет.</a:t>
            </a:r>
          </a:p>
          <a:p>
            <a:pPr marL="0" indent="0" algn="just">
              <a:buNone/>
            </a:pPr>
            <a:endParaRPr lang="ru-RU" dirty="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Претседателите на судовите се избираат за време од четири години со право на уште еден избор во суд од ист степен</a:t>
            </a:r>
            <a:r>
              <a:rPr lang="mk-MK" dirty="0" smtClean="0">
                <a:latin typeface="Arial" panose="020B0604020202020204" pitchFamily="34" charset="0"/>
                <a:cs typeface="Arial" panose="020B0604020202020204" pitchFamily="34" charset="0"/>
              </a:rPr>
              <a:t>.</a:t>
            </a:r>
          </a:p>
          <a:p>
            <a:pPr marL="0" indent="0" algn="just">
              <a:buNone/>
            </a:pPr>
            <a:endParaRPr lang="mk-MK" dirty="0" smtClean="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Судија-поротник се избира за време од четири години и може повторно да биде избран. </a:t>
            </a:r>
          </a:p>
        </p:txBody>
      </p:sp>
    </p:spTree>
    <p:extLst>
      <p:ext uri="{BB962C8B-B14F-4D97-AF65-F5344CB8AC3E}">
        <p14:creationId xmlns:p14="http://schemas.microsoft.com/office/powerpoint/2010/main" val="17146103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94360"/>
            <a:ext cx="11430000" cy="5016758"/>
          </a:xfrm>
          <a:prstGeom prst="rect">
            <a:avLst/>
          </a:prstGeom>
        </p:spPr>
        <p:txBody>
          <a:bodyPr wrap="square">
            <a:spAutoFit/>
          </a:bodyPr>
          <a:lstStyle/>
          <a:p>
            <a:r>
              <a:rPr lang="mk-MK" sz="2000" dirty="0">
                <a:latin typeface="Arial" panose="020B0604020202020204" pitchFamily="34" charset="0"/>
                <a:cs typeface="Arial" panose="020B0604020202020204" pitchFamily="34" charset="0"/>
              </a:rPr>
              <a:t>Секој може да поднесе претставка за работењето на судијата</a:t>
            </a:r>
            <a:r>
              <a:rPr lang="mk-MK" sz="2000" dirty="0" smtClean="0">
                <a:latin typeface="Arial" panose="020B0604020202020204" pitchFamily="34" charset="0"/>
                <a:cs typeface="Arial" panose="020B0604020202020204" pitchFamily="34" charset="0"/>
              </a:rPr>
              <a:t>.</a:t>
            </a:r>
          </a:p>
          <a:p>
            <a:endParaRPr lang="mk-MK" sz="2000" dirty="0">
              <a:latin typeface="Arial" panose="020B0604020202020204" pitchFamily="34" charset="0"/>
              <a:cs typeface="Arial" panose="020B0604020202020204" pitchFamily="34" charset="0"/>
            </a:endParaRPr>
          </a:p>
          <a:p>
            <a:pPr algn="just"/>
            <a:r>
              <a:rPr lang="ru-RU" sz="2000" dirty="0">
                <a:latin typeface="Arial" panose="020B0604020202020204" pitchFamily="34" charset="0"/>
                <a:cs typeface="Arial" panose="020B0604020202020204" pitchFamily="34" charset="0"/>
              </a:rPr>
              <a:t>Против судија или судија-поротник не може да се води постапка за надоместок на штета или друга постапка од страна на странка која е незадоволна од одлуката на судијата. </a:t>
            </a:r>
            <a:endParaRPr lang="ru-RU" sz="2000" dirty="0" smtClean="0">
              <a:latin typeface="Arial" panose="020B0604020202020204" pitchFamily="34" charset="0"/>
              <a:cs typeface="Arial" panose="020B0604020202020204" pitchFamily="34" charset="0"/>
            </a:endParaRPr>
          </a:p>
          <a:p>
            <a:pPr algn="just"/>
            <a:endParaRPr lang="ru-RU" sz="2000" dirty="0">
              <a:latin typeface="Arial" panose="020B0604020202020204" pitchFamily="34" charset="0"/>
              <a:cs typeface="Arial" panose="020B0604020202020204" pitchFamily="34" charset="0"/>
            </a:endParaRPr>
          </a:p>
          <a:p>
            <a:pPr algn="just"/>
            <a:r>
              <a:rPr lang="ru-RU" sz="2000" dirty="0">
                <a:latin typeface="Arial" panose="020B0604020202020204" pitchFamily="34" charset="0"/>
                <a:cs typeface="Arial" panose="020B0604020202020204" pitchFamily="34" charset="0"/>
              </a:rPr>
              <a:t> За штета што судијата или судијата-поротник во вршењето на функцијата ќе им ја причини на граѓани или на правни лица со незаконита работа е одговорна РСМ. </a:t>
            </a:r>
            <a:endParaRPr lang="ru-RU" sz="2000" dirty="0" smtClean="0">
              <a:latin typeface="Arial" panose="020B0604020202020204" pitchFamily="34" charset="0"/>
              <a:cs typeface="Arial" panose="020B0604020202020204" pitchFamily="34" charset="0"/>
            </a:endParaRPr>
          </a:p>
          <a:p>
            <a:pPr algn="just"/>
            <a:endParaRPr lang="ru-RU" sz="2000" dirty="0">
              <a:latin typeface="Arial" panose="020B0604020202020204" pitchFamily="34" charset="0"/>
              <a:cs typeface="Arial" panose="020B0604020202020204" pitchFamily="34" charset="0"/>
            </a:endParaRPr>
          </a:p>
          <a:p>
            <a:pPr algn="just"/>
            <a:r>
              <a:rPr lang="ru-RU" sz="2000" dirty="0">
                <a:latin typeface="Arial" panose="020B0604020202020204" pitchFamily="34" charset="0"/>
                <a:cs typeface="Arial" panose="020B0604020202020204" pitchFamily="34" charset="0"/>
              </a:rPr>
              <a:t>Кога заради сторената штета судијата е разрешен, </a:t>
            </a:r>
            <a:r>
              <a:rPr lang="ru-RU" sz="2000" dirty="0" smtClean="0">
                <a:latin typeface="Arial" panose="020B0604020202020204" pitchFamily="34" charset="0"/>
                <a:cs typeface="Arial" panose="020B0604020202020204" pitchFamily="34" charset="0"/>
              </a:rPr>
              <a:t>РСМ </a:t>
            </a:r>
            <a:r>
              <a:rPr lang="ru-RU" sz="2000" dirty="0">
                <a:latin typeface="Arial" panose="020B0604020202020204" pitchFamily="34" charset="0"/>
                <a:cs typeface="Arial" panose="020B0604020202020204" pitchFamily="34" charset="0"/>
              </a:rPr>
              <a:t>по пат на тужба ќе бара од разрешениот судија враќање на износот на исплатената штета, во висина што ќе ја утврди судот, согласно со закон. </a:t>
            </a:r>
            <a:endParaRPr lang="ru-RU" sz="2000" dirty="0" smtClean="0">
              <a:latin typeface="Arial" panose="020B0604020202020204" pitchFamily="34" charset="0"/>
              <a:cs typeface="Arial" panose="020B0604020202020204" pitchFamily="34" charset="0"/>
            </a:endParaRPr>
          </a:p>
          <a:p>
            <a:pPr algn="just"/>
            <a:endParaRPr lang="ru-RU" sz="2000" dirty="0">
              <a:latin typeface="Arial" panose="020B0604020202020204" pitchFamily="34" charset="0"/>
              <a:cs typeface="Arial" panose="020B0604020202020204" pitchFamily="34" charset="0"/>
            </a:endParaRPr>
          </a:p>
          <a:p>
            <a:pPr algn="just"/>
            <a:r>
              <a:rPr lang="ru-RU" sz="2000" dirty="0">
                <a:latin typeface="Arial" panose="020B0604020202020204" pitchFamily="34" charset="0"/>
                <a:cs typeface="Arial" panose="020B0604020202020204" pitchFamily="34" charset="0"/>
              </a:rPr>
              <a:t>По разрешувањето на судија кој има причинето штета на граѓани или на правни лица со незаконита работа, ССРСМ во рок од 8 дена од правосилноста на одлуката за разрешување го известува Државното правобранителство заради преземање на мерки, во рамките на неговите надлежности утврдени со закон</a:t>
            </a:r>
            <a:r>
              <a:rPr lang="ru-RU" dirty="0"/>
              <a:t>. </a:t>
            </a:r>
            <a:endParaRPr lang="en-US" dirty="0"/>
          </a:p>
        </p:txBody>
      </p:sp>
    </p:spTree>
    <p:extLst>
      <p:ext uri="{BB962C8B-B14F-4D97-AF65-F5344CB8AC3E}">
        <p14:creationId xmlns:p14="http://schemas.microsoft.com/office/powerpoint/2010/main" val="907082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16635"/>
          </a:xfrm>
        </p:spPr>
        <p:txBody>
          <a:bodyPr>
            <a:normAutofit fontScale="90000"/>
          </a:bodyPr>
          <a:lstStyle/>
          <a:p>
            <a:pPr algn="ctr"/>
            <a:r>
              <a:rPr lang="mk-MK" b="1" dirty="0" smtClean="0"/>
              <a:t>Престанок на судиската функција</a:t>
            </a:r>
            <a:endParaRPr lang="en-US" b="1" dirty="0"/>
          </a:p>
        </p:txBody>
      </p:sp>
      <p:sp>
        <p:nvSpPr>
          <p:cNvPr id="3" name="Content Placeholder 2"/>
          <p:cNvSpPr>
            <a:spLocks noGrp="1"/>
          </p:cNvSpPr>
          <p:nvPr>
            <p:ph idx="1"/>
          </p:nvPr>
        </p:nvSpPr>
        <p:spPr>
          <a:xfrm>
            <a:off x="838200" y="1463040"/>
            <a:ext cx="10515600" cy="4713923"/>
          </a:xfrm>
        </p:spPr>
        <p:txBody>
          <a:bodyPr>
            <a:normAutofit/>
          </a:bodyPr>
          <a:lstStyle/>
          <a:p>
            <a:pPr marL="0" indent="0">
              <a:buNone/>
            </a:pPr>
            <a:r>
              <a:rPr lang="ru-RU" dirty="0" smtClean="0">
                <a:latin typeface="Arial" panose="020B0604020202020204" pitchFamily="34" charset="0"/>
                <a:cs typeface="Arial" panose="020B0604020202020204" pitchFamily="34" charset="0"/>
              </a:rPr>
              <a:t>На судијата му престанува судиската функција, ако:</a:t>
            </a:r>
          </a:p>
          <a:p>
            <a:pPr marL="0" indent="0">
              <a:buNone/>
            </a:pPr>
            <a:r>
              <a:rPr lang="ru-RU" dirty="0" smtClean="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-тоа </a:t>
            </a:r>
            <a:r>
              <a:rPr lang="ru-RU" dirty="0" smtClean="0">
                <a:latin typeface="Arial" panose="020B0604020202020204" pitchFamily="34" charset="0"/>
                <a:cs typeface="Arial" panose="020B0604020202020204" pitchFamily="34" charset="0"/>
              </a:rPr>
              <a:t>сам го побара, </a:t>
            </a:r>
          </a:p>
          <a:p>
            <a:pPr algn="just">
              <a:buFontTx/>
              <a:buChar char="-"/>
            </a:pPr>
            <a:r>
              <a:rPr lang="ru-RU" dirty="0" smtClean="0">
                <a:latin typeface="Arial" panose="020B0604020202020204" pitchFamily="34" charset="0"/>
                <a:cs typeface="Arial" panose="020B0604020202020204" pitchFamily="34" charset="0"/>
              </a:rPr>
              <a:t>трајно ја загуби способноста за вршење на судиската функција, што го утврдува Судскиот совет, </a:t>
            </a:r>
          </a:p>
          <a:p>
            <a:pPr algn="just">
              <a:buFontTx/>
              <a:buChar char="-"/>
            </a:pPr>
            <a:r>
              <a:rPr lang="ru-RU" dirty="0" smtClean="0">
                <a:latin typeface="Arial" panose="020B0604020202020204" pitchFamily="34" charset="0"/>
                <a:cs typeface="Arial" panose="020B0604020202020204" pitchFamily="34" charset="0"/>
              </a:rPr>
              <a:t>ги исполнил условите за старосна пензија, со можност за продолжување на мандатот согласно со прописите за работните односи, </a:t>
            </a:r>
          </a:p>
          <a:p>
            <a:pPr algn="just">
              <a:buFontTx/>
              <a:buChar char="-"/>
            </a:pPr>
            <a:r>
              <a:rPr lang="ru-RU" dirty="0" smtClean="0">
                <a:latin typeface="Arial" panose="020B0604020202020204" pitchFamily="34" charset="0"/>
                <a:cs typeface="Arial" panose="020B0604020202020204" pitchFamily="34" charset="0"/>
              </a:rPr>
              <a:t>настапат условите за неспојливост, освен кога судиската функција мирува под услови утврдени со закон и</a:t>
            </a:r>
          </a:p>
          <a:p>
            <a:pPr algn="just">
              <a:buFontTx/>
              <a:buChar char="-"/>
            </a:pPr>
            <a:r>
              <a:rPr lang="ru-RU" dirty="0" smtClean="0">
                <a:latin typeface="Arial" panose="020B0604020202020204" pitchFamily="34" charset="0"/>
                <a:cs typeface="Arial" panose="020B0604020202020204" pitchFamily="34" charset="0"/>
              </a:rPr>
              <a:t>е осуден со правосилна судска пресуда за кривично дело на безусловна казна затвор од најмалку шест месеца.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32344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2475"/>
          </a:xfrm>
        </p:spPr>
        <p:txBody>
          <a:bodyPr>
            <a:normAutofit/>
          </a:bodyPr>
          <a:lstStyle/>
          <a:p>
            <a:pPr algn="ctr"/>
            <a:r>
              <a:rPr lang="mk-MK" b="1" dirty="0" smtClean="0"/>
              <a:t>Разрешување на судија</a:t>
            </a:r>
            <a:endParaRPr lang="en-US" b="1" dirty="0"/>
          </a:p>
        </p:txBody>
      </p:sp>
      <p:sp>
        <p:nvSpPr>
          <p:cNvPr id="3" name="Content Placeholder 2"/>
          <p:cNvSpPr>
            <a:spLocks noGrp="1"/>
          </p:cNvSpPr>
          <p:nvPr>
            <p:ph idx="1"/>
          </p:nvPr>
        </p:nvSpPr>
        <p:spPr>
          <a:xfrm>
            <a:off x="838200" y="1117600"/>
            <a:ext cx="10515600" cy="5059363"/>
          </a:xfrm>
        </p:spPr>
        <p:txBody>
          <a:bodyPr>
            <a:normAutofit/>
          </a:bodyPr>
          <a:lstStyle/>
          <a:p>
            <a:pPr marL="0" indent="0" algn="just">
              <a:buNone/>
            </a:pPr>
            <a:endParaRPr lang="mk-MK" dirty="0" smtClean="0">
              <a:latin typeface="Arial" panose="020B0604020202020204" pitchFamily="34" charset="0"/>
              <a:cs typeface="Arial" panose="020B0604020202020204" pitchFamily="34" charset="0"/>
            </a:endParaRPr>
          </a:p>
          <a:p>
            <a:pPr marL="0" indent="0" algn="just">
              <a:buNone/>
            </a:pPr>
            <a:r>
              <a:rPr lang="mk-MK" dirty="0" smtClean="0">
                <a:latin typeface="Arial" panose="020B0604020202020204" pitchFamily="34" charset="0"/>
                <a:cs typeface="Arial" panose="020B0604020202020204" pitchFamily="34" charset="0"/>
              </a:rPr>
              <a:t>Со </a:t>
            </a:r>
            <a:r>
              <a:rPr lang="mk-MK" dirty="0" smtClean="0">
                <a:latin typeface="Arial" panose="020B0604020202020204" pitchFamily="34" charset="0"/>
                <a:cs typeface="Arial" panose="020B0604020202020204" pitchFamily="34" charset="0"/>
              </a:rPr>
              <a:t>одлука на Судскиот совет, судија се разрешува од судиската функција поради:</a:t>
            </a:r>
          </a:p>
          <a:p>
            <a:pPr marL="0" indent="0" algn="just">
              <a:buNone/>
            </a:pPr>
            <a:r>
              <a:rPr lang="ru-RU" dirty="0" smtClean="0">
                <a:latin typeface="Arial" panose="020B0604020202020204" pitchFamily="34" charset="0"/>
                <a:cs typeface="Arial" panose="020B0604020202020204" pitchFamily="34" charset="0"/>
              </a:rPr>
              <a:t>-потешка </a:t>
            </a:r>
            <a:r>
              <a:rPr lang="ru-RU" dirty="0" smtClean="0">
                <a:latin typeface="Arial" panose="020B0604020202020204" pitchFamily="34" charset="0"/>
                <a:cs typeface="Arial" panose="020B0604020202020204" pitchFamily="34" charset="0"/>
              </a:rPr>
              <a:t>дисциплинска повреда  што  го  прави  недостоен  за вршење на судиската функција пропишана со закон и </a:t>
            </a:r>
          </a:p>
          <a:p>
            <a:pPr algn="just">
              <a:buFontTx/>
              <a:buChar char="-"/>
            </a:pPr>
            <a:r>
              <a:rPr lang="ru-RU" dirty="0" smtClean="0">
                <a:latin typeface="Arial" panose="020B0604020202020204" pitchFamily="34" charset="0"/>
                <a:cs typeface="Arial" panose="020B0604020202020204" pitchFamily="34" charset="0"/>
              </a:rPr>
              <a:t>нестручно и несовесно вршење на судиската функција под услови утврдени со закон, ако: </a:t>
            </a:r>
          </a:p>
          <a:p>
            <a:pPr algn="just">
              <a:buFontTx/>
              <a:buChar char="-"/>
            </a:pPr>
            <a:r>
              <a:rPr lang="ru-RU" dirty="0" smtClean="0">
                <a:latin typeface="Arial" panose="020B0604020202020204" pitchFamily="34" charset="0"/>
                <a:cs typeface="Arial" panose="020B0604020202020204" pitchFamily="34" charset="0"/>
              </a:rPr>
              <a:t>повредата е сторена со намера или очигледна небрежност по вина на судијата без оправдани причини и </a:t>
            </a:r>
          </a:p>
          <a:p>
            <a:pPr algn="just">
              <a:buFontTx/>
              <a:buChar char="-"/>
            </a:pPr>
            <a:r>
              <a:rPr lang="ru-RU" dirty="0" smtClean="0">
                <a:latin typeface="Arial" panose="020B0604020202020204" pitchFamily="34" charset="0"/>
                <a:cs typeface="Arial" panose="020B0604020202020204" pitchFamily="34" charset="0"/>
              </a:rPr>
              <a:t>повредата предизвикала тешки последици. </a:t>
            </a:r>
          </a:p>
          <a:p>
            <a:pPr marL="0" indent="0" algn="just">
              <a:buNone/>
            </a:pPr>
            <a:r>
              <a:rPr lang="ru-RU" dirty="0" smtClean="0">
                <a:latin typeface="Arial" panose="020B0604020202020204" pitchFamily="34" charset="0"/>
                <a:cs typeface="Arial" panose="020B0604020202020204" pitchFamily="34" charset="0"/>
              </a:rPr>
              <a:t>Во случај на полесен облик на повреда, на судијата може да му биде изречена дисциплинска мерка.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73210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2155"/>
          </a:xfrm>
        </p:spPr>
        <p:txBody>
          <a:bodyPr>
            <a:normAutofit/>
          </a:bodyPr>
          <a:lstStyle/>
          <a:p>
            <a:pPr algn="ctr"/>
            <a:r>
              <a:rPr lang="mk-MK" b="1" dirty="0" smtClean="0"/>
              <a:t>Судски совет на РСМ</a:t>
            </a:r>
            <a:endParaRPr lang="en-US" b="1" dirty="0"/>
          </a:p>
        </p:txBody>
      </p:sp>
      <p:sp>
        <p:nvSpPr>
          <p:cNvPr id="3" name="Content Placeholder 2"/>
          <p:cNvSpPr>
            <a:spLocks noGrp="1"/>
          </p:cNvSpPr>
          <p:nvPr>
            <p:ph idx="1"/>
          </p:nvPr>
        </p:nvSpPr>
        <p:spPr>
          <a:xfrm>
            <a:off x="4017196" y="1500028"/>
            <a:ext cx="7336604" cy="6529986"/>
          </a:xfrm>
        </p:spPr>
        <p:txBody>
          <a:bodyPr>
            <a:normAutofit/>
          </a:bodyPr>
          <a:lstStyle/>
          <a:p>
            <a:pPr marL="0" indent="0" algn="just">
              <a:buNone/>
            </a:pPr>
            <a:endParaRPr lang="ru-RU" dirty="0"/>
          </a:p>
          <a:p>
            <a:pPr marL="0" indent="0" algn="just">
              <a:buNone/>
            </a:pPr>
            <a:endParaRPr lang="ru-RU" dirty="0" smtClean="0"/>
          </a:p>
          <a:p>
            <a:pPr marL="0" indent="0" algn="just">
              <a:buNone/>
            </a:pPr>
            <a:r>
              <a:rPr lang="ru-RU" b="1" dirty="0" smtClean="0">
                <a:latin typeface="Arial" panose="020B0604020202020204" pitchFamily="34" charset="0"/>
                <a:cs typeface="Arial" panose="020B0604020202020204" pitchFamily="34" charset="0"/>
              </a:rPr>
              <a:t>Судскиот </a:t>
            </a:r>
            <a:r>
              <a:rPr lang="ru-RU" b="1" dirty="0" smtClean="0">
                <a:latin typeface="Arial" panose="020B0604020202020204" pitchFamily="34" charset="0"/>
                <a:cs typeface="Arial" panose="020B0604020202020204" pitchFamily="34" charset="0"/>
              </a:rPr>
              <a:t>совет  е самостоен и независен орган на судството, кој ја обезбедува и гарантира самостојноста и независноста на судската власт, преку остварување на своите </a:t>
            </a:r>
            <a:r>
              <a:rPr lang="ru-RU" b="1" dirty="0" smtClean="0">
                <a:latin typeface="Arial" panose="020B0604020202020204" pitchFamily="34" charset="0"/>
                <a:cs typeface="Arial" panose="020B0604020202020204" pitchFamily="34" charset="0"/>
              </a:rPr>
              <a:t>функци и </a:t>
            </a:r>
            <a:r>
              <a:rPr lang="ru-RU" b="1" dirty="0" smtClean="0">
                <a:latin typeface="Arial" panose="020B0604020202020204" pitchFamily="34" charset="0"/>
                <a:cs typeface="Arial" panose="020B0604020202020204" pitchFamily="34" charset="0"/>
              </a:rPr>
              <a:t>согласно со Уставот и </a:t>
            </a:r>
            <a:r>
              <a:rPr lang="ru-RU" b="1" dirty="0" smtClean="0">
                <a:latin typeface="Arial" panose="020B0604020202020204" pitchFamily="34" charset="0"/>
                <a:cs typeface="Arial" panose="020B0604020202020204" pitchFamily="34" charset="0"/>
              </a:rPr>
              <a:t>законите</a:t>
            </a:r>
          </a:p>
          <a:p>
            <a:pPr marL="0" indent="0" algn="just">
              <a:buNone/>
            </a:pPr>
            <a:endParaRPr lang="ru-RU" dirty="0"/>
          </a:p>
          <a:p>
            <a:pPr marL="0" indent="0" algn="just">
              <a:buNone/>
            </a:pPr>
            <a:r>
              <a:rPr lang="ru-RU" dirty="0" smtClean="0"/>
              <a:t> </a:t>
            </a:r>
            <a:endParaRPr lang="en-US" dirty="0"/>
          </a:p>
        </p:txBody>
      </p:sp>
      <p:pic>
        <p:nvPicPr>
          <p:cNvPr id="5126" name="Picture 6" descr="Фото: МИ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623316"/>
            <a:ext cx="3861621" cy="2815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848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mk-MK" b="1" dirty="0" smtClean="0"/>
              <a:t>Организација на судството</a:t>
            </a:r>
            <a:endParaRPr lang="en-US" b="1" dirty="0"/>
          </a:p>
        </p:txBody>
      </p:sp>
      <p:sp>
        <p:nvSpPr>
          <p:cNvPr id="3" name="Content Placeholder 2"/>
          <p:cNvSpPr>
            <a:spLocks noGrp="1"/>
          </p:cNvSpPr>
          <p:nvPr>
            <p:ph idx="1"/>
          </p:nvPr>
        </p:nvSpPr>
        <p:spPr>
          <a:xfrm>
            <a:off x="0" y="1951349"/>
            <a:ext cx="12971725" cy="7468858"/>
          </a:xfrm>
        </p:spPr>
        <p:txBody>
          <a:bodyPr>
            <a:normAutofit/>
          </a:bodyPr>
          <a:lstStyle/>
          <a:p>
            <a:pPr marL="0" indent="0">
              <a:buNone/>
            </a:pPr>
            <a:endParaRPr lang="mk-MK" sz="3200" dirty="0" smtClean="0"/>
          </a:p>
          <a:p>
            <a:pPr marL="0" indent="0" algn="ctr">
              <a:buNone/>
            </a:pPr>
            <a:r>
              <a:rPr lang="mk-MK" sz="3200" b="1" dirty="0"/>
              <a:t> </a:t>
            </a:r>
            <a:r>
              <a:rPr lang="mk-MK" sz="3200" b="1" dirty="0" smtClean="0"/>
              <a:t>        </a:t>
            </a:r>
            <a:r>
              <a:rPr lang="mk-MK" sz="3200" b="1" dirty="0" smtClean="0"/>
              <a:t>Уставот </a:t>
            </a:r>
            <a:r>
              <a:rPr lang="mk-MK" sz="3200" b="1" dirty="0" smtClean="0"/>
              <a:t>на РСМ</a:t>
            </a:r>
          </a:p>
          <a:p>
            <a:pPr marL="0" indent="0" algn="ctr">
              <a:buNone/>
            </a:pPr>
            <a:r>
              <a:rPr lang="mk-MK" sz="3200" b="1" dirty="0" smtClean="0"/>
              <a:t>	</a:t>
            </a:r>
            <a:r>
              <a:rPr lang="mk-MK" sz="3200" b="1" dirty="0"/>
              <a:t> </a:t>
            </a:r>
            <a:r>
              <a:rPr lang="mk-MK" sz="3200" b="1" dirty="0" smtClean="0"/>
              <a:t>     </a:t>
            </a:r>
            <a:r>
              <a:rPr lang="mk-MK" sz="3200" b="1" dirty="0" smtClean="0"/>
              <a:t>Закон </a:t>
            </a:r>
            <a:r>
              <a:rPr lang="mk-MK" sz="3200" b="1" dirty="0" smtClean="0"/>
              <a:t>за судовите</a:t>
            </a:r>
          </a:p>
          <a:p>
            <a:pPr marL="0" indent="0" algn="ctr">
              <a:buNone/>
            </a:pPr>
            <a:r>
              <a:rPr lang="mk-MK" sz="3200" b="1" dirty="0" smtClean="0"/>
              <a:t>                                           Закон </a:t>
            </a:r>
            <a:r>
              <a:rPr lang="mk-MK" sz="3200" b="1" dirty="0" smtClean="0"/>
              <a:t>за </a:t>
            </a:r>
            <a:r>
              <a:rPr lang="mk-MK" sz="3200" b="1" dirty="0"/>
              <a:t>С</a:t>
            </a:r>
            <a:r>
              <a:rPr lang="mk-MK" sz="3200" b="1" dirty="0" smtClean="0"/>
              <a:t>удскиот совет на РСМ</a:t>
            </a:r>
          </a:p>
          <a:p>
            <a:pPr marL="0" indent="0" algn="ctr">
              <a:buNone/>
            </a:pPr>
            <a:r>
              <a:rPr lang="mk-MK" sz="3200" b="1" dirty="0" smtClean="0"/>
              <a:t>                  Судскиот </a:t>
            </a:r>
            <a:r>
              <a:rPr lang="mk-MK" sz="3200" b="1" dirty="0" smtClean="0"/>
              <a:t>деловник</a:t>
            </a:r>
            <a:endParaRPr lang="en-US" sz="3200" b="1" dirty="0"/>
          </a:p>
        </p:txBody>
      </p:sp>
      <p:pic>
        <p:nvPicPr>
          <p:cNvPr id="1028" name="Picture 4" descr="Смешни закони низ светот: Нема борење со мечки, затвор за саботирање на  венчавки, не може магаре да спие во када… - zoom.m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566" y="2651363"/>
            <a:ext cx="3482923" cy="3364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9774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1035"/>
          </a:xfrm>
        </p:spPr>
        <p:txBody>
          <a:bodyPr>
            <a:normAutofit fontScale="90000"/>
          </a:bodyPr>
          <a:lstStyle/>
          <a:p>
            <a:pPr algn="ctr"/>
            <a:r>
              <a:rPr lang="mk-MK" b="1" dirty="0" smtClean="0"/>
              <a:t>Состав на Судскиот совет</a:t>
            </a:r>
            <a:endParaRPr lang="en-US" b="1" dirty="0"/>
          </a:p>
        </p:txBody>
      </p:sp>
      <p:sp>
        <p:nvSpPr>
          <p:cNvPr id="3" name="Content Placeholder 2"/>
          <p:cNvSpPr>
            <a:spLocks noGrp="1"/>
          </p:cNvSpPr>
          <p:nvPr>
            <p:ph idx="1"/>
          </p:nvPr>
        </p:nvSpPr>
        <p:spPr>
          <a:xfrm>
            <a:off x="838200" y="1026160"/>
            <a:ext cx="10515600" cy="5150803"/>
          </a:xfrm>
        </p:spPr>
        <p:txBody>
          <a:bodyPr>
            <a:noAutofit/>
          </a:bodyPr>
          <a:lstStyle/>
          <a:p>
            <a:pPr marL="0" indent="0">
              <a:buNone/>
            </a:pPr>
            <a:r>
              <a:rPr lang="ru-RU" sz="2000" dirty="0" smtClean="0">
                <a:latin typeface="Arial" panose="020B0604020202020204" pitchFamily="34" charset="0"/>
                <a:cs typeface="Arial" panose="020B0604020202020204" pitchFamily="34" charset="0"/>
              </a:rPr>
              <a:t> Советот е составен од 15 члена, од кои: </a:t>
            </a:r>
          </a:p>
          <a:p>
            <a:pPr>
              <a:buFontTx/>
              <a:buChar char="-"/>
            </a:pPr>
            <a:r>
              <a:rPr lang="ru-RU" sz="2000" dirty="0" smtClean="0">
                <a:latin typeface="Arial" panose="020B0604020202020204" pitchFamily="34" charset="0"/>
                <a:cs typeface="Arial" panose="020B0604020202020204" pitchFamily="34" charset="0"/>
              </a:rPr>
              <a:t>по функција членови се претседателот на Врховниот суд и министерот за правда,</a:t>
            </a:r>
          </a:p>
          <a:p>
            <a:pPr algn="just">
              <a:buFontTx/>
              <a:buChar char="-"/>
            </a:pPr>
            <a:r>
              <a:rPr lang="ru-RU" sz="2000" b="1" dirty="0">
                <a:latin typeface="Arial" panose="020B0604020202020204" pitchFamily="34" charset="0"/>
                <a:cs typeface="Arial" panose="020B0604020202020204" pitchFamily="34" charset="0"/>
              </a:rPr>
              <a:t>8</a:t>
            </a:r>
            <a:r>
              <a:rPr lang="ru-RU" sz="2000" b="1" dirty="0" smtClean="0">
                <a:latin typeface="Arial" panose="020B0604020202020204" pitchFamily="34" charset="0"/>
                <a:cs typeface="Arial" panose="020B0604020202020204" pitchFamily="34" charset="0"/>
              </a:rPr>
              <a:t> члена на Советот ги избираат судиите од своите редови</a:t>
            </a:r>
            <a:r>
              <a:rPr lang="ru-RU" sz="2000" dirty="0" smtClean="0">
                <a:latin typeface="Arial" panose="020B0604020202020204" pitchFamily="34" charset="0"/>
                <a:cs typeface="Arial" panose="020B0604020202020204" pitchFamily="34" charset="0"/>
              </a:rPr>
              <a:t>. Тројца од избраните членови се припадници на заедниците кои не се мнозинство во РСМ, при што ќе се запази соодветната и правична застапеност на граѓаните кои припаѓаат на сите заедници, </a:t>
            </a:r>
          </a:p>
          <a:p>
            <a:pPr algn="just">
              <a:buFontTx/>
              <a:buChar char="-"/>
            </a:pPr>
            <a:r>
              <a:rPr lang="ru-RU" sz="2000" b="1" dirty="0">
                <a:latin typeface="Arial" panose="020B0604020202020204" pitchFamily="34" charset="0"/>
                <a:cs typeface="Arial" panose="020B0604020202020204" pitchFamily="34" charset="0"/>
              </a:rPr>
              <a:t>3</a:t>
            </a:r>
            <a:r>
              <a:rPr lang="ru-RU" sz="2000" b="1" dirty="0" smtClean="0">
                <a:latin typeface="Arial" panose="020B0604020202020204" pitchFamily="34" charset="0"/>
                <a:cs typeface="Arial" panose="020B0604020202020204" pitchFamily="34" charset="0"/>
              </a:rPr>
              <a:t> членови на Советот ги избира Собранието на РСМ</a:t>
            </a:r>
            <a:r>
              <a:rPr lang="ru-RU" sz="2000" dirty="0" smtClean="0">
                <a:latin typeface="Arial" panose="020B0604020202020204" pitchFamily="34" charset="0"/>
                <a:cs typeface="Arial" panose="020B0604020202020204" pitchFamily="34" charset="0"/>
              </a:rPr>
              <a:t> со мнозинство гласови од вкупниот број пратеници, при што мора да има мнозинство гласови од вкупниот број пратеници кои припаѓаат на заедниците кои не се мнозинство во РСМ и </a:t>
            </a:r>
          </a:p>
          <a:p>
            <a:pPr algn="just">
              <a:buFontTx/>
              <a:buChar char="-"/>
            </a:pPr>
            <a:r>
              <a:rPr lang="ru-RU" sz="2000" b="1" dirty="0" smtClean="0">
                <a:latin typeface="Arial" panose="020B0604020202020204" pitchFamily="34" charset="0"/>
                <a:cs typeface="Arial" panose="020B0604020202020204" pitchFamily="34" charset="0"/>
              </a:rPr>
              <a:t>2 членови на Советот предлага претседателот на РСМ, а изборот го врши Собранието на РСМ</a:t>
            </a:r>
            <a:r>
              <a:rPr lang="ru-RU" sz="2000" dirty="0" smtClean="0">
                <a:latin typeface="Arial" panose="020B0604020202020204" pitchFamily="34" charset="0"/>
                <a:cs typeface="Arial" panose="020B0604020202020204" pitchFamily="34" charset="0"/>
              </a:rPr>
              <a:t>, од кои еден е припадник на заедниците кои не се мнозинство во РСМ. </a:t>
            </a:r>
          </a:p>
          <a:p>
            <a:pPr marL="0" indent="0" algn="just">
              <a:buNone/>
            </a:pPr>
            <a:r>
              <a:rPr lang="ru-RU" sz="2000" dirty="0" smtClean="0">
                <a:latin typeface="Arial" panose="020B0604020202020204" pitchFamily="34" charset="0"/>
                <a:cs typeface="Arial" panose="020B0604020202020204" pitchFamily="34" charset="0"/>
              </a:rPr>
              <a:t>Членовите на Советот по функција учествуваат во работата на Советот без право на глас и не учествуваат во работата на седниците на Советот на кои се расправа и одлучува за поведена постапка за утврдување на одговорност, избор или разрешување на судија или претседател на суд.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9922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3115"/>
          </a:xfrm>
        </p:spPr>
        <p:txBody>
          <a:bodyPr>
            <a:normAutofit fontScale="90000"/>
          </a:bodyPr>
          <a:lstStyle/>
          <a:p>
            <a:pPr algn="ctr"/>
            <a:r>
              <a:rPr lang="mk-MK" b="1" dirty="0" smtClean="0"/>
              <a:t>Мандат на членовите на Советот</a:t>
            </a:r>
            <a:endParaRPr lang="en-US" b="1" dirty="0"/>
          </a:p>
        </p:txBody>
      </p:sp>
      <p:sp>
        <p:nvSpPr>
          <p:cNvPr id="3" name="Content Placeholder 2"/>
          <p:cNvSpPr>
            <a:spLocks noGrp="1"/>
          </p:cNvSpPr>
          <p:nvPr>
            <p:ph idx="1"/>
          </p:nvPr>
        </p:nvSpPr>
        <p:spPr>
          <a:xfrm>
            <a:off x="838200" y="1158240"/>
            <a:ext cx="10515600" cy="5018723"/>
          </a:xfrm>
        </p:spPr>
        <p:txBody>
          <a:bodyPr/>
          <a:lstStyle/>
          <a:p>
            <a:pPr marL="0" indent="0">
              <a:buNone/>
            </a:pPr>
            <a:r>
              <a:rPr lang="ru-RU" dirty="0" smtClean="0"/>
              <a:t> </a:t>
            </a:r>
          </a:p>
          <a:p>
            <a:pPr marL="0" indent="0" algn="just">
              <a:buNone/>
            </a:pPr>
            <a:r>
              <a:rPr lang="ru-RU" dirty="0" smtClean="0">
                <a:latin typeface="Arial" panose="020B0604020202020204" pitchFamily="34" charset="0"/>
                <a:cs typeface="Arial" panose="020B0604020202020204" pitchFamily="34" charset="0"/>
              </a:rPr>
              <a:t>Избраните членови на Советот од редот на судиите имаат мандат од 6 години со право на уште еден избор по истекот на најмалку 6 години од престанокот на претходниот мандат во Судскиот совет.</a:t>
            </a:r>
          </a:p>
          <a:p>
            <a:pPr marL="0" indent="0" algn="just">
              <a:buNone/>
            </a:pPr>
            <a:r>
              <a:rPr lang="ru-RU" dirty="0" smtClean="0">
                <a:latin typeface="Arial" panose="020B0604020202020204" pitchFamily="34" charset="0"/>
                <a:cs typeface="Arial" panose="020B0604020202020204" pitchFamily="34" charset="0"/>
              </a:rPr>
              <a:t> </a:t>
            </a:r>
            <a:endParaRPr lang="ru-RU" dirty="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Членовите на Советот избрани од страна на Собранието на РСМ имаат мандат од </a:t>
            </a:r>
            <a:r>
              <a:rPr lang="ru-RU" dirty="0">
                <a:latin typeface="Arial" panose="020B0604020202020204" pitchFamily="34" charset="0"/>
                <a:cs typeface="Arial" panose="020B0604020202020204" pitchFamily="34" charset="0"/>
              </a:rPr>
              <a:t>6</a:t>
            </a:r>
            <a:r>
              <a:rPr lang="ru-RU" dirty="0" smtClean="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години со право на уште еден избор. </a:t>
            </a:r>
          </a:p>
          <a:p>
            <a:pPr marL="0" indent="0" algn="just">
              <a:buNone/>
            </a:pPr>
            <a:endParaRPr lang="ru-RU" dirty="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На претседател на Врховниот суд  и на министер за правда со престанок на функцијата им престанува и мандатот во Советот.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4984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1515"/>
          </a:xfrm>
        </p:spPr>
        <p:txBody>
          <a:bodyPr>
            <a:normAutofit fontScale="90000"/>
          </a:bodyPr>
          <a:lstStyle/>
          <a:p>
            <a:pPr algn="ctr"/>
            <a:r>
              <a:rPr lang="mk-MK" b="1" dirty="0" smtClean="0"/>
              <a:t>Претседател на Советот</a:t>
            </a:r>
            <a:endParaRPr lang="en-US" b="1" dirty="0"/>
          </a:p>
        </p:txBody>
      </p:sp>
      <p:sp>
        <p:nvSpPr>
          <p:cNvPr id="3" name="Content Placeholder 2"/>
          <p:cNvSpPr>
            <a:spLocks noGrp="1"/>
          </p:cNvSpPr>
          <p:nvPr>
            <p:ph idx="1"/>
          </p:nvPr>
        </p:nvSpPr>
        <p:spPr>
          <a:xfrm>
            <a:off x="838200" y="1056640"/>
            <a:ext cx="10515600" cy="5120323"/>
          </a:xfrm>
        </p:spPr>
        <p:txBody>
          <a:bodyPr/>
          <a:lstStyle/>
          <a:p>
            <a:pPr marL="0" indent="0">
              <a:buNone/>
            </a:pPr>
            <a:endParaRPr lang="ru-RU" dirty="0" smtClean="0"/>
          </a:p>
          <a:p>
            <a:pPr marL="0" indent="0">
              <a:buNone/>
            </a:pPr>
            <a:endParaRPr lang="ru-RU" dirty="0"/>
          </a:p>
          <a:p>
            <a:pPr marL="0" indent="0" algn="just">
              <a:buNone/>
            </a:pPr>
            <a:r>
              <a:rPr lang="ru-RU" dirty="0" smtClean="0">
                <a:latin typeface="Arial" panose="020B0604020202020204" pitchFamily="34" charset="0"/>
                <a:cs typeface="Arial" panose="020B0604020202020204" pitchFamily="34" charset="0"/>
              </a:rPr>
              <a:t>Со работата на Советот раководи претседател кој има заменик, кој го заменува во негово отсуство, кои се избираат од редот на членовите на Советот со право на глас. </a:t>
            </a:r>
          </a:p>
          <a:p>
            <a:pPr marL="0" indent="0">
              <a:buNone/>
            </a:pPr>
            <a:endParaRPr lang="ru-RU" dirty="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Мандатот на претседателот на Советот и на заменикот претседател на Советот трае две години без право на повторен избор.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7116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mk-MK" b="1" dirty="0" smtClean="0"/>
              <a:t>Јавно обвинителство</a:t>
            </a:r>
            <a:endParaRPr lang="en-US" b="1" dirty="0"/>
          </a:p>
        </p:txBody>
      </p:sp>
      <p:sp>
        <p:nvSpPr>
          <p:cNvPr id="3" name="Content Placeholder 2"/>
          <p:cNvSpPr>
            <a:spLocks noGrp="1"/>
          </p:cNvSpPr>
          <p:nvPr>
            <p:ph idx="1"/>
          </p:nvPr>
        </p:nvSpPr>
        <p:spPr/>
        <p:txBody>
          <a:bodyPr>
            <a:normAutofit/>
          </a:bodyPr>
          <a:lstStyle/>
          <a:p>
            <a:pPr marL="0" indent="0" algn="just">
              <a:buNone/>
            </a:pPr>
            <a:r>
              <a:rPr lang="mk-MK" sz="3200" b="1" dirty="0"/>
              <a:t>	</a:t>
            </a:r>
            <a:r>
              <a:rPr lang="mk-MK" sz="3200" b="1" dirty="0" smtClean="0"/>
              <a:t>	        </a:t>
            </a:r>
          </a:p>
          <a:p>
            <a:pPr marL="0" indent="0" algn="just">
              <a:buNone/>
            </a:pPr>
            <a:endParaRPr lang="mk-MK" sz="3200" b="1" dirty="0"/>
          </a:p>
          <a:p>
            <a:pPr marL="0" indent="0" algn="just">
              <a:buNone/>
            </a:pPr>
            <a:endParaRPr lang="mk-MK" sz="3200" b="1" dirty="0" smtClean="0"/>
          </a:p>
          <a:p>
            <a:pPr marL="0" indent="0" algn="just">
              <a:buNone/>
            </a:pPr>
            <a:r>
              <a:rPr lang="mk-MK" sz="3200" b="1" dirty="0"/>
              <a:t>	</a:t>
            </a:r>
            <a:r>
              <a:rPr lang="mk-MK" sz="3200" b="1" dirty="0" smtClean="0"/>
              <a:t>	        Уставот </a:t>
            </a:r>
            <a:r>
              <a:rPr lang="mk-MK" sz="3200" b="1" dirty="0" smtClean="0"/>
              <a:t>на РСМ</a:t>
            </a:r>
          </a:p>
          <a:p>
            <a:pPr marL="0" indent="0" algn="ctr">
              <a:buNone/>
            </a:pPr>
            <a:r>
              <a:rPr lang="mk-MK" sz="3200" b="1" dirty="0" smtClean="0"/>
              <a:t>            Закон </a:t>
            </a:r>
            <a:r>
              <a:rPr lang="mk-MK" sz="3200" b="1" dirty="0" smtClean="0"/>
              <a:t>за јавното обвинителство</a:t>
            </a:r>
          </a:p>
          <a:p>
            <a:pPr marL="0" indent="0" algn="ctr">
              <a:buNone/>
            </a:pPr>
            <a:r>
              <a:rPr lang="mk-MK" sz="3200" b="1" dirty="0" smtClean="0"/>
              <a:t>                           Закон </a:t>
            </a:r>
            <a:r>
              <a:rPr lang="mk-MK" sz="3200" b="1" dirty="0" smtClean="0"/>
              <a:t>за Советот на јавните обвинители</a:t>
            </a:r>
          </a:p>
        </p:txBody>
      </p:sp>
      <p:pic>
        <p:nvPicPr>
          <p:cNvPr id="6" name="Picture 5"/>
          <p:cNvPicPr>
            <a:picLocks noChangeAspect="1"/>
          </p:cNvPicPr>
          <p:nvPr/>
        </p:nvPicPr>
        <p:blipFill>
          <a:blip r:embed="rId2"/>
          <a:stretch>
            <a:fillRect/>
          </a:stretch>
        </p:blipFill>
        <p:spPr>
          <a:xfrm>
            <a:off x="2263654" y="2084832"/>
            <a:ext cx="7048072" cy="1858980"/>
          </a:xfrm>
          <a:prstGeom prst="rect">
            <a:avLst/>
          </a:prstGeom>
        </p:spPr>
      </p:pic>
    </p:spTree>
    <p:extLst>
      <p:ext uri="{BB962C8B-B14F-4D97-AF65-F5344CB8AC3E}">
        <p14:creationId xmlns:p14="http://schemas.microsoft.com/office/powerpoint/2010/main" val="27927531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mk-MK" b="1" dirty="0" smtClean="0"/>
              <a:t>Јавно обвинителство</a:t>
            </a:r>
            <a:endParaRPr lang="en-US" b="1" dirty="0"/>
          </a:p>
        </p:txBody>
      </p:sp>
      <p:sp>
        <p:nvSpPr>
          <p:cNvPr id="3" name="Content Placeholder 2"/>
          <p:cNvSpPr>
            <a:spLocks noGrp="1"/>
          </p:cNvSpPr>
          <p:nvPr>
            <p:ph idx="1"/>
          </p:nvPr>
        </p:nvSpPr>
        <p:spPr>
          <a:xfrm>
            <a:off x="1024128" y="1965960"/>
            <a:ext cx="10257282" cy="4343400"/>
          </a:xfrm>
        </p:spPr>
        <p:txBody>
          <a:bodyPr/>
          <a:lstStyle/>
          <a:p>
            <a:pPr marL="0" indent="0" algn="just">
              <a:buNone/>
            </a:pPr>
            <a:r>
              <a:rPr lang="ru-RU" dirty="0" smtClean="0">
                <a:latin typeface="Arial" panose="020B0604020202020204" pitchFamily="34" charset="0"/>
                <a:cs typeface="Arial" panose="020B0604020202020204" pitchFamily="34" charset="0"/>
              </a:rPr>
              <a:t>Јавното обвинителство е единствен и самостоен државен орган кој ги гони сторителите на кривични дела и на други со закон утврдени казниви дела и врши и други работи утврдени со закон. </a:t>
            </a:r>
            <a:endParaRPr lang="ru-RU" dirty="0" smtClean="0">
              <a:latin typeface="Arial" panose="020B0604020202020204" pitchFamily="34" charset="0"/>
              <a:cs typeface="Arial" panose="020B0604020202020204" pitchFamily="34" charset="0"/>
            </a:endParaRPr>
          </a:p>
          <a:p>
            <a:pPr marL="0" indent="0" algn="just">
              <a:buNone/>
            </a:pPr>
            <a:endParaRPr lang="ru-RU" dirty="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Јавното обвинителство ги врши своите функции врз основа и во рамките на Уставот и закон</a:t>
            </a:r>
            <a:r>
              <a:rPr lang="ru-RU" dirty="0" smtClean="0">
                <a:latin typeface="Arial" panose="020B0604020202020204" pitchFamily="34" charset="0"/>
                <a:cs typeface="Arial" panose="020B0604020202020204" pitchFamily="34" charset="0"/>
              </a:rPr>
              <a:t>.</a:t>
            </a:r>
          </a:p>
          <a:p>
            <a:pPr marL="0" indent="0" algn="just">
              <a:buNone/>
            </a:pPr>
            <a:endParaRPr lang="en-US" dirty="0" smtClean="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Јавното обвинителство се организира според принципите на хиерархија и субординација</a:t>
            </a:r>
            <a:r>
              <a:rPr lang="en-US" dirty="0" smtClean="0">
                <a:latin typeface="Arial" panose="020B0604020202020204" pitchFamily="34" charset="0"/>
                <a:cs typeface="Arial" panose="020B0604020202020204" pitchFamily="34" charset="0"/>
              </a:rPr>
              <a:t> </a:t>
            </a:r>
            <a:r>
              <a:rPr lang="mk-MK" dirty="0" smtClean="0">
                <a:latin typeface="Arial" panose="020B0604020202020204" pitchFamily="34" charset="0"/>
                <a:cs typeface="Arial" panose="020B0604020202020204" pitchFamily="34" charset="0"/>
              </a:rPr>
              <a:t>кои </a:t>
            </a:r>
            <a:r>
              <a:rPr lang="ru-RU" dirty="0" smtClean="0">
                <a:latin typeface="Arial" panose="020B0604020202020204" pitchFamily="34" charset="0"/>
                <a:cs typeface="Arial" panose="020B0604020202020204" pitchFamily="34" charset="0"/>
              </a:rPr>
              <a:t>не смее да ја загрозат самостојноста и одговорноста на секој јавен обвинител во вршењето на функцијата.</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08086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5355"/>
          </a:xfrm>
        </p:spPr>
        <p:txBody>
          <a:bodyPr>
            <a:normAutofit fontScale="90000"/>
          </a:bodyPr>
          <a:lstStyle/>
          <a:p>
            <a:pPr algn="ctr"/>
            <a:r>
              <a:rPr lang="mk-MK" b="1" dirty="0" smtClean="0"/>
              <a:t>Организација на јавното обвинителство</a:t>
            </a:r>
            <a:endParaRPr lang="en-US" b="1" dirty="0"/>
          </a:p>
        </p:txBody>
      </p:sp>
      <p:sp>
        <p:nvSpPr>
          <p:cNvPr id="3" name="Content Placeholder 2"/>
          <p:cNvSpPr>
            <a:spLocks noGrp="1"/>
          </p:cNvSpPr>
          <p:nvPr>
            <p:ph idx="1"/>
          </p:nvPr>
        </p:nvSpPr>
        <p:spPr>
          <a:xfrm>
            <a:off x="735459" y="1635531"/>
            <a:ext cx="10515600" cy="452088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buNone/>
            </a:pPr>
            <a:r>
              <a:rPr lang="ru-RU" b="1" dirty="0" smtClean="0">
                <a:latin typeface="Arial" panose="020B0604020202020204" pitchFamily="34" charset="0"/>
                <a:cs typeface="Arial" panose="020B0604020202020204" pitchFamily="34" charset="0"/>
              </a:rPr>
              <a:t>Jавно обвинителство на Република Северна </a:t>
            </a:r>
            <a:r>
              <a:rPr lang="ru-RU" b="1" dirty="0" smtClean="0">
                <a:latin typeface="Arial" panose="020B0604020202020204" pitchFamily="34" charset="0"/>
                <a:cs typeface="Arial" panose="020B0604020202020204" pitchFamily="34" charset="0"/>
              </a:rPr>
              <a:t>Македонија</a:t>
            </a:r>
            <a:endParaRPr lang="ru-RU" b="1" dirty="0" smtClean="0">
              <a:latin typeface="Arial" panose="020B0604020202020204" pitchFamily="34" charset="0"/>
              <a:cs typeface="Arial" panose="020B0604020202020204" pitchFamily="34" charset="0"/>
            </a:endParaRPr>
          </a:p>
          <a:p>
            <a:pPr marL="0" indent="0">
              <a:buNone/>
            </a:pPr>
            <a:endParaRPr lang="ru-RU" b="1" dirty="0" smtClean="0">
              <a:latin typeface="Arial" panose="020B0604020202020204" pitchFamily="34" charset="0"/>
              <a:cs typeface="Arial" panose="020B0604020202020204" pitchFamily="34" charset="0"/>
            </a:endParaRPr>
          </a:p>
          <a:p>
            <a:pPr marL="0" indent="0">
              <a:buNone/>
            </a:pPr>
            <a:r>
              <a:rPr lang="ru-RU" b="1" dirty="0" smtClean="0">
                <a:latin typeface="Arial" panose="020B0604020202020204" pitchFamily="34" charset="0"/>
                <a:cs typeface="Arial" panose="020B0604020202020204" pitchFamily="34" charset="0"/>
              </a:rPr>
              <a:t>Виши јавни </a:t>
            </a:r>
            <a:r>
              <a:rPr lang="ru-RU" b="1" dirty="0" smtClean="0">
                <a:latin typeface="Arial" panose="020B0604020202020204" pitchFamily="34" charset="0"/>
                <a:cs typeface="Arial" panose="020B0604020202020204" pitchFamily="34" charset="0"/>
              </a:rPr>
              <a:t>обвинителства</a:t>
            </a:r>
            <a:endParaRPr lang="ru-RU" b="1" dirty="0" smtClean="0">
              <a:latin typeface="Arial" panose="020B0604020202020204" pitchFamily="34" charset="0"/>
              <a:cs typeface="Arial" panose="020B0604020202020204" pitchFamily="34" charset="0"/>
            </a:endParaRPr>
          </a:p>
          <a:p>
            <a:pPr marL="0" indent="0">
              <a:buNone/>
            </a:pPr>
            <a:endParaRPr lang="ru-RU" b="1" dirty="0" smtClean="0">
              <a:latin typeface="Arial" panose="020B0604020202020204" pitchFamily="34" charset="0"/>
              <a:cs typeface="Arial" panose="020B0604020202020204" pitchFamily="34" charset="0"/>
            </a:endParaRPr>
          </a:p>
          <a:p>
            <a:pPr marL="0" indent="0" algn="just">
              <a:buNone/>
            </a:pPr>
            <a:r>
              <a:rPr lang="ru-RU" b="1" dirty="0" smtClean="0">
                <a:latin typeface="Arial" panose="020B0604020202020204" pitchFamily="34" charset="0"/>
                <a:cs typeface="Arial" panose="020B0604020202020204" pitchFamily="34" charset="0"/>
              </a:rPr>
              <a:t>Основно јавно обвинителство за гонење на организиран криминал и корупција (ОЈО ГОКК) и</a:t>
            </a:r>
          </a:p>
          <a:p>
            <a:pPr marL="0" indent="0">
              <a:buNone/>
            </a:pPr>
            <a:endParaRPr lang="ru-RU" b="1" dirty="0" smtClean="0">
              <a:latin typeface="Arial" panose="020B0604020202020204" pitchFamily="34" charset="0"/>
              <a:cs typeface="Arial" panose="020B0604020202020204" pitchFamily="34" charset="0"/>
            </a:endParaRPr>
          </a:p>
          <a:p>
            <a:pPr marL="0" indent="0">
              <a:buNone/>
            </a:pPr>
            <a:r>
              <a:rPr lang="ru-RU" b="1" dirty="0">
                <a:latin typeface="Arial" panose="020B0604020202020204" pitchFamily="34" charset="0"/>
                <a:cs typeface="Arial" panose="020B0604020202020204" pitchFamily="34" charset="0"/>
              </a:rPr>
              <a:t>О</a:t>
            </a:r>
            <a:r>
              <a:rPr lang="ru-RU" b="1" dirty="0" smtClean="0">
                <a:latin typeface="Arial" panose="020B0604020202020204" pitchFamily="34" charset="0"/>
                <a:cs typeface="Arial" panose="020B0604020202020204" pitchFamily="34" charset="0"/>
              </a:rPr>
              <a:t>сновни јавни обвинителства</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04384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5675"/>
          </a:xfrm>
        </p:spPr>
        <p:txBody>
          <a:bodyPr>
            <a:normAutofit fontScale="90000"/>
          </a:bodyPr>
          <a:lstStyle/>
          <a:p>
            <a:pPr algn="ctr"/>
            <a:r>
              <a:rPr lang="mk-MK" b="1" dirty="0" smtClean="0"/>
              <a:t>Организација на јавното обвинителство</a:t>
            </a:r>
            <a:endParaRPr lang="en-US" b="1" dirty="0"/>
          </a:p>
        </p:txBody>
      </p:sp>
      <p:sp>
        <p:nvSpPr>
          <p:cNvPr id="3" name="Content Placeholder 2"/>
          <p:cNvSpPr>
            <a:spLocks noGrp="1"/>
          </p:cNvSpPr>
          <p:nvPr>
            <p:ph idx="1"/>
          </p:nvPr>
        </p:nvSpPr>
        <p:spPr>
          <a:xfrm>
            <a:off x="838200" y="1564640"/>
            <a:ext cx="10515600" cy="4612323"/>
          </a:xfrm>
        </p:spPr>
        <p:txBody>
          <a:bodyPr/>
          <a:lstStyle/>
          <a:p>
            <a:pPr marL="0" indent="0" algn="just">
              <a:buNone/>
            </a:pPr>
            <a:endParaRPr lang="ru-RU" b="1" dirty="0" smtClean="0"/>
          </a:p>
          <a:p>
            <a:pPr marL="0" indent="0" algn="just">
              <a:buNone/>
            </a:pPr>
            <a:r>
              <a:rPr lang="ru-RU" b="1" dirty="0" smtClean="0">
                <a:latin typeface="Arial" panose="020B0604020202020204" pitchFamily="34" charset="0"/>
                <a:cs typeface="Arial" panose="020B0604020202020204" pitchFamily="34" charset="0"/>
              </a:rPr>
              <a:t>Јавното </a:t>
            </a:r>
            <a:r>
              <a:rPr lang="ru-RU" b="1" dirty="0" smtClean="0">
                <a:latin typeface="Arial" panose="020B0604020202020204" pitchFamily="34" charset="0"/>
                <a:cs typeface="Arial" panose="020B0604020202020204" pitchFamily="34" charset="0"/>
              </a:rPr>
              <a:t>обвинителство на РСМ</a:t>
            </a:r>
            <a:r>
              <a:rPr lang="ru-RU" dirty="0" smtClean="0">
                <a:latin typeface="Arial" panose="020B0604020202020204" pitchFamily="34" charset="0"/>
                <a:cs typeface="Arial" panose="020B0604020202020204" pitchFamily="34" charset="0"/>
              </a:rPr>
              <a:t> се основа за целата територија на Републиката со седиште во Скопје и постапува пред Врховниот суд.</a:t>
            </a:r>
          </a:p>
          <a:p>
            <a:pPr marL="0" indent="0" algn="just">
              <a:buNone/>
            </a:pPr>
            <a:r>
              <a:rPr lang="ru-RU" b="1" dirty="0" smtClean="0">
                <a:latin typeface="Arial" panose="020B0604020202020204" pitchFamily="34" charset="0"/>
                <a:cs typeface="Arial" panose="020B0604020202020204" pitchFamily="34" charset="0"/>
              </a:rPr>
              <a:t>Вишо јавно обвинителство</a:t>
            </a:r>
            <a:r>
              <a:rPr lang="ru-RU" dirty="0" smtClean="0">
                <a:latin typeface="Arial" panose="020B0604020202020204" pitchFamily="34" charset="0"/>
                <a:cs typeface="Arial" panose="020B0604020202020204" pitchFamily="34" charset="0"/>
              </a:rPr>
              <a:t> се основа за подрачје на апелационен суд и постапува пред апелационен суд.</a:t>
            </a:r>
            <a:endParaRPr lang="ru-RU" dirty="0">
              <a:latin typeface="Arial" panose="020B0604020202020204" pitchFamily="34" charset="0"/>
              <a:cs typeface="Arial" panose="020B0604020202020204" pitchFamily="34" charset="0"/>
            </a:endParaRPr>
          </a:p>
          <a:p>
            <a:pPr marL="0" indent="0" algn="just">
              <a:buNone/>
            </a:pPr>
            <a:r>
              <a:rPr lang="ru-RU" b="1" dirty="0" smtClean="0">
                <a:latin typeface="Arial" panose="020B0604020202020204" pitchFamily="34" charset="0"/>
                <a:cs typeface="Arial" panose="020B0604020202020204" pitchFamily="34" charset="0"/>
              </a:rPr>
              <a:t>Основното јавно обвинителство за гонење на организиран криминал и корупција</a:t>
            </a:r>
            <a:r>
              <a:rPr lang="ru-RU" dirty="0" smtClean="0">
                <a:latin typeface="Arial" panose="020B0604020202020204" pitchFamily="34" charset="0"/>
                <a:cs typeface="Arial" panose="020B0604020202020204" pitchFamily="34" charset="0"/>
              </a:rPr>
              <a:t> се основа за целата територија на РСМ</a:t>
            </a:r>
            <a:r>
              <a:rPr lang="en-US" dirty="0" smtClean="0">
                <a:latin typeface="Arial" panose="020B0604020202020204" pitchFamily="34" charset="0"/>
                <a:cs typeface="Arial" panose="020B0604020202020204" pitchFamily="34" charset="0"/>
              </a:rPr>
              <a:t> </a:t>
            </a:r>
            <a:r>
              <a:rPr lang="mk-MK" dirty="0" smtClean="0">
                <a:latin typeface="Arial" panose="020B0604020202020204" pitchFamily="34" charset="0"/>
                <a:cs typeface="Arial" panose="020B0604020202020204" pitchFamily="34" charset="0"/>
              </a:rPr>
              <a:t>и постапува пред Основниот кривичен суд.</a:t>
            </a:r>
            <a:endParaRPr lang="ru-RU" dirty="0">
              <a:latin typeface="Arial" panose="020B0604020202020204" pitchFamily="34" charset="0"/>
              <a:cs typeface="Arial" panose="020B0604020202020204" pitchFamily="34" charset="0"/>
            </a:endParaRPr>
          </a:p>
          <a:p>
            <a:pPr marL="0" indent="0" algn="just">
              <a:buNone/>
            </a:pPr>
            <a:r>
              <a:rPr lang="ru-RU" b="1" dirty="0" smtClean="0">
                <a:latin typeface="Arial" panose="020B0604020202020204" pitchFamily="34" charset="0"/>
                <a:cs typeface="Arial" panose="020B0604020202020204" pitchFamily="34" charset="0"/>
              </a:rPr>
              <a:t>Основно јавно обвинителство</a:t>
            </a:r>
            <a:r>
              <a:rPr lang="ru-RU" dirty="0" smtClean="0">
                <a:latin typeface="Arial" panose="020B0604020202020204" pitchFamily="34" charset="0"/>
                <a:cs typeface="Arial" panose="020B0604020202020204" pitchFamily="34" charset="0"/>
              </a:rPr>
              <a:t> се основа за подрачје на еден или повеќе основни судови и постапува пред основен суд.</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01272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16635"/>
          </a:xfrm>
        </p:spPr>
        <p:txBody>
          <a:bodyPr>
            <a:normAutofit fontScale="90000"/>
          </a:bodyPr>
          <a:lstStyle/>
          <a:p>
            <a:pPr algn="ctr"/>
            <a:r>
              <a:rPr lang="mk-MK" b="1" dirty="0" smtClean="0"/>
              <a:t>Именување и избор на јавните обвинители</a:t>
            </a:r>
            <a:endParaRPr lang="en-US" b="1" dirty="0"/>
          </a:p>
        </p:txBody>
      </p:sp>
      <p:sp>
        <p:nvSpPr>
          <p:cNvPr id="3" name="Content Placeholder 2"/>
          <p:cNvSpPr>
            <a:spLocks noGrp="1"/>
          </p:cNvSpPr>
          <p:nvPr>
            <p:ph idx="1"/>
          </p:nvPr>
        </p:nvSpPr>
        <p:spPr>
          <a:xfrm>
            <a:off x="838200" y="1270000"/>
            <a:ext cx="10515600" cy="4906963"/>
          </a:xfrm>
        </p:spPr>
        <p:txBody>
          <a:bodyPr>
            <a:normAutofit/>
          </a:bodyPr>
          <a:lstStyle/>
          <a:p>
            <a:pPr marL="0" indent="0" algn="just">
              <a:buNone/>
            </a:pPr>
            <a:endParaRPr lang="ru-RU" dirty="0" smtClean="0"/>
          </a:p>
          <a:p>
            <a:pPr marL="0" indent="0" algn="just">
              <a:buNone/>
            </a:pPr>
            <a:r>
              <a:rPr lang="ru-RU" dirty="0" smtClean="0">
                <a:latin typeface="Arial" panose="020B0604020202020204" pitchFamily="34" charset="0"/>
                <a:cs typeface="Arial" panose="020B0604020202020204" pitchFamily="34" charset="0"/>
              </a:rPr>
              <a:t>Јавниот обвинител на РСМ, по предлог на Владата на РСМ, го именува Собранието на РСМ за време од шест години со право на повторно именување. </a:t>
            </a:r>
          </a:p>
          <a:p>
            <a:pPr marL="0" indent="0" algn="just">
              <a:buNone/>
            </a:pPr>
            <a:endParaRPr lang="ru-RU" dirty="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Вишите јавни обвинители на вишите јавни обвинителства и основните јавни обвинителства на основните јавни обвинителства ги избира Советот на јавни обвинители на РСМ за време од четири години, од редот на избраните јавни обвинители со право на повторен избор. </a:t>
            </a:r>
          </a:p>
          <a:p>
            <a:pPr marL="0" indent="0">
              <a:buNone/>
            </a:pPr>
            <a:endParaRPr lang="ru-RU" dirty="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Јавните обвинители ги избира Советот на јавни обвинители на РСМ без ограничување на траење на мандатот под услови и во постапка утврдени со закон.</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87565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3275"/>
          </a:xfrm>
        </p:spPr>
        <p:txBody>
          <a:bodyPr>
            <a:normAutofit fontScale="90000"/>
          </a:bodyPr>
          <a:lstStyle/>
          <a:p>
            <a:pPr algn="ctr"/>
            <a:r>
              <a:rPr lang="mk-MK" b="1" dirty="0" smtClean="0"/>
              <a:t>Избор и именување на јавните обвинители</a:t>
            </a:r>
            <a:endParaRPr lang="en-US" b="1" dirty="0"/>
          </a:p>
        </p:txBody>
      </p:sp>
      <p:sp>
        <p:nvSpPr>
          <p:cNvPr id="3" name="Content Placeholder 2"/>
          <p:cNvSpPr>
            <a:spLocks noGrp="1"/>
          </p:cNvSpPr>
          <p:nvPr>
            <p:ph idx="1"/>
          </p:nvPr>
        </p:nvSpPr>
        <p:spPr>
          <a:xfrm>
            <a:off x="838200" y="1394460"/>
            <a:ext cx="10515600" cy="4782503"/>
          </a:xfrm>
        </p:spPr>
        <p:txBody>
          <a:bodyPr>
            <a:normAutofit/>
          </a:bodyPr>
          <a:lstStyle/>
          <a:p>
            <a:pPr marL="0" indent="0" algn="just">
              <a:buNone/>
            </a:pPr>
            <a:endParaRPr lang="ru-RU" dirty="0" smtClean="0"/>
          </a:p>
          <a:p>
            <a:pPr marL="0" indent="0" algn="just">
              <a:buNone/>
            </a:pPr>
            <a:r>
              <a:rPr lang="ru-RU" dirty="0" smtClean="0">
                <a:latin typeface="Arial" panose="020B0604020202020204" pitchFamily="34" charset="0"/>
                <a:cs typeface="Arial" panose="020B0604020202020204" pitchFamily="34" charset="0"/>
              </a:rPr>
              <a:t>Основен јавен обвинител на ОЈО ГОКК се избира од страна на Советот на јавни обвинители по спроведено гласање од страна на сите јавни обвинители во РСМ. Советот го именува за основен јавен обвинител на ОЈО ГОКК, кандидатот кој освоил најмногу гласови од листата на пријавени кандидати кои ги исполнуваат </a:t>
            </a:r>
            <a:r>
              <a:rPr lang="ru-RU" dirty="0" smtClean="0">
                <a:latin typeface="Arial" panose="020B0604020202020204" pitchFamily="34" charset="0"/>
                <a:cs typeface="Arial" panose="020B0604020202020204" pitchFamily="34" charset="0"/>
              </a:rPr>
              <a:t>законските </a:t>
            </a:r>
            <a:r>
              <a:rPr lang="ru-RU" dirty="0" smtClean="0">
                <a:latin typeface="Arial" panose="020B0604020202020204" pitchFamily="34" charset="0"/>
                <a:cs typeface="Arial" panose="020B0604020202020204" pitchFamily="34" charset="0"/>
              </a:rPr>
              <a:t>услови.</a:t>
            </a:r>
            <a:endParaRPr lang="ru-RU" dirty="0">
              <a:latin typeface="Arial" panose="020B0604020202020204" pitchFamily="34" charset="0"/>
              <a:cs typeface="Arial" panose="020B0604020202020204" pitchFamily="34" charset="0"/>
            </a:endParaRPr>
          </a:p>
          <a:p>
            <a:pPr marL="0" indent="0" algn="just">
              <a:buNone/>
            </a:pPr>
            <a:endParaRPr lang="ru-RU" dirty="0" smtClean="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Јавните обвинители во ОЈО ГОКК ги избира Советот на јавните обвинители на РСМ од редот на избраните јавни обвинители за време од четири години со право на повторен избор.</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42174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mk-MK" b="1" dirty="0" smtClean="0"/>
              <a:t>Престанок на функцијата и разрешување на јавните обвинители</a:t>
            </a:r>
            <a:endParaRPr lang="en-US" b="1" dirty="0"/>
          </a:p>
        </p:txBody>
      </p:sp>
      <p:sp>
        <p:nvSpPr>
          <p:cNvPr id="3" name="Content Placeholder 2"/>
          <p:cNvSpPr>
            <a:spLocks noGrp="1"/>
          </p:cNvSpPr>
          <p:nvPr>
            <p:ph idx="1"/>
          </p:nvPr>
        </p:nvSpPr>
        <p:spPr/>
        <p:txBody>
          <a:bodyPr>
            <a:normAutofit/>
          </a:bodyPr>
          <a:lstStyle/>
          <a:p>
            <a:pPr marL="0" indent="0">
              <a:buNone/>
            </a:pPr>
            <a:r>
              <a:rPr lang="mk-MK" dirty="0" smtClean="0">
                <a:latin typeface="Arial" panose="020B0604020202020204" pitchFamily="34" charset="0"/>
                <a:cs typeface="Arial" panose="020B0604020202020204" pitchFamily="34" charset="0"/>
              </a:rPr>
              <a:t>На Јавниот обвинител на РСМ </a:t>
            </a:r>
            <a:r>
              <a:rPr lang="ru-RU" dirty="0" smtClean="0">
                <a:latin typeface="Arial" panose="020B0604020202020204" pitchFamily="34" charset="0"/>
                <a:cs typeface="Arial" panose="020B0604020202020204" pitchFamily="34" charset="0"/>
              </a:rPr>
              <a:t>функцијата му престанува:</a:t>
            </a:r>
          </a:p>
          <a:p>
            <a:pPr>
              <a:buFontTx/>
              <a:buChar char="-"/>
            </a:pPr>
            <a:r>
              <a:rPr lang="ru-RU" dirty="0" smtClean="0">
                <a:latin typeface="Arial" panose="020B0604020202020204" pitchFamily="34" charset="0"/>
                <a:cs typeface="Arial" panose="020B0604020202020204" pitchFamily="34" charset="0"/>
              </a:rPr>
              <a:t>по сопствено барање,</a:t>
            </a:r>
          </a:p>
          <a:p>
            <a:pPr>
              <a:buFontTx/>
              <a:buChar char="-"/>
            </a:pPr>
            <a:r>
              <a:rPr lang="ru-RU" dirty="0" smtClean="0">
                <a:latin typeface="Arial" panose="020B0604020202020204" pitchFamily="34" charset="0"/>
                <a:cs typeface="Arial" panose="020B0604020202020204" pitchFamily="34" charset="0"/>
              </a:rPr>
              <a:t>ако го изгуби државјанството на РСМ,</a:t>
            </a:r>
          </a:p>
          <a:p>
            <a:pPr>
              <a:buFontTx/>
              <a:buChar char="-"/>
            </a:pPr>
            <a:r>
              <a:rPr lang="ru-RU" dirty="0" smtClean="0">
                <a:latin typeface="Arial" panose="020B0604020202020204" pitchFamily="34" charset="0"/>
                <a:cs typeface="Arial" panose="020B0604020202020204" pitchFamily="34" charset="0"/>
              </a:rPr>
              <a:t>ако трајно ја загуби способноста за вршење на функцијата јавен обвинител,</a:t>
            </a:r>
          </a:p>
          <a:p>
            <a:pPr>
              <a:buFontTx/>
              <a:buChar char="-"/>
            </a:pPr>
            <a:r>
              <a:rPr lang="ru-RU" dirty="0" smtClean="0">
                <a:latin typeface="Arial" panose="020B0604020202020204" pitchFamily="34" charset="0"/>
                <a:cs typeface="Arial" panose="020B0604020202020204" pitchFamily="34" charset="0"/>
              </a:rPr>
              <a:t>ако е избран или именуван на друга јавна функција или</a:t>
            </a:r>
          </a:p>
          <a:p>
            <a:pPr algn="just">
              <a:buFontTx/>
              <a:buChar char="-"/>
            </a:pPr>
            <a:r>
              <a:rPr lang="ru-RU" dirty="0" smtClean="0">
                <a:latin typeface="Arial" panose="020B0604020202020204" pitchFamily="34" charset="0"/>
                <a:cs typeface="Arial" panose="020B0604020202020204" pitchFamily="34" charset="0"/>
              </a:rPr>
              <a:t>ако е осуден со правосилна судска одлука на казна затвор во траење од најмалку шест месеци.</a:t>
            </a:r>
          </a:p>
          <a:p>
            <a:pPr marL="0" indent="0">
              <a:buNone/>
            </a:pPr>
            <a:r>
              <a:rPr lang="ru-RU" dirty="0" smtClean="0">
                <a:latin typeface="Arial" panose="020B0604020202020204" pitchFamily="34" charset="0"/>
                <a:cs typeface="Arial" panose="020B0604020202020204" pitchFamily="34" charset="0"/>
              </a:rPr>
              <a:t>Престанокот на функцијата го утврдува Собранието на РСМ</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6321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8583-DF0A-1326-E7B7-99019816DF78}"/>
              </a:ext>
            </a:extLst>
          </p:cNvPr>
          <p:cNvSpPr>
            <a:spLocks noGrp="1"/>
          </p:cNvSpPr>
          <p:nvPr>
            <p:ph type="title"/>
          </p:nvPr>
        </p:nvSpPr>
        <p:spPr>
          <a:xfrm>
            <a:off x="75413" y="716236"/>
            <a:ext cx="3714161" cy="5583148"/>
          </a:xfrm>
        </p:spPr>
        <p:txBody>
          <a:bodyPr anchor="ctr">
            <a:normAutofit/>
          </a:bodyPr>
          <a:lstStyle/>
          <a:p>
            <a:r>
              <a:rPr lang="mk-MK" sz="4000" b="1" dirty="0" smtClean="0"/>
              <a:t>Судска власт</a:t>
            </a:r>
            <a:endParaRPr lang="en-MK" sz="4000" b="1" dirty="0"/>
          </a:p>
        </p:txBody>
      </p:sp>
      <p:graphicFrame>
        <p:nvGraphicFramePr>
          <p:cNvPr id="5" name="Content Placeholder 2">
            <a:extLst>
              <a:ext uri="{FF2B5EF4-FFF2-40B4-BE49-F238E27FC236}">
                <a16:creationId xmlns:a16="http://schemas.microsoft.com/office/drawing/2014/main" id="{A8DD8328-7505-DF67-3A28-B699FBF5868C}"/>
              </a:ext>
            </a:extLst>
          </p:cNvPr>
          <p:cNvGraphicFramePr>
            <a:graphicFrameLocks noGrp="1"/>
          </p:cNvGraphicFramePr>
          <p:nvPr>
            <p:ph idx="1"/>
            <p:extLst>
              <p:ext uri="{D42A27DB-BD31-4B8C-83A1-F6EECF244321}">
                <p14:modId xmlns:p14="http://schemas.microsoft.com/office/powerpoint/2010/main" val="3303253687"/>
              </p:ext>
            </p:extLst>
          </p:nvPr>
        </p:nvGraphicFramePr>
        <p:xfrm>
          <a:off x="4251489" y="640822"/>
          <a:ext cx="7297041"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143132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2950" y="628649"/>
            <a:ext cx="10801350" cy="5078313"/>
          </a:xfrm>
          <a:prstGeom prst="rect">
            <a:avLst/>
          </a:prstGeom>
        </p:spPr>
        <p:txBody>
          <a:bodyPr wrap="square">
            <a:spAutoFit/>
          </a:bodyPr>
          <a:lstStyle/>
          <a:p>
            <a:endParaRPr lang="ru-RU" dirty="0" smtClean="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На </a:t>
            </a:r>
            <a:r>
              <a:rPr lang="ru-RU" dirty="0">
                <a:latin typeface="Arial" panose="020B0604020202020204" pitchFamily="34" charset="0"/>
                <a:cs typeface="Arial" panose="020B0604020202020204" pitchFamily="34" charset="0"/>
              </a:rPr>
              <a:t>јавниот обвинител функцијата му престанува</a:t>
            </a:r>
            <a:r>
              <a:rPr lang="ru-RU" dirty="0" smtClean="0">
                <a:latin typeface="Arial" panose="020B0604020202020204" pitchFamily="34" charset="0"/>
                <a:cs typeface="Arial" panose="020B0604020202020204" pitchFamily="34" charset="0"/>
              </a:rPr>
              <a:t>:</a:t>
            </a:r>
          </a:p>
          <a:p>
            <a:endParaRPr lang="ru-RU" dirty="0">
              <a:latin typeface="Arial" panose="020B0604020202020204" pitchFamily="34" charset="0"/>
              <a:cs typeface="Arial" panose="020B0604020202020204" pitchFamily="34" charset="0"/>
            </a:endParaRPr>
          </a:p>
          <a:p>
            <a:pPr>
              <a:buFontTx/>
              <a:buChar char="-"/>
            </a:pPr>
            <a:r>
              <a:rPr lang="ru-RU" dirty="0">
                <a:latin typeface="Arial" panose="020B0604020202020204" pitchFamily="34" charset="0"/>
                <a:cs typeface="Arial" panose="020B0604020202020204" pitchFamily="34" charset="0"/>
              </a:rPr>
              <a:t>по сопствено барање</a:t>
            </a:r>
            <a:r>
              <a:rPr lang="ru-RU" dirty="0" smtClean="0">
                <a:latin typeface="Arial" panose="020B0604020202020204" pitchFamily="34" charset="0"/>
                <a:cs typeface="Arial" panose="020B0604020202020204" pitchFamily="34" charset="0"/>
              </a:rPr>
              <a:t>,</a:t>
            </a:r>
          </a:p>
          <a:p>
            <a:pPr>
              <a:buFontTx/>
              <a:buChar char="-"/>
            </a:pPr>
            <a:endParaRPr lang="ru-RU" dirty="0">
              <a:latin typeface="Arial" panose="020B0604020202020204" pitchFamily="34" charset="0"/>
              <a:cs typeface="Arial" panose="020B0604020202020204" pitchFamily="34" charset="0"/>
            </a:endParaRPr>
          </a:p>
          <a:p>
            <a:pPr>
              <a:buFontTx/>
              <a:buChar char="-"/>
            </a:pPr>
            <a:r>
              <a:rPr lang="ru-RU" dirty="0">
                <a:latin typeface="Arial" panose="020B0604020202020204" pitchFamily="34" charset="0"/>
                <a:cs typeface="Arial" panose="020B0604020202020204" pitchFamily="34" charset="0"/>
              </a:rPr>
              <a:t>ако го изгуби државјанството на РСМ</a:t>
            </a:r>
            <a:r>
              <a:rPr lang="ru-RU" dirty="0" smtClean="0">
                <a:latin typeface="Arial" panose="020B0604020202020204" pitchFamily="34" charset="0"/>
                <a:cs typeface="Arial" panose="020B0604020202020204" pitchFamily="34" charset="0"/>
              </a:rPr>
              <a:t>,</a:t>
            </a:r>
          </a:p>
          <a:p>
            <a:pPr>
              <a:buFontTx/>
              <a:buChar char="-"/>
            </a:pPr>
            <a:endParaRPr lang="ru-RU" dirty="0">
              <a:latin typeface="Arial" panose="020B0604020202020204" pitchFamily="34" charset="0"/>
              <a:cs typeface="Arial" panose="020B0604020202020204" pitchFamily="34" charset="0"/>
            </a:endParaRPr>
          </a:p>
          <a:p>
            <a:pPr algn="just">
              <a:buFontTx/>
              <a:buChar char="-"/>
            </a:pPr>
            <a:r>
              <a:rPr lang="ru-RU" dirty="0">
                <a:latin typeface="Arial" panose="020B0604020202020204" pitchFamily="34" charset="0"/>
                <a:cs typeface="Arial" panose="020B0604020202020204" pitchFamily="34" charset="0"/>
              </a:rPr>
              <a:t>ако трајно ја загуби способноста за вршење на функцијата јавен обвинител</a:t>
            </a:r>
            <a:r>
              <a:rPr lang="ru-RU" dirty="0" smtClean="0">
                <a:latin typeface="Arial" panose="020B0604020202020204" pitchFamily="34" charset="0"/>
                <a:cs typeface="Arial" panose="020B0604020202020204" pitchFamily="34" charset="0"/>
              </a:rPr>
              <a:t>,</a:t>
            </a:r>
          </a:p>
          <a:p>
            <a:pPr algn="just">
              <a:buFontTx/>
              <a:buChar char="-"/>
            </a:pPr>
            <a:endParaRPr lang="ru-RU" dirty="0">
              <a:latin typeface="Arial" panose="020B0604020202020204" pitchFamily="34" charset="0"/>
              <a:cs typeface="Arial" panose="020B0604020202020204" pitchFamily="34" charset="0"/>
            </a:endParaRPr>
          </a:p>
          <a:p>
            <a:pPr algn="just">
              <a:buFontTx/>
              <a:buChar char="-"/>
            </a:pPr>
            <a:r>
              <a:rPr lang="ru-RU" b="1" dirty="0">
                <a:latin typeface="Arial" panose="020B0604020202020204" pitchFamily="34" charset="0"/>
                <a:cs typeface="Arial" panose="020B0604020202020204" pitchFamily="34" charset="0"/>
              </a:rPr>
              <a:t>ако ги исполни условите за старосна пензија со право на продолжување согласно со Законот за работните односи</a:t>
            </a:r>
            <a:r>
              <a:rPr lang="ru-RU" dirty="0" smtClean="0">
                <a:latin typeface="Arial" panose="020B0604020202020204" pitchFamily="34" charset="0"/>
                <a:cs typeface="Arial" panose="020B0604020202020204" pitchFamily="34" charset="0"/>
              </a:rPr>
              <a:t>,</a:t>
            </a:r>
          </a:p>
          <a:p>
            <a:pPr algn="just">
              <a:buFontTx/>
              <a:buChar char="-"/>
            </a:pPr>
            <a:endParaRPr lang="ru-RU" dirty="0">
              <a:latin typeface="Arial" panose="020B0604020202020204" pitchFamily="34" charset="0"/>
              <a:cs typeface="Arial" panose="020B0604020202020204" pitchFamily="34" charset="0"/>
            </a:endParaRPr>
          </a:p>
          <a:p>
            <a:pPr algn="just">
              <a:buFontTx/>
              <a:buChar char="-"/>
            </a:pPr>
            <a:r>
              <a:rPr lang="ru-RU" dirty="0">
                <a:latin typeface="Arial" panose="020B0604020202020204" pitchFamily="34" charset="0"/>
                <a:cs typeface="Arial" panose="020B0604020202020204" pitchFamily="34" charset="0"/>
              </a:rPr>
              <a:t>ако на негово барање и со негова согласност е избран или именуван на друга јавна функција, освен кога функцијата јавен обвинител мирува под услови утврдени со овој закон </a:t>
            </a:r>
            <a:r>
              <a:rPr lang="ru-RU" dirty="0" smtClean="0">
                <a:latin typeface="Arial" panose="020B0604020202020204" pitchFamily="34" charset="0"/>
                <a:cs typeface="Arial" panose="020B0604020202020204" pitchFamily="34" charset="0"/>
              </a:rPr>
              <a:t>или</a:t>
            </a:r>
          </a:p>
          <a:p>
            <a:pPr algn="just">
              <a:buFontTx/>
              <a:buChar char="-"/>
            </a:pPr>
            <a:endParaRPr lang="ru-RU" dirty="0">
              <a:latin typeface="Arial" panose="020B0604020202020204" pitchFamily="34" charset="0"/>
              <a:cs typeface="Arial" panose="020B0604020202020204" pitchFamily="34" charset="0"/>
            </a:endParaRPr>
          </a:p>
          <a:p>
            <a:pPr algn="just">
              <a:buFontTx/>
              <a:buChar char="-"/>
            </a:pPr>
            <a:r>
              <a:rPr lang="ru-RU" dirty="0">
                <a:latin typeface="Arial" panose="020B0604020202020204" pitchFamily="34" charset="0"/>
                <a:cs typeface="Arial" panose="020B0604020202020204" pitchFamily="34" charset="0"/>
              </a:rPr>
              <a:t>ако е осуден со правосилна судска одлука на казна затвор во траење од најмалку шест месеци</a:t>
            </a:r>
            <a:r>
              <a:rPr lang="ru-RU" dirty="0" smtClean="0">
                <a:latin typeface="Arial" panose="020B0604020202020204" pitchFamily="34" charset="0"/>
                <a:cs typeface="Arial" panose="020B0604020202020204" pitchFamily="34" charset="0"/>
              </a:rPr>
              <a:t>.</a:t>
            </a:r>
          </a:p>
          <a:p>
            <a:pPr algn="just">
              <a:buFontTx/>
              <a:buChar char="-"/>
            </a:pPr>
            <a:endParaRPr lang="mk-MK" dirty="0">
              <a:latin typeface="Arial" panose="020B0604020202020204" pitchFamily="34" charset="0"/>
              <a:cs typeface="Arial" panose="020B0604020202020204" pitchFamily="34" charset="0"/>
            </a:endParaRPr>
          </a:p>
          <a:p>
            <a:pPr algn="just"/>
            <a:r>
              <a:rPr lang="mk-MK" dirty="0">
                <a:latin typeface="Arial" panose="020B0604020202020204" pitchFamily="34" charset="0"/>
                <a:cs typeface="Arial" panose="020B0604020202020204" pitchFamily="34" charset="0"/>
              </a:rPr>
              <a:t>Престанокот на функцијата го утврдува Советот на јавните обвинители</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09924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3115"/>
          </a:xfrm>
        </p:spPr>
        <p:txBody>
          <a:bodyPr>
            <a:normAutofit fontScale="90000"/>
          </a:bodyPr>
          <a:lstStyle/>
          <a:p>
            <a:pPr algn="ctr"/>
            <a:r>
              <a:rPr lang="mk-MK" sz="4000" b="1" dirty="0" smtClean="0"/>
              <a:t>Разрешување на Јавниот обвинител на РСМ</a:t>
            </a:r>
            <a:endParaRPr lang="en-US" sz="4000" b="1" dirty="0"/>
          </a:p>
        </p:txBody>
      </p:sp>
      <p:sp>
        <p:nvSpPr>
          <p:cNvPr id="3" name="Content Placeholder 2"/>
          <p:cNvSpPr>
            <a:spLocks noGrp="1"/>
          </p:cNvSpPr>
          <p:nvPr>
            <p:ph idx="1"/>
          </p:nvPr>
        </p:nvSpPr>
        <p:spPr>
          <a:xfrm>
            <a:off x="838200" y="1249680"/>
            <a:ext cx="10515600" cy="4927283"/>
          </a:xfrm>
        </p:spPr>
        <p:txBody>
          <a:bodyPr>
            <a:normAutofit lnSpcReduction="10000"/>
          </a:bodyPr>
          <a:lstStyle/>
          <a:p>
            <a:pPr marL="0" indent="0" algn="just">
              <a:buNone/>
            </a:pPr>
            <a:r>
              <a:rPr lang="ru-RU" dirty="0" smtClean="0">
                <a:latin typeface="Arial" panose="020B0604020202020204" pitchFamily="34" charset="0"/>
                <a:cs typeface="Arial" panose="020B0604020202020204" pitchFamily="34" charset="0"/>
              </a:rPr>
              <a:t>Владата на РСМ, по претходно мислење од Советот на јавните обвинители на РСМ, до Собранието на РСМ поднесува предлог за разрешување на Јавниот обвинител на РСМ.</a:t>
            </a:r>
          </a:p>
          <a:p>
            <a:pPr marL="0" indent="0" algn="just">
              <a:buNone/>
            </a:pPr>
            <a:r>
              <a:rPr lang="ru-RU" dirty="0" smtClean="0">
                <a:latin typeface="Arial" panose="020B0604020202020204" pitchFamily="34" charset="0"/>
                <a:cs typeface="Arial" panose="020B0604020202020204" pitchFamily="34" charset="0"/>
              </a:rPr>
              <a:t>Јавниот обвинител на РСМ се разрешува од функцијата пред истекот на мандатот:- поради  тешка  дисциплинска  повреда  ако повредата е сторена со намера или очигледна небрежност по вина на Јавниот обвинител на РСМ, без оправдани причини и ако повредата предизвикала тешки последици или</a:t>
            </a:r>
          </a:p>
          <a:p>
            <a:pPr algn="just">
              <a:buFontTx/>
              <a:buChar char="-"/>
            </a:pPr>
            <a:r>
              <a:rPr lang="ru-RU" dirty="0" smtClean="0">
                <a:latin typeface="Arial" panose="020B0604020202020204" pitchFamily="34" charset="0"/>
                <a:cs typeface="Arial" panose="020B0604020202020204" pitchFamily="34" charset="0"/>
              </a:rPr>
              <a:t>ако е член во политичка партија. </a:t>
            </a:r>
            <a:endParaRPr lang="ru-RU" dirty="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Иницијатива за разрешување може да поднесе Советот на јавни обвинители, во која ќе ги наведе причините, околностите и фактите од кои се раководел за поднесување на иницијативата.</a:t>
            </a:r>
          </a:p>
          <a:p>
            <a:pPr marL="0" indent="0" algn="just">
              <a:buNone/>
            </a:pPr>
            <a:r>
              <a:rPr lang="ru-RU" dirty="0" smtClean="0">
                <a:latin typeface="Arial" panose="020B0604020202020204" pitchFamily="34" charset="0"/>
                <a:cs typeface="Arial" panose="020B0604020202020204" pitchFamily="34" charset="0"/>
              </a:rPr>
              <a:t>Владата на РСМ предлогот за разрешување на Јавниот обвинител на РСМ го доставува до Советот на јавни обвинители кој е должен во рок од 15 дена од денот на приемот на предлогот, до Владата на РСМ да достави образложено позитивно или негативно мислење во писмена форма.</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98678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46533"/>
          </a:xfrm>
        </p:spPr>
        <p:txBody>
          <a:bodyPr>
            <a:normAutofit fontScale="90000"/>
          </a:bodyPr>
          <a:lstStyle/>
          <a:p>
            <a:pPr algn="ctr"/>
            <a:r>
              <a:rPr lang="mk-MK" b="1" dirty="0" smtClean="0"/>
              <a:t>Разрешување на јавните обвинители</a:t>
            </a:r>
            <a:endParaRPr lang="en-US" b="1" dirty="0"/>
          </a:p>
        </p:txBody>
      </p:sp>
      <p:sp>
        <p:nvSpPr>
          <p:cNvPr id="3" name="Content Placeholder 2"/>
          <p:cNvSpPr>
            <a:spLocks noGrp="1"/>
          </p:cNvSpPr>
          <p:nvPr>
            <p:ph idx="1"/>
          </p:nvPr>
        </p:nvSpPr>
        <p:spPr>
          <a:xfrm>
            <a:off x="838200" y="1253447"/>
            <a:ext cx="10515600" cy="4923516"/>
          </a:xfrm>
        </p:spPr>
        <p:txBody>
          <a:bodyPr>
            <a:normAutofit fontScale="77500" lnSpcReduction="20000"/>
          </a:bodyPr>
          <a:lstStyle/>
          <a:p>
            <a:pPr marL="0" indent="0">
              <a:buNone/>
            </a:pPr>
            <a:r>
              <a:rPr lang="ru-RU" dirty="0" smtClean="0"/>
              <a:t> </a:t>
            </a:r>
            <a:r>
              <a:rPr lang="ru-RU" sz="2400" dirty="0" smtClean="0">
                <a:latin typeface="Arial" panose="020B0604020202020204" pitchFamily="34" charset="0"/>
                <a:cs typeface="Arial" panose="020B0604020202020204" pitchFamily="34" charset="0"/>
              </a:rPr>
              <a:t>Јавниот обвинител во вршење на својата функција се разрешува: </a:t>
            </a:r>
          </a:p>
          <a:p>
            <a:pPr>
              <a:buFontTx/>
              <a:buChar char="-"/>
            </a:pPr>
            <a:r>
              <a:rPr lang="ru-RU" sz="2400" dirty="0" smtClean="0">
                <a:latin typeface="Arial" panose="020B0604020202020204" pitchFamily="34" charset="0"/>
                <a:cs typeface="Arial" panose="020B0604020202020204" pitchFamily="34" charset="0"/>
              </a:rPr>
              <a:t>поради тешка дисциплинска повреда  или</a:t>
            </a:r>
          </a:p>
          <a:p>
            <a:pPr>
              <a:buFontTx/>
              <a:buChar char="-"/>
            </a:pPr>
            <a:r>
              <a:rPr lang="ru-RU" sz="2400" dirty="0" smtClean="0">
                <a:latin typeface="Arial" panose="020B0604020202020204" pitchFamily="34" charset="0"/>
                <a:cs typeface="Arial" panose="020B0604020202020204" pitchFamily="34" charset="0"/>
              </a:rPr>
              <a:t> ако е член во политичка партија. </a:t>
            </a:r>
            <a:endParaRPr lang="ru-RU" sz="2400" dirty="0">
              <a:latin typeface="Arial" panose="020B0604020202020204" pitchFamily="34" charset="0"/>
              <a:cs typeface="Arial" panose="020B0604020202020204" pitchFamily="34" charset="0"/>
            </a:endParaRPr>
          </a:p>
          <a:p>
            <a:pPr marL="0" indent="0" algn="just">
              <a:buNone/>
            </a:pPr>
            <a:r>
              <a:rPr lang="ru-RU" sz="2400" dirty="0" smtClean="0">
                <a:latin typeface="Arial" panose="020B0604020202020204" pitchFamily="34" charset="0"/>
                <a:cs typeface="Arial" panose="020B0604020202020204" pitchFamily="34" charset="0"/>
              </a:rPr>
              <a:t>Јавниот обвинител се разрешува од својата функција согласно со основите предвидени во законот, ако: </a:t>
            </a:r>
          </a:p>
          <a:p>
            <a:pPr algn="just">
              <a:buFontTx/>
              <a:buChar char="-"/>
            </a:pPr>
            <a:r>
              <a:rPr lang="ru-RU" sz="2400" dirty="0" smtClean="0">
                <a:latin typeface="Arial" panose="020B0604020202020204" pitchFamily="34" charset="0"/>
                <a:cs typeface="Arial" panose="020B0604020202020204" pitchFamily="34" charset="0"/>
              </a:rPr>
              <a:t>повредата е сторена со намера или очигледна небрежност по вина на јавниот обвинител, без оправдани причини и</a:t>
            </a:r>
          </a:p>
          <a:p>
            <a:pPr>
              <a:buFontTx/>
              <a:buChar char="-"/>
            </a:pPr>
            <a:r>
              <a:rPr lang="ru-RU" sz="2400" dirty="0" smtClean="0">
                <a:latin typeface="Arial" panose="020B0604020202020204" pitchFamily="34" charset="0"/>
                <a:cs typeface="Arial" panose="020B0604020202020204" pitchFamily="34" charset="0"/>
              </a:rPr>
              <a:t>повредата предизвикала тешки последици. </a:t>
            </a:r>
            <a:endParaRPr lang="ru-RU" sz="2400" dirty="0">
              <a:latin typeface="Arial" panose="020B0604020202020204" pitchFamily="34" charset="0"/>
              <a:cs typeface="Arial" panose="020B0604020202020204" pitchFamily="34" charset="0"/>
            </a:endParaRPr>
          </a:p>
          <a:p>
            <a:pPr marL="0" indent="0" algn="just">
              <a:buNone/>
            </a:pPr>
            <a:r>
              <a:rPr lang="ru-RU" sz="2400" dirty="0" smtClean="0">
                <a:latin typeface="Arial" panose="020B0604020202020204" pitchFamily="34" charset="0"/>
                <a:cs typeface="Arial" panose="020B0604020202020204" pitchFamily="34" charset="0"/>
              </a:rPr>
              <a:t>Во случај на полесен облик на повреда на јавниот обвинител може да му биде изречена дисциплинска мерка. </a:t>
            </a:r>
          </a:p>
          <a:p>
            <a:pPr marL="0" indent="0" algn="just">
              <a:buNone/>
            </a:pPr>
            <a:r>
              <a:rPr lang="ru-RU" sz="2400" dirty="0" smtClean="0">
                <a:latin typeface="Arial" panose="020B0604020202020204" pitchFamily="34" charset="0"/>
                <a:cs typeface="Arial" panose="020B0604020202020204" pitchFamily="34" charset="0"/>
              </a:rPr>
              <a:t>Јавните обвинители се разрешуваат со мнозинство гласови од вкупниот број членови на Советот на јавни обвинители, на седница на која присуствуваат најмалку 2/3 од вкупниот број членови.</a:t>
            </a:r>
          </a:p>
          <a:p>
            <a:pPr marL="0" indent="0" algn="just">
              <a:buNone/>
            </a:pPr>
            <a:r>
              <a:rPr lang="ru-RU" sz="2400" dirty="0" smtClean="0">
                <a:latin typeface="Arial" panose="020B0604020202020204" pitchFamily="34" charset="0"/>
                <a:cs typeface="Arial" panose="020B0604020202020204" pitchFamily="34" charset="0"/>
              </a:rPr>
              <a:t>Основниот јавен обвинител на ОЈОГОКК и јавните обвинители во ова обвинителство се разрешуваат со 2/3 мнозинство од вкупниот број членови на Советот на јавни обвинители на РСМ</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98274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2635"/>
          </a:xfrm>
        </p:spPr>
        <p:txBody>
          <a:bodyPr/>
          <a:lstStyle/>
          <a:p>
            <a:pPr algn="ctr"/>
            <a:r>
              <a:rPr lang="mk-MK" b="1" dirty="0" smtClean="0"/>
              <a:t>Совет на јавните обвинители</a:t>
            </a:r>
            <a:endParaRPr lang="en-US" b="1" dirty="0"/>
          </a:p>
        </p:txBody>
      </p:sp>
      <p:sp>
        <p:nvSpPr>
          <p:cNvPr id="3" name="Content Placeholder 2"/>
          <p:cNvSpPr>
            <a:spLocks noGrp="1"/>
          </p:cNvSpPr>
          <p:nvPr>
            <p:ph idx="1"/>
          </p:nvPr>
        </p:nvSpPr>
        <p:spPr>
          <a:xfrm>
            <a:off x="838200" y="1402080"/>
            <a:ext cx="10515600" cy="4774883"/>
          </a:xfrm>
        </p:spPr>
        <p:txBody>
          <a:bodyPr>
            <a:normAutofit/>
          </a:bodyPr>
          <a:lstStyle/>
          <a:p>
            <a:pPr marL="0" indent="0" algn="just">
              <a:buNone/>
            </a:pPr>
            <a:endParaRPr lang="ru-RU" dirty="0"/>
          </a:p>
          <a:p>
            <a:pPr marL="0" indent="0" algn="just">
              <a:buNone/>
            </a:pPr>
            <a:r>
              <a:rPr lang="ru-RU" sz="2400" dirty="0" smtClean="0">
                <a:latin typeface="Arial" panose="020B0604020202020204" pitchFamily="34" charset="0"/>
                <a:cs typeface="Arial" panose="020B0604020202020204" pitchFamily="34" charset="0"/>
              </a:rPr>
              <a:t>Советот  е  самостоен орган  кој  ја  обезбедува  и гарантира  самостојноста  на  јавните обвинители во извршување на нивната функција.</a:t>
            </a:r>
          </a:p>
          <a:p>
            <a:pPr marL="0" indent="0" algn="just">
              <a:buNone/>
            </a:pPr>
            <a:endParaRPr lang="ru-RU" sz="2400" dirty="0" smtClean="0">
              <a:latin typeface="Arial" panose="020B0604020202020204" pitchFamily="34" charset="0"/>
              <a:cs typeface="Arial" panose="020B0604020202020204" pitchFamily="34" charset="0"/>
            </a:endParaRPr>
          </a:p>
          <a:p>
            <a:pPr marL="0" indent="0" algn="just">
              <a:buNone/>
            </a:pPr>
            <a:r>
              <a:rPr lang="ru-RU" sz="2400" dirty="0" smtClean="0">
                <a:latin typeface="Arial" panose="020B0604020202020204" pitchFamily="34" charset="0"/>
                <a:cs typeface="Arial" panose="020B0604020202020204" pitchFamily="34" charset="0"/>
              </a:rPr>
              <a:t>Советот има претседател кој го претставува и раководи со Советот, кој се избира од членовите на Советот, од редот на избраните јавни обвинители, со мнозинство гласови од вкупниот број членови со тајно гласање, со мандат од две години, без право  на повторен избор. Претседателот има заменик кој го заменува во негово отсуство.  За  претседател  и  заменик  претседател  на  Советот  не  можат  да  бидат  избрани јавниот обвинител на РСМ и министерот за правда.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05441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2155"/>
          </a:xfrm>
        </p:spPr>
        <p:txBody>
          <a:bodyPr>
            <a:normAutofit/>
          </a:bodyPr>
          <a:lstStyle/>
          <a:p>
            <a:pPr algn="ctr"/>
            <a:r>
              <a:rPr lang="mk-MK" b="1" dirty="0" smtClean="0"/>
              <a:t>Мандат и состав</a:t>
            </a:r>
            <a:endParaRPr lang="en-US" b="1" dirty="0"/>
          </a:p>
        </p:txBody>
      </p:sp>
      <p:sp>
        <p:nvSpPr>
          <p:cNvPr id="3" name="Content Placeholder 2"/>
          <p:cNvSpPr>
            <a:spLocks noGrp="1"/>
          </p:cNvSpPr>
          <p:nvPr>
            <p:ph idx="1"/>
          </p:nvPr>
        </p:nvSpPr>
        <p:spPr>
          <a:xfrm>
            <a:off x="838200" y="1097280"/>
            <a:ext cx="10515600" cy="5079683"/>
          </a:xfrm>
        </p:spPr>
        <p:txBody>
          <a:bodyPr>
            <a:normAutofit/>
          </a:bodyPr>
          <a:lstStyle/>
          <a:p>
            <a:pPr marL="0" indent="0" algn="just">
              <a:buNone/>
            </a:pPr>
            <a:r>
              <a:rPr lang="ru-RU" dirty="0" smtClean="0">
                <a:latin typeface="Arial" panose="020B0604020202020204" pitchFamily="34" charset="0"/>
                <a:cs typeface="Arial" panose="020B0604020202020204" pitchFamily="34" charset="0"/>
              </a:rPr>
              <a:t>Советот е составен од 11 члена, со мандат од 4 години со право на уште еден избор, од кои:  </a:t>
            </a:r>
          </a:p>
          <a:p>
            <a:pPr algn="just">
              <a:buFontTx/>
              <a:buChar char="-"/>
            </a:pPr>
            <a:r>
              <a:rPr lang="ru-RU" dirty="0" smtClean="0">
                <a:latin typeface="Arial" panose="020B0604020202020204" pitchFamily="34" charset="0"/>
                <a:cs typeface="Arial" panose="020B0604020202020204" pitchFamily="34" charset="0"/>
              </a:rPr>
              <a:t>по функција членови се јавниот обвинител на РСМ и министерот за правда, </a:t>
            </a:r>
          </a:p>
          <a:p>
            <a:pPr algn="just">
              <a:buFontTx/>
              <a:buChar char="-"/>
            </a:pPr>
            <a:r>
              <a:rPr lang="ru-RU" dirty="0" smtClean="0">
                <a:latin typeface="Arial" panose="020B0604020202020204" pitchFamily="34" charset="0"/>
                <a:cs typeface="Arial" panose="020B0604020202020204" pitchFamily="34" charset="0"/>
              </a:rPr>
              <a:t> еден член  избираат јавните обвинители во Јавното обвинителство на РСМ, од своите редови, </a:t>
            </a:r>
          </a:p>
          <a:p>
            <a:pPr algn="just">
              <a:buFontTx/>
              <a:buChar char="-"/>
            </a:pPr>
            <a:r>
              <a:rPr lang="ru-RU" dirty="0" smtClean="0">
                <a:latin typeface="Arial" panose="020B0604020202020204" pitchFamily="34" charset="0"/>
                <a:cs typeface="Arial" panose="020B0604020202020204" pitchFamily="34" charset="0"/>
              </a:rPr>
              <a:t>по еден член  избираат јавните обвинители од подрачјата на вишите јавни  обвинителства Битола, Гостивар, Скопје и Штип, од своите редови,  </a:t>
            </a:r>
          </a:p>
          <a:p>
            <a:pPr algn="just">
              <a:buFontTx/>
              <a:buChar char="-"/>
            </a:pPr>
            <a:r>
              <a:rPr lang="ru-RU" dirty="0" smtClean="0">
                <a:latin typeface="Arial" panose="020B0604020202020204" pitchFamily="34" charset="0"/>
                <a:cs typeface="Arial" panose="020B0604020202020204" pitchFamily="34" charset="0"/>
              </a:rPr>
              <a:t> еден член на Советот припадник на заедница која не е мнозинство во РСМ,  го  избираат  сите  јавни  обвинители  во  РСМ,  од  своите  редови и </a:t>
            </a:r>
          </a:p>
          <a:p>
            <a:pPr algn="just">
              <a:buFontTx/>
              <a:buChar char="-"/>
            </a:pPr>
            <a:r>
              <a:rPr lang="ru-RU" dirty="0" smtClean="0">
                <a:latin typeface="Arial" panose="020B0604020202020204" pitchFamily="34" charset="0"/>
                <a:cs typeface="Arial" panose="020B0604020202020204" pitchFamily="34" charset="0"/>
              </a:rPr>
              <a:t>тројца членови избира Собранието  од редот  на универзитетски професори по право, адвокати и други истакнати правници, од кои  двајца се припадници на заедниците кои не се мнозинство во РСМ.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8481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8384"/>
          </a:xfrm>
        </p:spPr>
        <p:txBody>
          <a:bodyPr>
            <a:normAutofit/>
          </a:bodyPr>
          <a:lstStyle/>
          <a:p>
            <a:pPr algn="ctr"/>
            <a:r>
              <a:rPr lang="mk-MK" b="1" dirty="0" smtClean="0"/>
              <a:t>Државно правобранителство</a:t>
            </a:r>
            <a:endParaRPr lang="en-US" b="1" dirty="0"/>
          </a:p>
        </p:txBody>
      </p:sp>
      <p:sp>
        <p:nvSpPr>
          <p:cNvPr id="3" name="Content Placeholder 2"/>
          <p:cNvSpPr>
            <a:spLocks noGrp="1"/>
          </p:cNvSpPr>
          <p:nvPr>
            <p:ph idx="1"/>
          </p:nvPr>
        </p:nvSpPr>
        <p:spPr>
          <a:xfrm>
            <a:off x="838200" y="1244338"/>
            <a:ext cx="10515600" cy="4932625"/>
          </a:xfrm>
        </p:spPr>
        <p:txBody>
          <a:bodyPr/>
          <a:lstStyle/>
          <a:p>
            <a:pPr marL="0" indent="0" algn="just">
              <a:buNone/>
            </a:pPr>
            <a:endParaRPr lang="mk-MK" dirty="0" smtClean="0">
              <a:latin typeface="Arial" panose="020B0604020202020204" pitchFamily="34" charset="0"/>
              <a:cs typeface="Arial" panose="020B0604020202020204" pitchFamily="34" charset="0"/>
            </a:endParaRPr>
          </a:p>
          <a:p>
            <a:pPr marL="0" indent="0" algn="just">
              <a:buNone/>
            </a:pPr>
            <a:r>
              <a:rPr lang="mk-MK" dirty="0" smtClean="0">
                <a:latin typeface="Arial" panose="020B0604020202020204" pitchFamily="34" charset="0"/>
                <a:cs typeface="Arial" panose="020B0604020202020204" pitchFamily="34" charset="0"/>
              </a:rPr>
              <a:t>Државното </a:t>
            </a:r>
            <a:r>
              <a:rPr lang="mk-MK" dirty="0" smtClean="0">
                <a:latin typeface="Arial" panose="020B0604020202020204" pitchFamily="34" charset="0"/>
                <a:cs typeface="Arial" panose="020B0604020202020204" pitchFamily="34" charset="0"/>
              </a:rPr>
              <a:t>правобранителство на РСМ е државен орган кој презема мерки и правни средства заради правна заштита на имотните права и интереси на РСМ и врши други работи утврдени со закон</a:t>
            </a:r>
            <a:r>
              <a:rPr lang="mk-MK" dirty="0" smtClean="0">
                <a:latin typeface="Arial" panose="020B0604020202020204" pitchFamily="34" charset="0"/>
                <a:cs typeface="Arial" panose="020B0604020202020204" pitchFamily="34" charset="0"/>
              </a:rPr>
              <a:t>.</a:t>
            </a:r>
          </a:p>
          <a:p>
            <a:pPr marL="0" indent="0" algn="just">
              <a:buNone/>
            </a:pPr>
            <a:endParaRPr lang="mk-MK" dirty="0">
              <a:latin typeface="Arial" panose="020B0604020202020204" pitchFamily="34" charset="0"/>
              <a:cs typeface="Arial" panose="020B0604020202020204" pitchFamily="34" charset="0"/>
            </a:endParaRPr>
          </a:p>
          <a:p>
            <a:pPr marL="0" indent="0" algn="just">
              <a:buNone/>
            </a:pPr>
            <a:r>
              <a:rPr lang="mk-MK" dirty="0" smtClean="0">
                <a:latin typeface="Arial" panose="020B0604020202020204" pitchFamily="34" charset="0"/>
                <a:cs typeface="Arial" panose="020B0604020202020204" pitchFamily="34" charset="0"/>
              </a:rPr>
              <a:t>Функцијата на Државното правобранителство ја врши Државниот правобранител на РСМ и државните правобранители во Државното правобранителство</a:t>
            </a:r>
            <a:r>
              <a:rPr lang="mk-MK" dirty="0" smtClean="0">
                <a:latin typeface="Arial" panose="020B0604020202020204" pitchFamily="34" charset="0"/>
                <a:cs typeface="Arial" panose="020B0604020202020204" pitchFamily="34" charset="0"/>
              </a:rPr>
              <a:t>.</a:t>
            </a:r>
          </a:p>
          <a:p>
            <a:pPr marL="0" indent="0" algn="just">
              <a:buNone/>
            </a:pPr>
            <a:endParaRPr lang="mk-MK" dirty="0" smtClean="0">
              <a:latin typeface="Arial" panose="020B0604020202020204" pitchFamily="34" charset="0"/>
              <a:cs typeface="Arial" panose="020B0604020202020204" pitchFamily="34" charset="0"/>
            </a:endParaRPr>
          </a:p>
          <a:p>
            <a:pPr marL="0" indent="0" algn="just">
              <a:buNone/>
            </a:pPr>
            <a:r>
              <a:rPr lang="mk-MK" dirty="0" smtClean="0">
                <a:latin typeface="Arial" panose="020B0604020202020204" pitchFamily="34" charset="0"/>
                <a:cs typeface="Arial" panose="020B0604020202020204" pitchFamily="34" charset="0"/>
              </a:rPr>
              <a:t>Државните правобранители се самостојни во својата функција и за својата работа одговараат пред Владата на РСМ и пред Државниот правобранител</a:t>
            </a:r>
            <a:r>
              <a:rPr lang="mk-MK" dirty="0" smtClean="0"/>
              <a:t>.</a:t>
            </a:r>
            <a:endParaRPr lang="en-US" dirty="0"/>
          </a:p>
        </p:txBody>
      </p:sp>
    </p:spTree>
    <p:extLst>
      <p:ext uri="{BB962C8B-B14F-4D97-AF65-F5344CB8AC3E}">
        <p14:creationId xmlns:p14="http://schemas.microsoft.com/office/powerpoint/2010/main" val="29723996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7238"/>
          </a:xfrm>
        </p:spPr>
        <p:txBody>
          <a:bodyPr>
            <a:normAutofit/>
          </a:bodyPr>
          <a:lstStyle/>
          <a:p>
            <a:pPr algn="ctr"/>
            <a:r>
              <a:rPr lang="mk-MK" b="1" dirty="0" smtClean="0"/>
              <a:t>Државно правобранителство</a:t>
            </a:r>
            <a:endParaRPr lang="en-US" b="1" dirty="0"/>
          </a:p>
        </p:txBody>
      </p:sp>
      <p:sp>
        <p:nvSpPr>
          <p:cNvPr id="3" name="Content Placeholder 2"/>
          <p:cNvSpPr>
            <a:spLocks noGrp="1"/>
          </p:cNvSpPr>
          <p:nvPr>
            <p:ph idx="1"/>
          </p:nvPr>
        </p:nvSpPr>
        <p:spPr>
          <a:xfrm>
            <a:off x="838200" y="1253765"/>
            <a:ext cx="10515600" cy="4164055"/>
          </a:xfrm>
        </p:spPr>
        <p:txBody>
          <a:bodyPr>
            <a:normAutofit/>
          </a:bodyPr>
          <a:lstStyle/>
          <a:p>
            <a:pPr marL="0" indent="0" algn="just">
              <a:buNone/>
            </a:pPr>
            <a:endParaRPr lang="mk-MK" dirty="0" smtClean="0"/>
          </a:p>
          <a:p>
            <a:pPr marL="0" indent="0" algn="just">
              <a:buNone/>
            </a:pPr>
            <a:endParaRPr lang="mk-MK" dirty="0" smtClean="0"/>
          </a:p>
          <a:p>
            <a:pPr marL="0" indent="0" algn="just">
              <a:buNone/>
            </a:pPr>
            <a:r>
              <a:rPr lang="mk-MK" dirty="0" smtClean="0">
                <a:latin typeface="Arial" panose="020B0604020202020204" pitchFamily="34" charset="0"/>
                <a:cs typeface="Arial" panose="020B0604020202020204" pitchFamily="34" charset="0"/>
              </a:rPr>
              <a:t>Државниот правобранител по предлог на министерот за правда го именува Владата на РСМ за време од 6 години, со право на повторен избор.</a:t>
            </a:r>
          </a:p>
          <a:p>
            <a:pPr marL="0" indent="0" algn="just">
              <a:buNone/>
            </a:pPr>
            <a:endParaRPr lang="mk-MK" dirty="0">
              <a:latin typeface="Arial" panose="020B0604020202020204" pitchFamily="34" charset="0"/>
              <a:cs typeface="Arial" panose="020B0604020202020204" pitchFamily="34" charset="0"/>
            </a:endParaRPr>
          </a:p>
          <a:p>
            <a:pPr marL="0" indent="0" algn="just">
              <a:buNone/>
            </a:pPr>
            <a:r>
              <a:rPr lang="mk-MK" dirty="0" smtClean="0">
                <a:latin typeface="Arial" panose="020B0604020202020204" pitchFamily="34" charset="0"/>
                <a:cs typeface="Arial" panose="020B0604020202020204" pitchFamily="34" charset="0"/>
              </a:rPr>
              <a:t>Државните правобранители ги именува Владата на РСМ по претходно прибавено мислење од државниот правобранител, без ограничување на мандатот.</a:t>
            </a:r>
          </a:p>
          <a:p>
            <a:pPr marL="0" indent="0" algn="just">
              <a:buNone/>
            </a:pPr>
            <a:endParaRPr lang="mk-MK"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8013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8384"/>
          </a:xfrm>
        </p:spPr>
        <p:txBody>
          <a:bodyPr>
            <a:normAutofit/>
          </a:bodyPr>
          <a:lstStyle/>
          <a:p>
            <a:pPr algn="ctr"/>
            <a:r>
              <a:rPr lang="mk-MK" b="1" dirty="0" smtClean="0"/>
              <a:t>Престанок на функцијата</a:t>
            </a:r>
            <a:endParaRPr lang="en-US" b="1" dirty="0"/>
          </a:p>
        </p:txBody>
      </p:sp>
      <p:sp>
        <p:nvSpPr>
          <p:cNvPr id="3" name="Content Placeholder 2"/>
          <p:cNvSpPr>
            <a:spLocks noGrp="1"/>
          </p:cNvSpPr>
          <p:nvPr>
            <p:ph idx="1"/>
          </p:nvPr>
        </p:nvSpPr>
        <p:spPr>
          <a:xfrm>
            <a:off x="838200" y="1093510"/>
            <a:ext cx="10515600" cy="5083453"/>
          </a:xfrm>
        </p:spPr>
        <p:txBody>
          <a:bodyPr/>
          <a:lstStyle/>
          <a:p>
            <a:pPr marL="0" indent="0">
              <a:buNone/>
            </a:pPr>
            <a:r>
              <a:rPr lang="mk-MK" dirty="0" smtClean="0">
                <a:latin typeface="Arial" panose="020B0604020202020204" pitchFamily="34" charset="0"/>
                <a:cs typeface="Arial" panose="020B0604020202020204" pitchFamily="34" charset="0"/>
              </a:rPr>
              <a:t>Функцијата државен правобранител престанува</a:t>
            </a:r>
            <a:r>
              <a:rPr lang="mk-MK" dirty="0" smtClean="0">
                <a:latin typeface="Arial" panose="020B0604020202020204" pitchFamily="34" charset="0"/>
                <a:cs typeface="Arial" panose="020B0604020202020204" pitchFamily="34" charset="0"/>
              </a:rPr>
              <a:t>:</a:t>
            </a:r>
          </a:p>
          <a:p>
            <a:pPr marL="0" indent="0">
              <a:buNone/>
            </a:pPr>
            <a:endParaRPr lang="mk-MK" dirty="0" smtClean="0">
              <a:latin typeface="Arial" panose="020B0604020202020204" pitchFamily="34" charset="0"/>
              <a:cs typeface="Arial" panose="020B0604020202020204" pitchFamily="34" charset="0"/>
            </a:endParaRPr>
          </a:p>
          <a:p>
            <a:pPr marL="0" indent="0">
              <a:buNone/>
            </a:pPr>
            <a:r>
              <a:rPr lang="mk-MK" dirty="0" smtClean="0">
                <a:latin typeface="Arial" panose="020B0604020202020204" pitchFamily="34" charset="0"/>
                <a:cs typeface="Arial" panose="020B0604020202020204" pitchFamily="34" charset="0"/>
              </a:rPr>
              <a:t>-со смрт,</a:t>
            </a:r>
          </a:p>
          <a:p>
            <a:pPr marL="0" indent="0">
              <a:buNone/>
            </a:pPr>
            <a:r>
              <a:rPr lang="mk-MK" dirty="0" smtClean="0">
                <a:latin typeface="Arial" panose="020B0604020202020204" pitchFamily="34" charset="0"/>
                <a:cs typeface="Arial" panose="020B0604020202020204" pitchFamily="34" charset="0"/>
              </a:rPr>
              <a:t>-по сопствено барање,</a:t>
            </a:r>
          </a:p>
          <a:p>
            <a:pPr marL="0" indent="0">
              <a:buNone/>
            </a:pPr>
            <a:r>
              <a:rPr lang="mk-MK" dirty="0" smtClean="0">
                <a:latin typeface="Arial" panose="020B0604020202020204" pitchFamily="34" charset="0"/>
                <a:cs typeface="Arial" panose="020B0604020202020204" pitchFamily="34" charset="0"/>
              </a:rPr>
              <a:t>-поради исполнување на услови за старосна пензија,</a:t>
            </a:r>
          </a:p>
          <a:p>
            <a:pPr marL="0" indent="0" algn="just">
              <a:buNone/>
            </a:pPr>
            <a:r>
              <a:rPr lang="mk-MK" dirty="0" smtClean="0">
                <a:latin typeface="Arial" panose="020B0604020202020204" pitchFamily="34" charset="0"/>
                <a:cs typeface="Arial" panose="020B0604020202020204" pitchFamily="34" charset="0"/>
              </a:rPr>
              <a:t>-ако се утврди дека трајно ја загубил способноста за вршење на функцијата,</a:t>
            </a:r>
          </a:p>
          <a:p>
            <a:pPr marL="0" indent="0">
              <a:buNone/>
            </a:pPr>
            <a:r>
              <a:rPr lang="mk-MK" dirty="0" smtClean="0">
                <a:latin typeface="Arial" panose="020B0604020202020204" pitchFamily="34" charset="0"/>
                <a:cs typeface="Arial" panose="020B0604020202020204" pitchFamily="34" charset="0"/>
              </a:rPr>
              <a:t>-ако е избран, односно именуван на друга функција, односно должност,</a:t>
            </a:r>
          </a:p>
          <a:p>
            <a:pPr marL="0" indent="0" algn="just">
              <a:buNone/>
            </a:pPr>
            <a:r>
              <a:rPr lang="mk-MK" dirty="0" smtClean="0">
                <a:latin typeface="Arial" panose="020B0604020202020204" pitchFamily="34" charset="0"/>
                <a:cs typeface="Arial" panose="020B0604020202020204" pitchFamily="34" charset="0"/>
              </a:rPr>
              <a:t>-ако со правосилна пресуда е огласен за виновен и му е изречена ефективна казна затвор од најмалку шест месеци</a:t>
            </a:r>
          </a:p>
        </p:txBody>
      </p:sp>
    </p:spTree>
    <p:extLst>
      <p:ext uri="{BB962C8B-B14F-4D97-AF65-F5344CB8AC3E}">
        <p14:creationId xmlns:p14="http://schemas.microsoft.com/office/powerpoint/2010/main" val="38426106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7494"/>
          </a:xfrm>
        </p:spPr>
        <p:txBody>
          <a:bodyPr/>
          <a:lstStyle/>
          <a:p>
            <a:pPr algn="ctr"/>
            <a:r>
              <a:rPr lang="mk-MK" b="1" dirty="0" smtClean="0"/>
              <a:t>Разрешување од функцијата</a:t>
            </a:r>
            <a:endParaRPr lang="en-US" b="1" dirty="0"/>
          </a:p>
        </p:txBody>
      </p:sp>
      <p:sp>
        <p:nvSpPr>
          <p:cNvPr id="3" name="Content Placeholder 2"/>
          <p:cNvSpPr>
            <a:spLocks noGrp="1"/>
          </p:cNvSpPr>
          <p:nvPr>
            <p:ph idx="1"/>
          </p:nvPr>
        </p:nvSpPr>
        <p:spPr>
          <a:xfrm>
            <a:off x="838200" y="1197204"/>
            <a:ext cx="10515600" cy="4979759"/>
          </a:xfrm>
        </p:spPr>
        <p:txBody>
          <a:bodyPr>
            <a:normAutofit lnSpcReduction="10000"/>
          </a:bodyPr>
          <a:lstStyle/>
          <a:p>
            <a:pPr marL="0" indent="0" algn="just">
              <a:buNone/>
            </a:pPr>
            <a:r>
              <a:rPr lang="mk-MK" dirty="0" smtClean="0">
                <a:latin typeface="Arial" panose="020B0604020202020204" pitchFamily="34" charset="0"/>
                <a:cs typeface="Arial" panose="020B0604020202020204" pitchFamily="34" charset="0"/>
              </a:rPr>
              <a:t>Државните правобранители можат да се разрешат поради нестручно и несовесно вршење на функцијата државен </a:t>
            </a:r>
            <a:r>
              <a:rPr lang="mk-MK" dirty="0" smtClean="0">
                <a:latin typeface="Arial" panose="020B0604020202020204" pitchFamily="34" charset="0"/>
                <a:cs typeface="Arial" panose="020B0604020202020204" pitchFamily="34" charset="0"/>
              </a:rPr>
              <a:t>правобранител</a:t>
            </a:r>
          </a:p>
          <a:p>
            <a:pPr marL="0" indent="0" algn="just">
              <a:buNone/>
            </a:pPr>
            <a:endParaRPr lang="mk-MK" dirty="0">
              <a:latin typeface="Arial" panose="020B0604020202020204" pitchFamily="34" charset="0"/>
              <a:cs typeface="Arial" panose="020B0604020202020204" pitchFamily="34" charset="0"/>
            </a:endParaRPr>
          </a:p>
          <a:p>
            <a:pPr marL="0" indent="0" algn="just">
              <a:buNone/>
            </a:pPr>
            <a:r>
              <a:rPr lang="mk-MK" dirty="0" smtClean="0">
                <a:latin typeface="Arial" panose="020B0604020202020204" pitchFamily="34" charset="0"/>
                <a:cs typeface="Arial" panose="020B0604020202020204" pitchFamily="34" charset="0"/>
              </a:rPr>
              <a:t>Одлука за разрешување по предлог на државниот правобранител донесува Владата на РСМ</a:t>
            </a:r>
            <a:r>
              <a:rPr lang="mk-MK" dirty="0" smtClean="0">
                <a:latin typeface="Arial" panose="020B0604020202020204" pitchFamily="34" charset="0"/>
                <a:cs typeface="Arial" panose="020B0604020202020204" pitchFamily="34" charset="0"/>
              </a:rPr>
              <a:t>.</a:t>
            </a:r>
          </a:p>
          <a:p>
            <a:pPr marL="0" indent="0" algn="just">
              <a:buNone/>
            </a:pPr>
            <a:endParaRPr lang="mk-MK" dirty="0" smtClean="0">
              <a:latin typeface="Arial" panose="020B0604020202020204" pitchFamily="34" charset="0"/>
              <a:cs typeface="Arial" panose="020B0604020202020204" pitchFamily="34" charset="0"/>
            </a:endParaRPr>
          </a:p>
          <a:p>
            <a:pPr marL="0" indent="0" algn="just">
              <a:buNone/>
            </a:pPr>
            <a:r>
              <a:rPr lang="mk-MK" dirty="0" smtClean="0">
                <a:latin typeface="Arial" panose="020B0604020202020204" pitchFamily="34" charset="0"/>
                <a:cs typeface="Arial" panose="020B0604020202020204" pitchFamily="34" charset="0"/>
              </a:rPr>
              <a:t>Владата на РСМ може да го разреши државниот правобранител поради нестручно и несовесно вршење на функцијата.</a:t>
            </a:r>
            <a:endParaRPr lang="en-US" dirty="0" smtClean="0">
              <a:latin typeface="Arial" panose="020B0604020202020204" pitchFamily="34" charset="0"/>
              <a:cs typeface="Arial" panose="020B0604020202020204" pitchFamily="34" charset="0"/>
            </a:endParaRPr>
          </a:p>
          <a:p>
            <a:pPr marL="0" indent="0" algn="just">
              <a:buNone/>
            </a:pPr>
            <a:endParaRPr lang="mk-MK" dirty="0" smtClean="0">
              <a:latin typeface="Arial" panose="020B0604020202020204" pitchFamily="34" charset="0"/>
              <a:cs typeface="Arial" panose="020B0604020202020204" pitchFamily="34" charset="0"/>
            </a:endParaRPr>
          </a:p>
          <a:p>
            <a:pPr marL="0" indent="0" algn="just">
              <a:buNone/>
            </a:pPr>
            <a:endParaRPr lang="mk-MK" dirty="0">
              <a:latin typeface="Arial" panose="020B0604020202020204" pitchFamily="34" charset="0"/>
              <a:cs typeface="Arial" panose="020B0604020202020204" pitchFamily="34" charset="0"/>
            </a:endParaRPr>
          </a:p>
          <a:p>
            <a:pPr marL="0" indent="0" algn="just">
              <a:buNone/>
            </a:pPr>
            <a:r>
              <a:rPr lang="mk-MK" dirty="0" smtClean="0">
                <a:latin typeface="Arial" panose="020B0604020202020204" pitchFamily="34" charset="0"/>
                <a:cs typeface="Arial" panose="020B0604020202020204" pitchFamily="34" charset="0"/>
              </a:rPr>
              <a:t>Против одлуката за престанок и разрешување, може да се поведе управен спор пред Управниот суд во рок од 30 дена од денот на објавувањето на одлуката во ,,Службен весник на РСМ</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60091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3799"/>
          </a:xfrm>
        </p:spPr>
        <p:txBody>
          <a:bodyPr/>
          <a:lstStyle/>
          <a:p>
            <a:pPr algn="ctr"/>
            <a:r>
              <a:rPr lang="mk-MK" b="1" dirty="0" smtClean="0"/>
              <a:t>Адвокатура</a:t>
            </a:r>
            <a:endParaRPr lang="en-US" b="1" dirty="0"/>
          </a:p>
        </p:txBody>
      </p:sp>
      <p:sp>
        <p:nvSpPr>
          <p:cNvPr id="3" name="Content Placeholder 2"/>
          <p:cNvSpPr>
            <a:spLocks noGrp="1"/>
          </p:cNvSpPr>
          <p:nvPr>
            <p:ph idx="1"/>
          </p:nvPr>
        </p:nvSpPr>
        <p:spPr>
          <a:xfrm>
            <a:off x="838200" y="3246120"/>
            <a:ext cx="10515600" cy="2930843"/>
          </a:xfrm>
        </p:spPr>
        <p:txBody>
          <a:bodyPr>
            <a:normAutofit lnSpcReduction="10000"/>
          </a:bodyPr>
          <a:lstStyle/>
          <a:p>
            <a:pPr marL="0" indent="0" algn="just">
              <a:buNone/>
            </a:pPr>
            <a:endParaRPr lang="ru-RU" dirty="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Адвокатурата </a:t>
            </a:r>
            <a:r>
              <a:rPr lang="ru-RU" dirty="0">
                <a:latin typeface="Arial" panose="020B0604020202020204" pitchFamily="34" charset="0"/>
                <a:cs typeface="Arial" panose="020B0604020202020204" pitchFamily="34" charset="0"/>
              </a:rPr>
              <a:t>е самостојна и независна јавна служба што обезбедува правна помош и врши јавни овластувања во согласност со закон</a:t>
            </a:r>
            <a:r>
              <a:rPr lang="ru-RU" dirty="0" smtClean="0">
                <a:latin typeface="Arial" panose="020B0604020202020204" pitchFamily="34" charset="0"/>
                <a:cs typeface="Arial" panose="020B0604020202020204" pitchFamily="34" charset="0"/>
              </a:rPr>
              <a:t>.</a:t>
            </a:r>
          </a:p>
          <a:p>
            <a:pPr marL="0" indent="0" algn="just">
              <a:buNone/>
            </a:pPr>
            <a:r>
              <a:rPr lang="ru-RU" dirty="0">
                <a:latin typeface="Arial" panose="020B0604020202020204" pitchFamily="34" charset="0"/>
                <a:cs typeface="Arial" panose="020B0604020202020204" pitchFamily="34" charset="0"/>
              </a:rPr>
              <a:t>Адвокатите вршат јавни овластувања во согласност со </a:t>
            </a:r>
            <a:r>
              <a:rPr lang="ru-RU" dirty="0" smtClean="0">
                <a:latin typeface="Arial" panose="020B0604020202020204" pitchFamily="34" charset="0"/>
                <a:cs typeface="Arial" panose="020B0604020202020204" pitchFamily="34" charset="0"/>
              </a:rPr>
              <a:t>Законот за адвокатурата и </a:t>
            </a:r>
            <a:r>
              <a:rPr lang="ru-RU" dirty="0">
                <a:latin typeface="Arial" panose="020B0604020202020204" pitchFamily="34" charset="0"/>
                <a:cs typeface="Arial" panose="020B0604020202020204" pitchFamily="34" charset="0"/>
              </a:rPr>
              <a:t>други закони. </a:t>
            </a:r>
          </a:p>
          <a:p>
            <a:pPr marL="0" indent="0" algn="just">
              <a:buNone/>
            </a:pPr>
            <a:r>
              <a:rPr lang="ru-RU" dirty="0" smtClean="0">
                <a:latin typeface="Arial" panose="020B0604020202020204" pitchFamily="34" charset="0"/>
                <a:cs typeface="Arial" panose="020B0604020202020204" pitchFamily="34" charset="0"/>
              </a:rPr>
              <a:t>При </a:t>
            </a:r>
            <a:r>
              <a:rPr lang="ru-RU" dirty="0">
                <a:latin typeface="Arial" panose="020B0604020202020204" pitchFamily="34" charset="0"/>
                <a:cs typeface="Arial" panose="020B0604020202020204" pitchFamily="34" charset="0"/>
              </a:rPr>
              <a:t>остварувањето на адвокатската дејност, адвокатот се раководи исклучиво од интересите на странката кои ги заштитува на најдобар начин со законски средства</a:t>
            </a:r>
            <a:r>
              <a:rPr lang="ru-RU" dirty="0"/>
              <a:t>. </a:t>
            </a:r>
            <a:endParaRPr lang="en-US" dirty="0"/>
          </a:p>
        </p:txBody>
      </p:sp>
      <p:pic>
        <p:nvPicPr>
          <p:cNvPr id="8198" name="Picture 6" descr="Денови на македонската адвокатура | Сител Телевизиј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168924"/>
            <a:ext cx="6667500" cy="221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734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8583-DF0A-1326-E7B7-99019816DF78}"/>
              </a:ext>
            </a:extLst>
          </p:cNvPr>
          <p:cNvSpPr>
            <a:spLocks noGrp="1"/>
          </p:cNvSpPr>
          <p:nvPr>
            <p:ph type="title"/>
          </p:nvPr>
        </p:nvSpPr>
        <p:spPr>
          <a:xfrm>
            <a:off x="75413" y="8012424"/>
            <a:ext cx="5164555" cy="14373118"/>
          </a:xfrm>
        </p:spPr>
        <p:txBody>
          <a:bodyPr anchor="ctr">
            <a:normAutofit/>
          </a:bodyPr>
          <a:lstStyle/>
          <a:p>
            <a:r>
              <a:rPr lang="mk-MK" sz="4000" dirty="0" smtClean="0"/>
              <a:t>Судска власт</a:t>
            </a:r>
            <a:endParaRPr lang="en-MK" sz="4000" dirty="0"/>
          </a:p>
        </p:txBody>
      </p:sp>
      <p:graphicFrame>
        <p:nvGraphicFramePr>
          <p:cNvPr id="5" name="Content Placeholder 2">
            <a:extLst>
              <a:ext uri="{FF2B5EF4-FFF2-40B4-BE49-F238E27FC236}">
                <a16:creationId xmlns:a16="http://schemas.microsoft.com/office/drawing/2014/main" id="{A8DD8328-7505-DF67-3A28-B699FBF5868C}"/>
              </a:ext>
            </a:extLst>
          </p:cNvPr>
          <p:cNvGraphicFramePr>
            <a:graphicFrameLocks noGrp="1"/>
          </p:cNvGraphicFramePr>
          <p:nvPr>
            <p:ph idx="1"/>
            <p:extLst>
              <p:ext uri="{D42A27DB-BD31-4B8C-83A1-F6EECF244321}">
                <p14:modId xmlns:p14="http://schemas.microsoft.com/office/powerpoint/2010/main" val="3229234241"/>
              </p:ext>
            </p:extLst>
          </p:nvPr>
        </p:nvGraphicFramePr>
        <p:xfrm>
          <a:off x="4251489" y="640822"/>
          <a:ext cx="7297041"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Нема кој да биде претседател во основните судови во помалите градови –  огласите останале празни - Канал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574" y="1634490"/>
            <a:ext cx="3973365" cy="3794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8422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1250"/>
          </a:xfrm>
        </p:spPr>
        <p:txBody>
          <a:bodyPr>
            <a:normAutofit fontScale="90000"/>
          </a:bodyPr>
          <a:lstStyle/>
          <a:p>
            <a:pPr algn="ctr"/>
            <a:r>
              <a:rPr lang="mk-MK" b="1" dirty="0" smtClean="0"/>
              <a:t>Вршење на адвокатска дејност</a:t>
            </a:r>
            <a:endParaRPr lang="en-US" b="1" dirty="0"/>
          </a:p>
        </p:txBody>
      </p:sp>
      <p:sp>
        <p:nvSpPr>
          <p:cNvPr id="3" name="Content Placeholder 2"/>
          <p:cNvSpPr>
            <a:spLocks noGrp="1"/>
          </p:cNvSpPr>
          <p:nvPr>
            <p:ph idx="1"/>
          </p:nvPr>
        </p:nvSpPr>
        <p:spPr>
          <a:xfrm>
            <a:off x="838200" y="1329179"/>
            <a:ext cx="10515600" cy="4847784"/>
          </a:xfrm>
        </p:spPr>
        <p:txBody>
          <a:bodyPr>
            <a:normAutofit lnSpcReduction="10000"/>
          </a:bodyPr>
          <a:lstStyle/>
          <a:p>
            <a:pPr marL="0" indent="0" algn="just">
              <a:buNone/>
            </a:pPr>
            <a:r>
              <a:rPr lang="ru-RU" dirty="0">
                <a:latin typeface="Arial" panose="020B0604020202020204" pitchFamily="34" charset="0"/>
                <a:cs typeface="Arial" panose="020B0604020202020204" pitchFamily="34" charset="0"/>
              </a:rPr>
              <a:t>Адвокатската дејност ја вршат адвокати, кои положиле заклетва и се запишале во Именикот на Адвокатската комора. </a:t>
            </a:r>
            <a:endParaRPr lang="ru-RU" dirty="0" smtClean="0">
              <a:latin typeface="Arial" panose="020B0604020202020204" pitchFamily="34" charset="0"/>
              <a:cs typeface="Arial" panose="020B0604020202020204" pitchFamily="34" charset="0"/>
            </a:endParaRPr>
          </a:p>
          <a:p>
            <a:pPr marL="0" indent="0" algn="just">
              <a:buNone/>
            </a:pPr>
            <a:endParaRPr lang="ru-RU" dirty="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Адвокатите </a:t>
            </a:r>
            <a:r>
              <a:rPr lang="ru-RU" dirty="0">
                <a:latin typeface="Arial" panose="020B0604020202020204" pitchFamily="34" charset="0"/>
                <a:cs typeface="Arial" panose="020B0604020202020204" pitchFamily="34" charset="0"/>
              </a:rPr>
              <a:t>ја вршат адвокатската дејност како адвокати поединци и адвокати здружени во адвокатско друштво. </a:t>
            </a:r>
            <a:endParaRPr lang="ru-RU" dirty="0" smtClean="0">
              <a:latin typeface="Arial" panose="020B0604020202020204" pitchFamily="34" charset="0"/>
              <a:cs typeface="Arial" panose="020B0604020202020204" pitchFamily="34" charset="0"/>
            </a:endParaRPr>
          </a:p>
          <a:p>
            <a:pPr marL="0" indent="0" algn="just">
              <a:buNone/>
            </a:pPr>
            <a:endParaRPr lang="ru-RU" dirty="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Адвокатите </a:t>
            </a:r>
            <a:r>
              <a:rPr lang="ru-RU" dirty="0">
                <a:latin typeface="Arial" panose="020B0604020202020204" pitchFamily="34" charset="0"/>
                <a:cs typeface="Arial" panose="020B0604020202020204" pitchFamily="34" charset="0"/>
              </a:rPr>
              <a:t>поединци се запишуваат во Именикот на адвокатите, а адвокатските друштва се запишуваат во Именикот на адвокатските друштва, коишто се водат во Адвокатската </a:t>
            </a:r>
            <a:r>
              <a:rPr lang="ru-RU" dirty="0" smtClean="0">
                <a:latin typeface="Arial" panose="020B0604020202020204" pitchFamily="34" charset="0"/>
                <a:cs typeface="Arial" panose="020B0604020202020204" pitchFamily="34" charset="0"/>
              </a:rPr>
              <a:t>комора</a:t>
            </a:r>
            <a:r>
              <a:rPr lang="ru-RU" dirty="0" smtClean="0">
                <a:latin typeface="Arial" panose="020B0604020202020204" pitchFamily="34" charset="0"/>
                <a:cs typeface="Arial" panose="020B0604020202020204" pitchFamily="34" charset="0"/>
              </a:rPr>
              <a:t>.</a:t>
            </a:r>
          </a:p>
          <a:p>
            <a:pPr marL="0" indent="0">
              <a:buNone/>
            </a:pPr>
            <a:endParaRPr lang="ru-RU" dirty="0" smtClean="0">
              <a:latin typeface="Arial" panose="020B0604020202020204" pitchFamily="34" charset="0"/>
              <a:cs typeface="Arial" panose="020B0604020202020204" pitchFamily="34" charset="0"/>
            </a:endParaRPr>
          </a:p>
          <a:p>
            <a:pPr marL="0" indent="0" algn="just">
              <a:buNone/>
            </a:pPr>
            <a:r>
              <a:rPr lang="ru-RU" dirty="0">
                <a:latin typeface="Arial" panose="020B0604020202020204" pitchFamily="34" charset="0"/>
                <a:cs typeface="Arial" panose="020B0604020202020204" pitchFamily="34" charset="0"/>
              </a:rPr>
              <a:t>Правото на вршење адвокатска дејност </a:t>
            </a:r>
            <a:r>
              <a:rPr lang="ru-RU" dirty="0" smtClean="0">
                <a:latin typeface="Arial" panose="020B0604020202020204" pitchFamily="34" charset="0"/>
                <a:cs typeface="Arial" panose="020B0604020202020204" pitchFamily="34" charset="0"/>
              </a:rPr>
              <a:t>се </a:t>
            </a:r>
            <a:r>
              <a:rPr lang="ru-RU" dirty="0">
                <a:latin typeface="Arial" panose="020B0604020202020204" pitchFamily="34" charset="0"/>
                <a:cs typeface="Arial" panose="020B0604020202020204" pitchFamily="34" charset="0"/>
              </a:rPr>
              <a:t>стекнува со упис во Именикот на адвокатите на Адвокатската </a:t>
            </a:r>
            <a:r>
              <a:rPr lang="ru-RU" dirty="0" smtClean="0">
                <a:latin typeface="Arial" panose="020B0604020202020204" pitchFamily="34" charset="0"/>
                <a:cs typeface="Arial" panose="020B0604020202020204" pitchFamily="34" charset="0"/>
              </a:rPr>
              <a:t>комора по што </a:t>
            </a:r>
            <a:r>
              <a:rPr lang="ru-RU" dirty="0">
                <a:latin typeface="Arial" panose="020B0604020202020204" pitchFamily="34" charset="0"/>
                <a:cs typeface="Arial" panose="020B0604020202020204" pitchFamily="34" charset="0"/>
              </a:rPr>
              <a:t>на упишаниот адвокат му се издава лиценца за работа</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43408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6409"/>
          </a:xfrm>
        </p:spPr>
        <p:txBody>
          <a:bodyPr>
            <a:normAutofit fontScale="90000"/>
          </a:bodyPr>
          <a:lstStyle/>
          <a:p>
            <a:pPr algn="ctr"/>
            <a:r>
              <a:rPr lang="mk-MK" b="1" dirty="0" smtClean="0"/>
              <a:t>Полномошно</a:t>
            </a:r>
            <a:endParaRPr lang="en-US" b="1" dirty="0"/>
          </a:p>
        </p:txBody>
      </p:sp>
      <p:sp>
        <p:nvSpPr>
          <p:cNvPr id="3" name="Content Placeholder 2"/>
          <p:cNvSpPr>
            <a:spLocks noGrp="1"/>
          </p:cNvSpPr>
          <p:nvPr>
            <p:ph idx="1"/>
          </p:nvPr>
        </p:nvSpPr>
        <p:spPr>
          <a:xfrm>
            <a:off x="838200" y="1159497"/>
            <a:ext cx="10515600" cy="5017466"/>
          </a:xfrm>
        </p:spPr>
        <p:txBody>
          <a:bodyPr/>
          <a:lstStyle/>
          <a:p>
            <a:pPr marL="0" indent="0" algn="just">
              <a:buNone/>
            </a:pPr>
            <a:endParaRPr lang="ru-RU" dirty="0" smtClean="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Овластувањата </a:t>
            </a:r>
            <a:r>
              <a:rPr lang="ru-RU" dirty="0">
                <a:latin typeface="Arial" panose="020B0604020202020204" pitchFamily="34" charset="0"/>
                <a:cs typeface="Arial" panose="020B0604020202020204" pitchFamily="34" charset="0"/>
              </a:rPr>
              <a:t>за давање правна помош адвокатот поединец и адвокатите здружени во адвокатско друштво ги добиваат со полномошно издадено од странката. </a:t>
            </a:r>
            <a:endParaRPr lang="ru-RU" dirty="0" smtClean="0">
              <a:latin typeface="Arial" panose="020B0604020202020204" pitchFamily="34" charset="0"/>
              <a:cs typeface="Arial" panose="020B0604020202020204" pitchFamily="34" charset="0"/>
            </a:endParaRPr>
          </a:p>
          <a:p>
            <a:pPr marL="0" indent="0" algn="just">
              <a:buNone/>
            </a:pPr>
            <a:endParaRPr lang="ru-RU" dirty="0" smtClean="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Правната </a:t>
            </a:r>
            <a:r>
              <a:rPr lang="ru-RU" dirty="0">
                <a:latin typeface="Arial" panose="020B0604020202020204" pitchFamily="34" charset="0"/>
                <a:cs typeface="Arial" panose="020B0604020202020204" pitchFamily="34" charset="0"/>
              </a:rPr>
              <a:t>помош на странката адвокатот ја дава совесно и стручно, согласно со закон, Кодексот на адвокатската етика и другите акти на Адвокатската комора и како тајна го чува она што му го доверила странката. </a:t>
            </a:r>
            <a:endParaRPr lang="ru-RU" dirty="0" smtClean="0">
              <a:latin typeface="Arial" panose="020B0604020202020204" pitchFamily="34" charset="0"/>
              <a:cs typeface="Arial" panose="020B0604020202020204" pitchFamily="34" charset="0"/>
            </a:endParaRPr>
          </a:p>
          <a:p>
            <a:pPr marL="0" indent="0" algn="just">
              <a:buNone/>
            </a:pPr>
            <a:endParaRPr lang="ru-RU" dirty="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Давањето </a:t>
            </a:r>
            <a:r>
              <a:rPr lang="ru-RU" dirty="0">
                <a:latin typeface="Arial" panose="020B0604020202020204" pitchFamily="34" charset="0"/>
                <a:cs typeface="Arial" panose="020B0604020202020204" pitchFamily="34" charset="0"/>
              </a:rPr>
              <a:t>правна помош, може да се одбие или откаже од причини утврдени со закон, Кодексот на адвокатската етика и другите акти на Адвокатската комора.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8940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6091"/>
          </a:xfrm>
        </p:spPr>
        <p:txBody>
          <a:bodyPr/>
          <a:lstStyle/>
          <a:p>
            <a:pPr algn="ctr"/>
            <a:r>
              <a:rPr lang="mk-MK" b="1" dirty="0" smtClean="0"/>
              <a:t>Правна помош</a:t>
            </a:r>
            <a:endParaRPr lang="en-US" b="1" dirty="0"/>
          </a:p>
        </p:txBody>
      </p:sp>
      <p:sp>
        <p:nvSpPr>
          <p:cNvPr id="3" name="Content Placeholder 2"/>
          <p:cNvSpPr>
            <a:spLocks noGrp="1"/>
          </p:cNvSpPr>
          <p:nvPr>
            <p:ph idx="1"/>
          </p:nvPr>
        </p:nvSpPr>
        <p:spPr>
          <a:xfrm>
            <a:off x="838200" y="1338606"/>
            <a:ext cx="10515600" cy="4838357"/>
          </a:xfrm>
        </p:spPr>
        <p:txBody>
          <a:bodyPr>
            <a:normAutofit/>
          </a:bodyPr>
          <a:lstStyle/>
          <a:p>
            <a:pPr marL="0" indent="0">
              <a:buNone/>
            </a:pPr>
            <a:r>
              <a:rPr lang="ru-RU" dirty="0" smtClean="0"/>
              <a:t>-</a:t>
            </a:r>
            <a:r>
              <a:rPr lang="ru-RU" dirty="0" smtClean="0">
                <a:latin typeface="Arial" panose="020B0604020202020204" pitchFamily="34" charset="0"/>
                <a:cs typeface="Arial" panose="020B0604020202020204" pitchFamily="34" charset="0"/>
              </a:rPr>
              <a:t>давање </a:t>
            </a:r>
            <a:r>
              <a:rPr lang="ru-RU" dirty="0">
                <a:latin typeface="Arial" panose="020B0604020202020204" pitchFamily="34" charset="0"/>
                <a:cs typeface="Arial" panose="020B0604020202020204" pitchFamily="34" charset="0"/>
              </a:rPr>
              <a:t>на правни совети, </a:t>
            </a:r>
            <a:endParaRPr lang="ru-RU" dirty="0" smtClean="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-застапување </a:t>
            </a:r>
            <a:r>
              <a:rPr lang="ru-RU" dirty="0">
                <a:latin typeface="Arial" panose="020B0604020202020204" pitchFamily="34" charset="0"/>
                <a:cs typeface="Arial" panose="020B0604020202020204" pitchFamily="34" charset="0"/>
              </a:rPr>
              <a:t>во водење преговори давање правна помош во деловен протокол, </a:t>
            </a:r>
            <a:endParaRPr lang="ru-RU" dirty="0" smtClean="0">
              <a:latin typeface="Arial" panose="020B0604020202020204" pitchFamily="34" charset="0"/>
              <a:cs typeface="Arial" panose="020B0604020202020204" pitchFamily="34" charset="0"/>
            </a:endParaRPr>
          </a:p>
          <a:p>
            <a:pPr marL="0" indent="0">
              <a:buNone/>
            </a:pPr>
            <a:r>
              <a:rPr lang="ru-RU" dirty="0" smtClean="0">
                <a:latin typeface="Arial" panose="020B0604020202020204" pitchFamily="34" charset="0"/>
                <a:cs typeface="Arial" panose="020B0604020202020204" pitchFamily="34" charset="0"/>
              </a:rPr>
              <a:t>-составување </a:t>
            </a:r>
            <a:r>
              <a:rPr lang="ru-RU" dirty="0">
                <a:latin typeface="Arial" panose="020B0604020202020204" pitchFamily="34" charset="0"/>
                <a:cs typeface="Arial" panose="020B0604020202020204" pitchFamily="34" charset="0"/>
              </a:rPr>
              <a:t>на исправи за правни дела, </a:t>
            </a:r>
            <a:endParaRPr lang="ru-RU" dirty="0" smtClean="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-составување </a:t>
            </a:r>
            <a:r>
              <a:rPr lang="ru-RU" dirty="0">
                <a:latin typeface="Arial" panose="020B0604020202020204" pitchFamily="34" charset="0"/>
                <a:cs typeface="Arial" panose="020B0604020202020204" pitchFamily="34" charset="0"/>
              </a:rPr>
              <a:t>на договори за основање, партнерство, соработка и слични акти во врска со основањето или работењето на деловните субјекти, </a:t>
            </a:r>
            <a:endParaRPr lang="ru-RU" dirty="0" smtClean="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-составување </a:t>
            </a:r>
            <a:r>
              <a:rPr lang="ru-RU" dirty="0">
                <a:latin typeface="Arial" panose="020B0604020202020204" pitchFamily="34" charset="0"/>
                <a:cs typeface="Arial" panose="020B0604020202020204" pitchFamily="34" charset="0"/>
              </a:rPr>
              <a:t>на поднесоци во судски и други постапки, </a:t>
            </a:r>
            <a:endParaRPr lang="ru-RU" dirty="0" smtClean="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-застапување </a:t>
            </a:r>
            <a:r>
              <a:rPr lang="ru-RU" dirty="0">
                <a:latin typeface="Arial" panose="020B0604020202020204" pitchFamily="34" charset="0"/>
                <a:cs typeface="Arial" panose="020B0604020202020204" pitchFamily="34" charset="0"/>
              </a:rPr>
              <a:t>на странките пред судовите, </a:t>
            </a:r>
            <a:r>
              <a:rPr lang="ru-RU" dirty="0" smtClean="0">
                <a:latin typeface="Arial" panose="020B0604020202020204" pitchFamily="34" charset="0"/>
                <a:cs typeface="Arial" panose="020B0604020202020204" pitchFamily="34" charset="0"/>
              </a:rPr>
              <a:t>државните </a:t>
            </a:r>
            <a:r>
              <a:rPr lang="ru-RU" dirty="0">
                <a:latin typeface="Arial" panose="020B0604020202020204" pitchFamily="34" charset="0"/>
                <a:cs typeface="Arial" panose="020B0604020202020204" pitchFamily="34" charset="0"/>
              </a:rPr>
              <a:t>органи, органите на единиците на локалната самоуправа и други правни и физички лица, </a:t>
            </a:r>
            <a:endParaRPr lang="ru-RU" dirty="0" smtClean="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-одбрана </a:t>
            </a:r>
            <a:r>
              <a:rPr lang="ru-RU" dirty="0">
                <a:latin typeface="Arial" panose="020B0604020202020204" pitchFamily="34" charset="0"/>
                <a:cs typeface="Arial" panose="020B0604020202020204" pitchFamily="34" charset="0"/>
              </a:rPr>
              <a:t>на осомничени и обвинети лица и </a:t>
            </a:r>
            <a:endParaRPr lang="ru-RU" dirty="0" smtClean="0">
              <a:latin typeface="Arial" panose="020B0604020202020204" pitchFamily="34" charset="0"/>
              <a:cs typeface="Arial" panose="020B0604020202020204" pitchFamily="34" charset="0"/>
            </a:endParaRPr>
          </a:p>
          <a:p>
            <a:pPr marL="0" indent="0" algn="just">
              <a:buNone/>
            </a:pPr>
            <a:r>
              <a:rPr lang="ru-RU" dirty="0">
                <a:latin typeface="Arial" panose="020B0604020202020204" pitchFamily="34" charset="0"/>
                <a:cs typeface="Arial" panose="020B0604020202020204" pitchFamily="34" charset="0"/>
              </a:rPr>
              <a:t>-</a:t>
            </a:r>
            <a:r>
              <a:rPr lang="ru-RU" dirty="0" smtClean="0">
                <a:latin typeface="Arial" panose="020B0604020202020204" pitchFamily="34" charset="0"/>
                <a:cs typeface="Arial" panose="020B0604020202020204" pitchFamily="34" charset="0"/>
              </a:rPr>
              <a:t>вршење </a:t>
            </a:r>
            <a:r>
              <a:rPr lang="ru-RU" dirty="0">
                <a:latin typeface="Arial" panose="020B0604020202020204" pitchFamily="34" charset="0"/>
                <a:cs typeface="Arial" panose="020B0604020202020204" pitchFamily="34" charset="0"/>
              </a:rPr>
              <a:t>на други работи на правна помош</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7876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8384"/>
          </a:xfrm>
        </p:spPr>
        <p:txBody>
          <a:bodyPr>
            <a:normAutofit/>
          </a:bodyPr>
          <a:lstStyle/>
          <a:p>
            <a:pPr algn="ctr"/>
            <a:r>
              <a:rPr lang="mk-MK" b="1" dirty="0" smtClean="0"/>
              <a:t>Правна помош</a:t>
            </a:r>
            <a:endParaRPr lang="en-US" b="1" dirty="0"/>
          </a:p>
        </p:txBody>
      </p:sp>
      <p:sp>
        <p:nvSpPr>
          <p:cNvPr id="3" name="Content Placeholder 2"/>
          <p:cNvSpPr>
            <a:spLocks noGrp="1"/>
          </p:cNvSpPr>
          <p:nvPr>
            <p:ph idx="1"/>
          </p:nvPr>
        </p:nvSpPr>
        <p:spPr>
          <a:xfrm>
            <a:off x="838200" y="1234911"/>
            <a:ext cx="10515600" cy="4942052"/>
          </a:xfrm>
        </p:spPr>
        <p:txBody>
          <a:bodyPr/>
          <a:lstStyle/>
          <a:p>
            <a:pPr marL="0" indent="0" algn="just">
              <a:buNone/>
            </a:pPr>
            <a:r>
              <a:rPr lang="ru-RU" dirty="0">
                <a:latin typeface="Arial" panose="020B0604020202020204" pitchFamily="34" charset="0"/>
                <a:cs typeface="Arial" panose="020B0604020202020204" pitchFamily="34" charset="0"/>
              </a:rPr>
              <a:t>Правна помош не може да се даде кога по истата правна работа тој или друг адвокат од неговата канцеларија или адвокатското друштво давал/дава правна помош на спротивната странка или по истата правна работа постапувал како судија, јавен обвинител, државен правобранител, односно како државен службеник во орган на државна управа или институција. </a:t>
            </a:r>
            <a:endParaRPr lang="ru-RU" dirty="0" smtClean="0">
              <a:latin typeface="Arial" panose="020B0604020202020204" pitchFamily="34" charset="0"/>
              <a:cs typeface="Arial" panose="020B0604020202020204" pitchFamily="34" charset="0"/>
            </a:endParaRPr>
          </a:p>
          <a:p>
            <a:pPr marL="0" indent="0" algn="just">
              <a:buNone/>
            </a:pPr>
            <a:endParaRPr lang="ru-RU" dirty="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При </a:t>
            </a:r>
            <a:r>
              <a:rPr lang="ru-RU" dirty="0">
                <a:latin typeface="Arial" panose="020B0604020202020204" pitchFamily="34" charset="0"/>
                <a:cs typeface="Arial" panose="020B0604020202020204" pitchFamily="34" charset="0"/>
              </a:rPr>
              <a:t>составување на двострани правни работи, договори и друго, адвокатот е должен совесно да ги штити интересите на договорните странки без разлика која од нив побарала правна помош и која странка ја плаќа наградата. Ако меѓу странките настане спор во врска со договорот составен од адвокат, тогаш тој не може да учествува како полномошник на ниту една странка.</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42189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5263"/>
          </a:xfrm>
        </p:spPr>
        <p:txBody>
          <a:bodyPr>
            <a:normAutofit fontScale="90000"/>
          </a:bodyPr>
          <a:lstStyle/>
          <a:p>
            <a:pPr algn="ctr"/>
            <a:r>
              <a:rPr lang="mk-MK" b="1" dirty="0" smtClean="0"/>
              <a:t>Награда</a:t>
            </a:r>
            <a:endParaRPr lang="en-US" b="1" dirty="0"/>
          </a:p>
        </p:txBody>
      </p:sp>
      <p:sp>
        <p:nvSpPr>
          <p:cNvPr id="3" name="Content Placeholder 2"/>
          <p:cNvSpPr>
            <a:spLocks noGrp="1"/>
          </p:cNvSpPr>
          <p:nvPr>
            <p:ph idx="1"/>
          </p:nvPr>
        </p:nvSpPr>
        <p:spPr>
          <a:xfrm>
            <a:off x="838200" y="1187777"/>
            <a:ext cx="10515600" cy="4989186"/>
          </a:xfrm>
        </p:spPr>
        <p:txBody>
          <a:bodyPr/>
          <a:lstStyle/>
          <a:p>
            <a:pPr marL="0" indent="0">
              <a:buNone/>
            </a:pPr>
            <a:endParaRPr lang="mk-MK" dirty="0" smtClean="0"/>
          </a:p>
          <a:p>
            <a:pPr marL="0" indent="0" algn="just">
              <a:buNone/>
            </a:pPr>
            <a:endParaRPr lang="ru-RU" dirty="0" smtClean="0"/>
          </a:p>
          <a:p>
            <a:pPr marL="0" indent="0" algn="just">
              <a:buNone/>
            </a:pPr>
            <a:r>
              <a:rPr lang="ru-RU" dirty="0" smtClean="0">
                <a:latin typeface="Arial" panose="020B0604020202020204" pitchFamily="34" charset="0"/>
                <a:cs typeface="Arial" panose="020B0604020202020204" pitchFamily="34" charset="0"/>
              </a:rPr>
              <a:t>Адвокатот </a:t>
            </a:r>
            <a:r>
              <a:rPr lang="ru-RU" dirty="0">
                <a:latin typeface="Arial" panose="020B0604020202020204" pitchFamily="34" charset="0"/>
                <a:cs typeface="Arial" panose="020B0604020202020204" pitchFamily="34" charset="0"/>
              </a:rPr>
              <a:t>и адвокатското друштво имаат право на награда и надоместок на трошоците за извршената работа во вршењето на адвокатската дејност според Тарифата за наградата и надоместок на трошоците за работа на адвокатите.</a:t>
            </a:r>
            <a:endParaRPr lang="en-US" dirty="0">
              <a:latin typeface="Arial" panose="020B0604020202020204" pitchFamily="34" charset="0"/>
              <a:cs typeface="Arial" panose="020B0604020202020204" pitchFamily="34" charset="0"/>
            </a:endParaRPr>
          </a:p>
        </p:txBody>
      </p:sp>
      <p:pic>
        <p:nvPicPr>
          <p:cNvPr id="19458" name="Picture 2" descr="Навремено плаќање на фактур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6295" y="3544252"/>
            <a:ext cx="4286250" cy="305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8960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0677"/>
          </a:xfrm>
        </p:spPr>
        <p:txBody>
          <a:bodyPr>
            <a:normAutofit fontScale="90000"/>
          </a:bodyPr>
          <a:lstStyle/>
          <a:p>
            <a:pPr algn="ctr"/>
            <a:r>
              <a:rPr lang="mk-MK" b="1" dirty="0" smtClean="0"/>
              <a:t>Нотаријат</a:t>
            </a:r>
            <a:endParaRPr lang="en-US" b="1" dirty="0"/>
          </a:p>
        </p:txBody>
      </p:sp>
      <p:sp>
        <p:nvSpPr>
          <p:cNvPr id="3" name="Content Placeholder 2"/>
          <p:cNvSpPr>
            <a:spLocks noGrp="1"/>
          </p:cNvSpPr>
          <p:nvPr>
            <p:ph idx="1"/>
          </p:nvPr>
        </p:nvSpPr>
        <p:spPr>
          <a:xfrm>
            <a:off x="838200" y="1348739"/>
            <a:ext cx="10515600" cy="3543301"/>
          </a:xfrm>
        </p:spPr>
        <p:txBody>
          <a:bodyPr/>
          <a:lstStyle/>
          <a:p>
            <a:pPr marL="0" indent="0" algn="just">
              <a:buNone/>
            </a:pPr>
            <a:r>
              <a:rPr lang="ru-RU" dirty="0" smtClean="0">
                <a:latin typeface="Arial" panose="020B0604020202020204" pitchFamily="34" charset="0"/>
                <a:cs typeface="Arial" panose="020B0604020202020204" pitchFamily="34" charset="0"/>
              </a:rPr>
              <a:t>Нотарска </a:t>
            </a:r>
            <a:r>
              <a:rPr lang="ru-RU" dirty="0">
                <a:latin typeface="Arial" panose="020B0604020202020204" pitchFamily="34" charset="0"/>
                <a:cs typeface="Arial" panose="020B0604020202020204" pitchFamily="34" charset="0"/>
              </a:rPr>
              <a:t>служба е јавна служба што ја вршат нотари, кои се самостојни и независни носители на таа </a:t>
            </a:r>
            <a:r>
              <a:rPr lang="ru-RU" dirty="0" smtClean="0">
                <a:latin typeface="Arial" panose="020B0604020202020204" pitchFamily="34" charset="0"/>
                <a:cs typeface="Arial" panose="020B0604020202020204" pitchFamily="34" charset="0"/>
              </a:rPr>
              <a:t>служба.</a:t>
            </a:r>
          </a:p>
          <a:p>
            <a:pPr marL="0" indent="0" algn="just">
              <a:buNone/>
            </a:pPr>
            <a:endParaRPr lang="ru-RU" dirty="0" smtClean="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Нотаријатот </a:t>
            </a:r>
            <a:r>
              <a:rPr lang="ru-RU" dirty="0">
                <a:latin typeface="Arial" panose="020B0604020202020204" pitchFamily="34" charset="0"/>
                <a:cs typeface="Arial" panose="020B0604020202020204" pitchFamily="34" charset="0"/>
              </a:rPr>
              <a:t>е самостојна, независна јавна служба во која се вршат работи од видот на јавни овластувања, врз основа на закон. </a:t>
            </a:r>
            <a:endParaRPr lang="ru-RU" dirty="0" smtClean="0">
              <a:latin typeface="Arial" panose="020B0604020202020204" pitchFamily="34" charset="0"/>
              <a:cs typeface="Arial" panose="020B0604020202020204" pitchFamily="34" charset="0"/>
            </a:endParaRPr>
          </a:p>
          <a:p>
            <a:pPr marL="0" indent="0" algn="just">
              <a:buNone/>
            </a:pPr>
            <a:endParaRPr lang="ru-RU" dirty="0" smtClean="0">
              <a:latin typeface="Arial" panose="020B0604020202020204" pitchFamily="34" charset="0"/>
              <a:cs typeface="Arial" panose="020B0604020202020204" pitchFamily="34" charset="0"/>
            </a:endParaRPr>
          </a:p>
          <a:p>
            <a:pPr marL="0" indent="0" algn="just">
              <a:buNone/>
            </a:pPr>
            <a:r>
              <a:rPr lang="ru-RU" dirty="0">
                <a:latin typeface="Arial" panose="020B0604020202020204" pitchFamily="34" charset="0"/>
                <a:cs typeface="Arial" panose="020B0604020202020204" pitchFamily="34" charset="0"/>
              </a:rPr>
              <a:t>Нотарот е лице што врши јавни овластувања утврдени со закон, именувано од Министерството за </a:t>
            </a:r>
            <a:r>
              <a:rPr lang="ru-RU" dirty="0" smtClean="0">
                <a:latin typeface="Arial" panose="020B0604020202020204" pitchFamily="34" charset="0"/>
                <a:cs typeface="Arial" panose="020B0604020202020204" pitchFamily="34" charset="0"/>
              </a:rPr>
              <a:t>правда, </a:t>
            </a:r>
            <a:r>
              <a:rPr lang="ru-RU" dirty="0">
                <a:latin typeface="Arial" panose="020B0604020202020204" pitchFamily="34" charset="0"/>
                <a:cs typeface="Arial" panose="020B0604020202020204" pitchFamily="34" charset="0"/>
              </a:rPr>
              <a:t>кое нотарската служба ја врши како единствено професионално занимање. </a:t>
            </a:r>
            <a:endParaRPr lang="en-US" dirty="0">
              <a:latin typeface="Arial" panose="020B0604020202020204" pitchFamily="34" charset="0"/>
              <a:cs typeface="Arial" panose="020B0604020202020204" pitchFamily="34" charset="0"/>
            </a:endParaRPr>
          </a:p>
        </p:txBody>
      </p:sp>
      <p:pic>
        <p:nvPicPr>
          <p:cNvPr id="10248" name="Picture 8" descr="NKRM - Нотарска Комора на Република Македониј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2060" y="5184977"/>
            <a:ext cx="5772150" cy="1463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3696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2970"/>
          </a:xfrm>
        </p:spPr>
        <p:txBody>
          <a:bodyPr>
            <a:normAutofit fontScale="90000"/>
          </a:bodyPr>
          <a:lstStyle/>
          <a:p>
            <a:pPr algn="ctr"/>
            <a:r>
              <a:rPr lang="mk-MK" b="1" dirty="0" smtClean="0"/>
              <a:t>Делокруг на работа</a:t>
            </a:r>
            <a:endParaRPr lang="en-US" b="1" dirty="0"/>
          </a:p>
        </p:txBody>
      </p:sp>
      <p:sp>
        <p:nvSpPr>
          <p:cNvPr id="3" name="Content Placeholder 2"/>
          <p:cNvSpPr>
            <a:spLocks noGrp="1"/>
          </p:cNvSpPr>
          <p:nvPr>
            <p:ph idx="1"/>
          </p:nvPr>
        </p:nvSpPr>
        <p:spPr>
          <a:xfrm>
            <a:off x="838200" y="1140643"/>
            <a:ext cx="10515600" cy="5036320"/>
          </a:xfrm>
        </p:spPr>
        <p:txBody>
          <a:bodyPr>
            <a:normAutofit lnSpcReduction="10000"/>
          </a:bodyPr>
          <a:lstStyle/>
          <a:p>
            <a:pPr marL="0" indent="0">
              <a:buNone/>
            </a:pPr>
            <a:r>
              <a:rPr lang="ru-RU" dirty="0">
                <a:latin typeface="Arial" panose="020B0604020202020204" pitchFamily="34" charset="0"/>
                <a:cs typeface="Arial" panose="020B0604020202020204" pitchFamily="34" charset="0"/>
              </a:rPr>
              <a:t>Нотарската служба опфаќа </a:t>
            </a:r>
            <a:endParaRPr lang="ru-RU" dirty="0" smtClean="0">
              <a:latin typeface="Arial" panose="020B0604020202020204" pitchFamily="34" charset="0"/>
              <a:cs typeface="Arial" panose="020B0604020202020204" pitchFamily="34" charset="0"/>
            </a:endParaRPr>
          </a:p>
          <a:p>
            <a:pPr marL="0" indent="0" algn="just">
              <a:buNone/>
            </a:pPr>
            <a:r>
              <a:rPr lang="ru-RU" dirty="0">
                <a:latin typeface="Arial" panose="020B0604020202020204" pitchFamily="34" charset="0"/>
                <a:cs typeface="Arial" panose="020B0604020202020204" pitchFamily="34" charset="0"/>
              </a:rPr>
              <a:t>-</a:t>
            </a:r>
            <a:r>
              <a:rPr lang="ru-RU" dirty="0" smtClean="0">
                <a:latin typeface="Arial" panose="020B0604020202020204" pitchFamily="34" charset="0"/>
                <a:cs typeface="Arial" panose="020B0604020202020204" pitchFamily="34" charset="0"/>
              </a:rPr>
              <a:t>составување </a:t>
            </a:r>
            <a:r>
              <a:rPr lang="ru-RU" dirty="0">
                <a:latin typeface="Arial" panose="020B0604020202020204" pitchFamily="34" charset="0"/>
                <a:cs typeface="Arial" panose="020B0604020202020204" pitchFamily="34" charset="0"/>
              </a:rPr>
              <a:t>и издавање на јавни исправи за правните работи во форма на нотарски акт, </a:t>
            </a:r>
            <a:endParaRPr lang="ru-RU" dirty="0" smtClean="0">
              <a:latin typeface="Arial" panose="020B0604020202020204" pitchFamily="34" charset="0"/>
              <a:cs typeface="Arial" panose="020B0604020202020204" pitchFamily="34" charset="0"/>
            </a:endParaRPr>
          </a:p>
          <a:p>
            <a:pPr marL="0" indent="0" algn="just">
              <a:buNone/>
            </a:pPr>
            <a:r>
              <a:rPr lang="ru-RU" dirty="0">
                <a:latin typeface="Arial" panose="020B0604020202020204" pitchFamily="34" charset="0"/>
                <a:cs typeface="Arial" panose="020B0604020202020204" pitchFamily="34" charset="0"/>
              </a:rPr>
              <a:t>-</a:t>
            </a:r>
            <a:r>
              <a:rPr lang="ru-RU" dirty="0" smtClean="0">
                <a:latin typeface="Arial" panose="020B0604020202020204" pitchFamily="34" charset="0"/>
                <a:cs typeface="Arial" panose="020B0604020202020204" pitchFamily="34" charset="0"/>
              </a:rPr>
              <a:t>изјави </a:t>
            </a:r>
            <a:r>
              <a:rPr lang="ru-RU" dirty="0">
                <a:latin typeface="Arial" panose="020B0604020202020204" pitchFamily="34" charset="0"/>
                <a:cs typeface="Arial" panose="020B0604020202020204" pitchFamily="34" charset="0"/>
              </a:rPr>
              <a:t>и потврди за факти врз основа на кои се востановуваат права или обврски, </a:t>
            </a:r>
            <a:endParaRPr lang="ru-RU" dirty="0" smtClean="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-донесување </a:t>
            </a:r>
            <a:r>
              <a:rPr lang="ru-RU" dirty="0">
                <a:latin typeface="Arial" panose="020B0604020202020204" pitchFamily="34" charset="0"/>
                <a:cs typeface="Arial" panose="020B0604020202020204" pitchFamily="34" charset="0"/>
              </a:rPr>
              <a:t>решенија во постапка за издавање на нотарски платни налози, </a:t>
            </a:r>
            <a:endParaRPr lang="ru-RU" dirty="0" smtClean="0">
              <a:latin typeface="Arial" panose="020B0604020202020204" pitchFamily="34" charset="0"/>
              <a:cs typeface="Arial" panose="020B0604020202020204" pitchFamily="34" charset="0"/>
            </a:endParaRPr>
          </a:p>
          <a:p>
            <a:pPr marL="0" indent="0" algn="just">
              <a:buNone/>
            </a:pPr>
            <a:r>
              <a:rPr lang="ru-RU" dirty="0">
                <a:latin typeface="Arial" panose="020B0604020202020204" pitchFamily="34" charset="0"/>
                <a:cs typeface="Arial" panose="020B0604020202020204" pitchFamily="34" charset="0"/>
              </a:rPr>
              <a:t>-</a:t>
            </a:r>
            <a:r>
              <a:rPr lang="ru-RU" dirty="0" smtClean="0">
                <a:latin typeface="Arial" panose="020B0604020202020204" pitchFamily="34" charset="0"/>
                <a:cs typeface="Arial" panose="020B0604020202020204" pitchFamily="34" charset="0"/>
              </a:rPr>
              <a:t>потврдување </a:t>
            </a:r>
            <a:r>
              <a:rPr lang="ru-RU" dirty="0">
                <a:latin typeface="Arial" panose="020B0604020202020204" pitchFamily="34" charset="0"/>
                <a:cs typeface="Arial" panose="020B0604020202020204" pitchFamily="34" charset="0"/>
              </a:rPr>
              <a:t>на приватни исправи (солемнизација), </a:t>
            </a:r>
            <a:endParaRPr lang="ru-RU" dirty="0" smtClean="0">
              <a:latin typeface="Arial" panose="020B0604020202020204" pitchFamily="34" charset="0"/>
              <a:cs typeface="Arial" panose="020B0604020202020204" pitchFamily="34" charset="0"/>
            </a:endParaRPr>
          </a:p>
          <a:p>
            <a:pPr marL="0" indent="0" algn="just">
              <a:buNone/>
            </a:pPr>
            <a:r>
              <a:rPr lang="ru-RU" dirty="0">
                <a:latin typeface="Arial" panose="020B0604020202020204" pitchFamily="34" charset="0"/>
                <a:cs typeface="Arial" panose="020B0604020202020204" pitchFamily="34" charset="0"/>
              </a:rPr>
              <a:t>-</a:t>
            </a:r>
            <a:r>
              <a:rPr lang="ru-RU" dirty="0" smtClean="0">
                <a:latin typeface="Arial" panose="020B0604020202020204" pitchFamily="34" charset="0"/>
                <a:cs typeface="Arial" panose="020B0604020202020204" pitchFamily="34" charset="0"/>
              </a:rPr>
              <a:t>издавање </a:t>
            </a:r>
            <a:r>
              <a:rPr lang="ru-RU" dirty="0">
                <a:latin typeface="Arial" panose="020B0604020202020204" pitchFamily="34" charset="0"/>
                <a:cs typeface="Arial" panose="020B0604020202020204" pitchFamily="34" charset="0"/>
              </a:rPr>
              <a:t>на потврди, </a:t>
            </a:r>
            <a:endParaRPr lang="ru-RU" dirty="0" smtClean="0">
              <a:latin typeface="Arial" panose="020B0604020202020204" pitchFamily="34" charset="0"/>
              <a:cs typeface="Arial" panose="020B0604020202020204" pitchFamily="34" charset="0"/>
            </a:endParaRPr>
          </a:p>
          <a:p>
            <a:pPr marL="0" indent="0" algn="just">
              <a:buNone/>
            </a:pPr>
            <a:r>
              <a:rPr lang="ru-RU" dirty="0">
                <a:latin typeface="Arial" panose="020B0604020202020204" pitchFamily="34" charset="0"/>
                <a:cs typeface="Arial" panose="020B0604020202020204" pitchFamily="34" charset="0"/>
              </a:rPr>
              <a:t>-</a:t>
            </a:r>
            <a:r>
              <a:rPr lang="ru-RU" dirty="0" smtClean="0">
                <a:latin typeface="Arial" panose="020B0604020202020204" pitchFamily="34" charset="0"/>
                <a:cs typeface="Arial" panose="020B0604020202020204" pitchFamily="34" charset="0"/>
              </a:rPr>
              <a:t>заверка </a:t>
            </a:r>
            <a:r>
              <a:rPr lang="ru-RU" dirty="0">
                <a:latin typeface="Arial" panose="020B0604020202020204" pitchFamily="34" charset="0"/>
                <a:cs typeface="Arial" panose="020B0604020202020204" pitchFamily="34" charset="0"/>
              </a:rPr>
              <a:t>на потпис и ракознак, на препис, на превод, </a:t>
            </a:r>
            <a:endParaRPr lang="ru-RU" dirty="0" smtClean="0">
              <a:latin typeface="Arial" panose="020B0604020202020204" pitchFamily="34" charset="0"/>
              <a:cs typeface="Arial" panose="020B0604020202020204" pitchFamily="34" charset="0"/>
            </a:endParaRPr>
          </a:p>
          <a:p>
            <a:pPr marL="0" indent="0" algn="just">
              <a:buNone/>
            </a:pPr>
            <a:r>
              <a:rPr lang="ru-RU" dirty="0">
                <a:latin typeface="Arial" panose="020B0604020202020204" pitchFamily="34" charset="0"/>
                <a:cs typeface="Arial" panose="020B0604020202020204" pitchFamily="34" charset="0"/>
              </a:rPr>
              <a:t>-</a:t>
            </a:r>
            <a:r>
              <a:rPr lang="ru-RU" dirty="0" smtClean="0">
                <a:latin typeface="Arial" panose="020B0604020202020204" pitchFamily="34" charset="0"/>
                <a:cs typeface="Arial" panose="020B0604020202020204" pitchFamily="34" charset="0"/>
              </a:rPr>
              <a:t>примање </a:t>
            </a:r>
            <a:r>
              <a:rPr lang="ru-RU" dirty="0">
                <a:latin typeface="Arial" panose="020B0604020202020204" pitchFamily="34" charset="0"/>
                <a:cs typeface="Arial" panose="020B0604020202020204" pitchFamily="34" charset="0"/>
              </a:rPr>
              <a:t>на чување на исправи, на пари и на предмети од вредност заради нивно предавање на други лица или </a:t>
            </a:r>
            <a:r>
              <a:rPr lang="ru-RU" dirty="0" smtClean="0">
                <a:latin typeface="Arial" panose="020B0604020202020204" pitchFamily="34" charset="0"/>
                <a:cs typeface="Arial" panose="020B0604020202020204" pitchFamily="34" charset="0"/>
              </a:rPr>
              <a:t>органи и</a:t>
            </a:r>
          </a:p>
          <a:p>
            <a:pPr marL="0" indent="0" algn="just">
              <a:buNone/>
            </a:pPr>
            <a:r>
              <a:rPr lang="ru-RU" dirty="0" smtClean="0">
                <a:latin typeface="Arial" panose="020B0604020202020204" pitchFamily="34" charset="0"/>
                <a:cs typeface="Arial" panose="020B0604020202020204" pitchFamily="34" charset="0"/>
              </a:rPr>
              <a:t>-вршење </a:t>
            </a:r>
            <a:r>
              <a:rPr lang="ru-RU" dirty="0">
                <a:latin typeface="Arial" panose="020B0604020202020204" pitchFamily="34" charset="0"/>
                <a:cs typeface="Arial" panose="020B0604020202020204" pitchFamily="34" charset="0"/>
              </a:rPr>
              <a:t>на доверени работи определени со закон.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6223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11568"/>
          </a:xfrm>
        </p:spPr>
        <p:txBody>
          <a:bodyPr>
            <a:normAutofit fontScale="90000"/>
          </a:bodyPr>
          <a:lstStyle/>
          <a:p>
            <a:pPr algn="ctr"/>
            <a:r>
              <a:rPr lang="mk-MK" b="1" dirty="0" smtClean="0"/>
              <a:t>Службено подрачје</a:t>
            </a:r>
            <a:endParaRPr lang="en-US" b="1" dirty="0"/>
          </a:p>
        </p:txBody>
      </p:sp>
      <p:sp>
        <p:nvSpPr>
          <p:cNvPr id="3" name="Content Placeholder 2"/>
          <p:cNvSpPr>
            <a:spLocks noGrp="1"/>
          </p:cNvSpPr>
          <p:nvPr>
            <p:ph idx="1"/>
          </p:nvPr>
        </p:nvSpPr>
        <p:spPr>
          <a:xfrm>
            <a:off x="838200" y="1084082"/>
            <a:ext cx="10515600" cy="5092881"/>
          </a:xfrm>
        </p:spPr>
        <p:txBody>
          <a:bodyPr/>
          <a:lstStyle/>
          <a:p>
            <a:pPr marL="0" indent="0" algn="just">
              <a:buNone/>
            </a:pPr>
            <a:endParaRPr lang="ru-RU" dirty="0" smtClean="0"/>
          </a:p>
          <a:p>
            <a:pPr marL="0" indent="0" algn="just">
              <a:buNone/>
            </a:pPr>
            <a:r>
              <a:rPr lang="ru-RU" dirty="0" smtClean="0">
                <a:latin typeface="Arial" panose="020B0604020202020204" pitchFamily="34" charset="0"/>
                <a:cs typeface="Arial" panose="020B0604020202020204" pitchFamily="34" charset="0"/>
              </a:rPr>
              <a:t>Службеното </a:t>
            </a:r>
            <a:r>
              <a:rPr lang="ru-RU" dirty="0">
                <a:latin typeface="Arial" panose="020B0604020202020204" pitchFamily="34" charset="0"/>
                <a:cs typeface="Arial" panose="020B0604020202020204" pitchFamily="34" charset="0"/>
              </a:rPr>
              <a:t>подрачје на нотарот е подрачјето на основниот суд на кое се наоѓа службеното седиште на нотарот. </a:t>
            </a:r>
          </a:p>
          <a:p>
            <a:pPr marL="0" indent="0" algn="just">
              <a:buNone/>
            </a:pPr>
            <a:r>
              <a:rPr lang="ru-RU" dirty="0" smtClean="0">
                <a:latin typeface="Arial" panose="020B0604020202020204" pitchFamily="34" charset="0"/>
                <a:cs typeface="Arial" panose="020B0604020202020204" pitchFamily="34" charset="0"/>
              </a:rPr>
              <a:t>Службеното </a:t>
            </a:r>
            <a:r>
              <a:rPr lang="ru-RU" dirty="0">
                <a:latin typeface="Arial" panose="020B0604020202020204" pitchFamily="34" charset="0"/>
                <a:cs typeface="Arial" panose="020B0604020202020204" pitchFamily="34" charset="0"/>
              </a:rPr>
              <a:t>подрачје на нотарите во градот Скопје е подрачјето на основните судови на градот Скопје. </a:t>
            </a:r>
          </a:p>
          <a:p>
            <a:pPr marL="0" indent="0" algn="just">
              <a:buNone/>
            </a:pPr>
            <a:r>
              <a:rPr lang="ru-RU" dirty="0" smtClean="0">
                <a:latin typeface="Arial" panose="020B0604020202020204" pitchFamily="34" charset="0"/>
                <a:cs typeface="Arial" panose="020B0604020202020204" pitchFamily="34" charset="0"/>
              </a:rPr>
              <a:t>Нотарската </a:t>
            </a:r>
            <a:r>
              <a:rPr lang="ru-RU" dirty="0">
                <a:latin typeface="Arial" panose="020B0604020202020204" pitchFamily="34" charset="0"/>
                <a:cs typeface="Arial" panose="020B0604020202020204" pitchFamily="34" charset="0"/>
              </a:rPr>
              <a:t>служба нотарот може да ја врши само на своето службено подрачје. </a:t>
            </a:r>
          </a:p>
          <a:p>
            <a:pPr marL="0" indent="0" algn="just">
              <a:buNone/>
            </a:pPr>
            <a:r>
              <a:rPr lang="ru-RU" dirty="0" smtClean="0">
                <a:latin typeface="Arial" panose="020B0604020202020204" pitchFamily="34" charset="0"/>
                <a:cs typeface="Arial" panose="020B0604020202020204" pitchFamily="34" charset="0"/>
              </a:rPr>
              <a:t>На </a:t>
            </a:r>
            <a:r>
              <a:rPr lang="ru-RU" dirty="0">
                <a:latin typeface="Arial" panose="020B0604020202020204" pitchFamily="34" charset="0"/>
                <a:cs typeface="Arial" panose="020B0604020202020204" pitchFamily="34" charset="0"/>
              </a:rPr>
              <a:t>службеното подрачје на кое е именуван нотарот мора да има живеалиште или престојувалиште. </a:t>
            </a:r>
          </a:p>
          <a:p>
            <a:pPr marL="0" indent="0" algn="just">
              <a:buNone/>
            </a:pPr>
            <a:r>
              <a:rPr lang="ru-RU" dirty="0" smtClean="0">
                <a:latin typeface="Arial" panose="020B0604020202020204" pitchFamily="34" charset="0"/>
                <a:cs typeface="Arial" panose="020B0604020202020204" pitchFamily="34" charset="0"/>
              </a:rPr>
              <a:t>Нотарот </a:t>
            </a:r>
            <a:r>
              <a:rPr lang="ru-RU" dirty="0">
                <a:latin typeface="Arial" panose="020B0604020202020204" pitchFamily="34" charset="0"/>
                <a:cs typeface="Arial" panose="020B0604020202020204" pitchFamily="34" charset="0"/>
              </a:rPr>
              <a:t>не смее да има повеќе нотарски канцеларии.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94037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02141"/>
          </a:xfrm>
        </p:spPr>
        <p:txBody>
          <a:bodyPr>
            <a:normAutofit fontScale="90000"/>
          </a:bodyPr>
          <a:lstStyle/>
          <a:p>
            <a:pPr algn="ctr"/>
            <a:r>
              <a:rPr lang="mk-MK" b="1" dirty="0" smtClean="0"/>
              <a:t>Именување, престанок и разрешување</a:t>
            </a:r>
            <a:endParaRPr lang="en-US" b="1" dirty="0"/>
          </a:p>
        </p:txBody>
      </p:sp>
      <p:sp>
        <p:nvSpPr>
          <p:cNvPr id="3" name="Content Placeholder 2"/>
          <p:cNvSpPr>
            <a:spLocks noGrp="1"/>
          </p:cNvSpPr>
          <p:nvPr>
            <p:ph idx="1"/>
          </p:nvPr>
        </p:nvSpPr>
        <p:spPr>
          <a:xfrm>
            <a:off x="838200" y="1371599"/>
            <a:ext cx="10515600" cy="2354581"/>
          </a:xfrm>
        </p:spPr>
        <p:txBody>
          <a:bodyPr>
            <a:normAutofit fontScale="92500"/>
          </a:bodyPr>
          <a:lstStyle/>
          <a:p>
            <a:pPr marL="0" indent="0" algn="just">
              <a:buNone/>
            </a:pPr>
            <a:endParaRPr lang="ru-RU" dirty="0"/>
          </a:p>
          <a:p>
            <a:pPr marL="0" indent="0" algn="just">
              <a:buNone/>
            </a:pPr>
            <a:r>
              <a:rPr lang="ru-RU" dirty="0" smtClean="0">
                <a:latin typeface="Arial" panose="020B0604020202020204" pitchFamily="34" charset="0"/>
                <a:cs typeface="Arial" panose="020B0604020202020204" pitchFamily="34" charset="0"/>
              </a:rPr>
              <a:t>Нотарот </a:t>
            </a:r>
            <a:r>
              <a:rPr lang="ru-RU" dirty="0">
                <a:latin typeface="Arial" panose="020B0604020202020204" pitchFamily="34" charset="0"/>
                <a:cs typeface="Arial" panose="020B0604020202020204" pitchFamily="34" charset="0"/>
              </a:rPr>
              <a:t>се именува со решение на Министерството </a:t>
            </a:r>
            <a:r>
              <a:rPr lang="ru-RU" dirty="0" smtClean="0">
                <a:latin typeface="Arial" panose="020B0604020202020204" pitchFamily="34" charset="0"/>
                <a:cs typeface="Arial" panose="020B0604020202020204" pitchFamily="34" charset="0"/>
              </a:rPr>
              <a:t>за правда врз </a:t>
            </a:r>
            <a:r>
              <a:rPr lang="ru-RU" dirty="0">
                <a:latin typeface="Arial" panose="020B0604020202020204" pitchFamily="34" charset="0"/>
                <a:cs typeface="Arial" panose="020B0604020202020204" pitchFamily="34" charset="0"/>
              </a:rPr>
              <a:t>основа на конкурс. </a:t>
            </a:r>
            <a:endParaRPr lang="ru-RU" dirty="0" smtClean="0">
              <a:latin typeface="Arial" panose="020B0604020202020204" pitchFamily="34" charset="0"/>
              <a:cs typeface="Arial" panose="020B0604020202020204" pitchFamily="34" charset="0"/>
            </a:endParaRPr>
          </a:p>
          <a:p>
            <a:pPr marL="0" indent="0" algn="just">
              <a:buNone/>
            </a:pPr>
            <a:endParaRPr lang="ru-RU" dirty="0" smtClean="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Министерството со решение утврдува престанок на нотарската служба или го разрешува нотарот под услови и во постапка согласно со Законот за нотаријатот.</a:t>
            </a:r>
          </a:p>
          <a:p>
            <a:pPr marL="0" indent="0" algn="just">
              <a:buNone/>
            </a:pPr>
            <a:endParaRPr lang="ru-RU" dirty="0">
              <a:latin typeface="Arial" panose="020B0604020202020204" pitchFamily="34" charset="0"/>
              <a:cs typeface="Arial" panose="020B0604020202020204" pitchFamily="34" charset="0"/>
            </a:endParaRPr>
          </a:p>
          <a:p>
            <a:pPr marL="0" indent="0" algn="just">
              <a:buNone/>
            </a:pPr>
            <a:endParaRPr lang="en-US" dirty="0"/>
          </a:p>
        </p:txBody>
      </p:sp>
      <p:pic>
        <p:nvPicPr>
          <p:cNvPr id="11266" name="Picture 2" descr="NKRM - Нотарска Комора на Република Македониј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3650" y="3980706"/>
            <a:ext cx="4846320" cy="1974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607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0933"/>
          </a:xfrm>
        </p:spPr>
        <p:txBody>
          <a:bodyPr/>
          <a:lstStyle/>
          <a:p>
            <a:pPr algn="ctr"/>
            <a:r>
              <a:rPr lang="mk-MK" b="1" dirty="0" smtClean="0"/>
              <a:t>Извршители</a:t>
            </a:r>
            <a:endParaRPr lang="en-US" b="1" dirty="0"/>
          </a:p>
        </p:txBody>
      </p:sp>
      <p:sp>
        <p:nvSpPr>
          <p:cNvPr id="3" name="Content Placeholder 2"/>
          <p:cNvSpPr>
            <a:spLocks noGrp="1"/>
          </p:cNvSpPr>
          <p:nvPr>
            <p:ph idx="1"/>
          </p:nvPr>
        </p:nvSpPr>
        <p:spPr>
          <a:xfrm>
            <a:off x="838200" y="1216058"/>
            <a:ext cx="10515600" cy="4960905"/>
          </a:xfrm>
        </p:spPr>
        <p:txBody>
          <a:bodyPr/>
          <a:lstStyle/>
          <a:p>
            <a:pPr marL="0" indent="0">
              <a:buNone/>
            </a:pPr>
            <a:r>
              <a:rPr lang="en-US" dirty="0" err="1">
                <a:latin typeface="Arial" panose="020B0604020202020204" pitchFamily="34" charset="0"/>
                <a:cs typeface="Arial" panose="020B0604020202020204" pitchFamily="34" charset="0"/>
              </a:rPr>
              <a:t>Извршителот</a:t>
            </a:r>
            <a:r>
              <a:rPr lang="en-US" dirty="0">
                <a:latin typeface="Arial" panose="020B0604020202020204" pitchFamily="34" charset="0"/>
                <a:cs typeface="Arial" panose="020B0604020202020204" pitchFamily="34" charset="0"/>
              </a:rPr>
              <a:t> е </a:t>
            </a:r>
            <a:r>
              <a:rPr lang="en-US" dirty="0" err="1">
                <a:latin typeface="Arial" panose="020B0604020202020204" pitchFamily="34" charset="0"/>
                <a:cs typeface="Arial" panose="020B0604020202020204" pitchFamily="34" charset="0"/>
              </a:rPr>
              <a:t>лице</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кое</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врши</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јавни</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овластувања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утврдени</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со</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закон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именувано</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од</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Министерството</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за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правда</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согласно</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со</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одредбите</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од</a:t>
            </a:r>
            <a:r>
              <a:rPr lang="mk-MK" dirty="0">
                <a:latin typeface="Arial" panose="020B0604020202020204" pitchFamily="34" charset="0"/>
                <a:cs typeface="Arial" panose="020B0604020202020204" pitchFamily="34" charset="0"/>
              </a:rPr>
              <a:t> </a:t>
            </a:r>
            <a:r>
              <a:rPr lang="mk-MK" dirty="0" smtClean="0">
                <a:latin typeface="Arial" panose="020B0604020202020204" pitchFamily="34" charset="0"/>
                <a:cs typeface="Arial" panose="020B0604020202020204" pitchFamily="34" charset="0"/>
              </a:rPr>
              <a:t>Законот за извршување</a:t>
            </a:r>
            <a:endParaRPr lang="en-US" dirty="0">
              <a:latin typeface="Arial" panose="020B0604020202020204" pitchFamily="34" charset="0"/>
              <a:cs typeface="Arial" panose="020B0604020202020204" pitchFamily="34" charset="0"/>
            </a:endParaRPr>
          </a:p>
          <a:p>
            <a:pPr marL="0" indent="0" algn="just">
              <a:buNone/>
            </a:pPr>
            <a:r>
              <a:rPr lang="en-US" dirty="0" err="1" smtClean="0">
                <a:latin typeface="Arial" panose="020B0604020202020204" pitchFamily="34" charset="0"/>
                <a:cs typeface="Arial" panose="020B0604020202020204" pitchFamily="34" charset="0"/>
              </a:rPr>
              <a:t>Извршителот</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се</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именува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за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подрачјето</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на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основен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суд</a:t>
            </a:r>
            <a:r>
              <a:rPr lang="en-US" dirty="0">
                <a:latin typeface="Arial" panose="020B0604020202020204" pitchFamily="34" charset="0"/>
                <a:cs typeface="Arial" panose="020B0604020202020204" pitchFamily="34" charset="0"/>
              </a:rPr>
              <a:t> и </a:t>
            </a:r>
            <a:r>
              <a:rPr lang="en-US" dirty="0" err="1">
                <a:latin typeface="Arial" panose="020B0604020202020204" pitchFamily="34" charset="0"/>
                <a:cs typeface="Arial" panose="020B0604020202020204" pitchFamily="34" charset="0"/>
              </a:rPr>
              <a:t>извршува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извршни</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исправи</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на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судот</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нотарот</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или</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органот</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чие</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седиште</a:t>
            </a:r>
            <a:r>
              <a:rPr lang="en-US" dirty="0">
                <a:latin typeface="Arial" panose="020B0604020202020204" pitchFamily="34" charset="0"/>
                <a:cs typeface="Arial" panose="020B0604020202020204" pitchFamily="34" charset="0"/>
              </a:rPr>
              <a:t> е </a:t>
            </a:r>
            <a:r>
              <a:rPr lang="en-US" dirty="0" err="1">
                <a:latin typeface="Arial" panose="020B0604020202020204" pitchFamily="34" charset="0"/>
                <a:cs typeface="Arial" panose="020B0604020202020204" pitchFamily="34" charset="0"/>
              </a:rPr>
              <a:t>на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подрачјето</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за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коешто</a:t>
            </a:r>
            <a:r>
              <a:rPr lang="en-US" dirty="0">
                <a:latin typeface="Arial" panose="020B0604020202020204" pitchFamily="34" charset="0"/>
                <a:cs typeface="Arial" panose="020B0604020202020204" pitchFamily="34" charset="0"/>
              </a:rPr>
              <a:t> е </a:t>
            </a:r>
            <a:r>
              <a:rPr lang="en-US" dirty="0" err="1">
                <a:latin typeface="Arial" panose="020B0604020202020204" pitchFamily="34" charset="0"/>
                <a:cs typeface="Arial" panose="020B0604020202020204" pitchFamily="34" charset="0"/>
              </a:rPr>
              <a:t>именуван</a:t>
            </a:r>
            <a:r>
              <a:rPr lang="en-US" dirty="0">
                <a:latin typeface="Arial" panose="020B0604020202020204" pitchFamily="34" charset="0"/>
                <a:cs typeface="Arial" panose="020B0604020202020204" pitchFamily="34" charset="0"/>
              </a:rPr>
              <a:t>, а </a:t>
            </a:r>
            <a:r>
              <a:rPr lang="en-US" dirty="0" err="1">
                <a:latin typeface="Arial" panose="020B0604020202020204" pitchFamily="34" charset="0"/>
                <a:cs typeface="Arial" panose="020B0604020202020204" pitchFamily="34" charset="0"/>
              </a:rPr>
              <a:t>при</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спроведување</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на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извршувањето</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презема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дејствија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на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целата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територија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на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Република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Македонија</a:t>
            </a:r>
            <a:r>
              <a:rPr lang="en-US" dirty="0">
                <a:latin typeface="Arial" panose="020B0604020202020204" pitchFamily="34" charset="0"/>
                <a:cs typeface="Arial" panose="020B0604020202020204" pitchFamily="34" charset="0"/>
              </a:rPr>
              <a:t>.</a:t>
            </a:r>
          </a:p>
          <a:p>
            <a:pPr marL="0" indent="0" algn="just">
              <a:buNone/>
            </a:pPr>
            <a:r>
              <a:rPr lang="en-US" dirty="0" err="1">
                <a:latin typeface="Arial" panose="020B0604020202020204" pitchFamily="34" charset="0"/>
                <a:cs typeface="Arial" panose="020B0604020202020204" pitchFamily="34" charset="0"/>
              </a:rPr>
              <a:t>Извршителот</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се</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именува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со</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решение</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на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Министерството</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врз</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основа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на</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конкурс</a:t>
            </a:r>
            <a:r>
              <a:rPr lang="mk-MK" dirty="0" smtClean="0">
                <a:latin typeface="Arial" panose="020B0604020202020204" pitchFamily="34" charset="0"/>
                <a:cs typeface="Arial" panose="020B0604020202020204" pitchFamily="34" charset="0"/>
              </a:rPr>
              <a:t>, а неговата должност престанува или истиот може да биде разрешен под услови и на начин согласно </a:t>
            </a:r>
            <a:r>
              <a:rPr lang="mk-MK" dirty="0" smtClean="0">
                <a:latin typeface="Arial" panose="020B0604020202020204" pitchFamily="34" charset="0"/>
                <a:cs typeface="Arial" panose="020B0604020202020204" pitchFamily="34" charset="0"/>
              </a:rPr>
              <a:t>Законот </a:t>
            </a:r>
            <a:r>
              <a:rPr lang="mk-MK" dirty="0" smtClean="0">
                <a:latin typeface="Arial" panose="020B0604020202020204" pitchFamily="34" charset="0"/>
                <a:cs typeface="Arial" panose="020B0604020202020204" pitchFamily="34" charset="0"/>
              </a:rPr>
              <a:t>за извршување</a:t>
            </a:r>
            <a:r>
              <a:rPr lang="mk-MK" dirty="0" smtClean="0">
                <a:latin typeface="Arial" panose="020B0604020202020204" pitchFamily="34" charset="0"/>
                <a:cs typeface="Arial" panose="020B0604020202020204" pitchFamily="34" charset="0"/>
              </a:rPr>
              <a:t>.</a:t>
            </a:r>
          </a:p>
          <a:p>
            <a:pPr marL="0" indent="0" algn="just">
              <a:buNone/>
            </a:pPr>
            <a:endParaRPr lang="mk-MK" dirty="0" smtClean="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838200" y="1216058"/>
            <a:ext cx="10515600" cy="3893152"/>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US" dirty="0" err="1" smtClean="0">
                <a:latin typeface="Arial" panose="020B0604020202020204" pitchFamily="34" charset="0"/>
                <a:cs typeface="Arial" panose="020B0604020202020204" pitchFamily="34" charset="0"/>
              </a:rPr>
              <a:t>Извршителот</a:t>
            </a:r>
            <a:r>
              <a:rPr lang="en-US" dirty="0" smtClean="0">
                <a:latin typeface="Arial" panose="020B0604020202020204" pitchFamily="34" charset="0"/>
                <a:cs typeface="Arial" panose="020B0604020202020204" pitchFamily="34" charset="0"/>
              </a:rPr>
              <a:t> е </a:t>
            </a:r>
            <a:r>
              <a:rPr lang="en-US" dirty="0" err="1" smtClean="0">
                <a:latin typeface="Arial" panose="020B0604020202020204" pitchFamily="34" charset="0"/>
                <a:cs typeface="Arial" panose="020B0604020202020204" pitchFamily="34" charset="0"/>
              </a:rPr>
              <a:t>лице</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кое</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врши</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јавни</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овластувања</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утврдени</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со</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закон</a:t>
            </a:r>
            <a:r>
              <a:rPr lang="mk-MK"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именувано</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од</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Министерството</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за</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правда</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согласно</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со</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одредбите</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од</a:t>
            </a:r>
            <a:r>
              <a:rPr lang="mk-MK" dirty="0" smtClean="0">
                <a:latin typeface="Arial" panose="020B0604020202020204" pitchFamily="34" charset="0"/>
                <a:cs typeface="Arial" panose="020B0604020202020204" pitchFamily="34" charset="0"/>
              </a:rPr>
              <a:t> Законот за извршување</a:t>
            </a:r>
            <a:endParaRPr lang="en-US" dirty="0" smtClean="0">
              <a:latin typeface="Arial" panose="020B0604020202020204" pitchFamily="34" charset="0"/>
              <a:cs typeface="Arial" panose="020B0604020202020204" pitchFamily="34" charset="0"/>
            </a:endParaRPr>
          </a:p>
          <a:p>
            <a:pPr marL="0" indent="0" algn="just">
              <a:buFont typeface="Tw Cen MT" panose="020B0602020104020603" pitchFamily="34" charset="0"/>
              <a:buNone/>
            </a:pPr>
            <a:r>
              <a:rPr lang="en-US" dirty="0" err="1" smtClean="0">
                <a:latin typeface="Arial" panose="020B0604020202020204" pitchFamily="34" charset="0"/>
                <a:cs typeface="Arial" panose="020B0604020202020204" pitchFamily="34" charset="0"/>
              </a:rPr>
              <a:t>Извршителот</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се</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именува</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за</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подрачјето</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на</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основен</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суд</a:t>
            </a:r>
            <a:r>
              <a:rPr lang="en-US" dirty="0" smtClean="0">
                <a:latin typeface="Arial" panose="020B0604020202020204" pitchFamily="34" charset="0"/>
                <a:cs typeface="Arial" panose="020B0604020202020204" pitchFamily="34" charset="0"/>
              </a:rPr>
              <a:t> и </a:t>
            </a:r>
            <a:r>
              <a:rPr lang="en-US" dirty="0" err="1" smtClean="0">
                <a:latin typeface="Arial" panose="020B0604020202020204" pitchFamily="34" charset="0"/>
                <a:cs typeface="Arial" panose="020B0604020202020204" pitchFamily="34" charset="0"/>
              </a:rPr>
              <a:t>извршува</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извршни</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исправи</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на</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судот</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нотарот</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или</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органот</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чие</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седиште</a:t>
            </a:r>
            <a:r>
              <a:rPr lang="en-US" dirty="0" smtClean="0">
                <a:latin typeface="Arial" panose="020B0604020202020204" pitchFamily="34" charset="0"/>
                <a:cs typeface="Arial" panose="020B0604020202020204" pitchFamily="34" charset="0"/>
              </a:rPr>
              <a:t> е </a:t>
            </a:r>
            <a:r>
              <a:rPr lang="en-US" dirty="0" err="1" smtClean="0">
                <a:latin typeface="Arial" panose="020B0604020202020204" pitchFamily="34" charset="0"/>
                <a:cs typeface="Arial" panose="020B0604020202020204" pitchFamily="34" charset="0"/>
              </a:rPr>
              <a:t>на</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подрачјето</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за</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коешто</a:t>
            </a:r>
            <a:r>
              <a:rPr lang="en-US" dirty="0" smtClean="0">
                <a:latin typeface="Arial" panose="020B0604020202020204" pitchFamily="34" charset="0"/>
                <a:cs typeface="Arial" panose="020B0604020202020204" pitchFamily="34" charset="0"/>
              </a:rPr>
              <a:t> е </a:t>
            </a:r>
            <a:r>
              <a:rPr lang="en-US" dirty="0" err="1" smtClean="0">
                <a:latin typeface="Arial" panose="020B0604020202020204" pitchFamily="34" charset="0"/>
                <a:cs typeface="Arial" panose="020B0604020202020204" pitchFamily="34" charset="0"/>
              </a:rPr>
              <a:t>именуван</a:t>
            </a:r>
            <a:r>
              <a:rPr lang="en-US" dirty="0" smtClean="0">
                <a:latin typeface="Arial" panose="020B0604020202020204" pitchFamily="34" charset="0"/>
                <a:cs typeface="Arial" panose="020B0604020202020204" pitchFamily="34" charset="0"/>
              </a:rPr>
              <a:t>, а </a:t>
            </a:r>
            <a:r>
              <a:rPr lang="en-US" dirty="0" err="1" smtClean="0">
                <a:latin typeface="Arial" panose="020B0604020202020204" pitchFamily="34" charset="0"/>
                <a:cs typeface="Arial" panose="020B0604020202020204" pitchFamily="34" charset="0"/>
              </a:rPr>
              <a:t>при</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спроведување</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на</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извршувањето</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презема</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дејствија</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на</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целата</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територија</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на</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Република</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Македонија</a:t>
            </a:r>
            <a:r>
              <a:rPr lang="en-US" dirty="0" smtClean="0">
                <a:latin typeface="Arial" panose="020B0604020202020204" pitchFamily="34" charset="0"/>
                <a:cs typeface="Arial" panose="020B0604020202020204" pitchFamily="34" charset="0"/>
              </a:rPr>
              <a:t>.</a:t>
            </a:r>
          </a:p>
          <a:p>
            <a:pPr marL="0" indent="0" algn="just">
              <a:buFont typeface="Tw Cen MT" panose="020B0602020104020603" pitchFamily="34" charset="0"/>
              <a:buNone/>
            </a:pPr>
            <a:r>
              <a:rPr lang="en-US" dirty="0" err="1" smtClean="0">
                <a:latin typeface="Arial" panose="020B0604020202020204" pitchFamily="34" charset="0"/>
                <a:cs typeface="Arial" panose="020B0604020202020204" pitchFamily="34" charset="0"/>
              </a:rPr>
              <a:t>Извршителот</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се</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именува</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со</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решение</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на</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Министерството</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врз</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основа</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на</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конкурс</a:t>
            </a:r>
            <a:r>
              <a:rPr lang="mk-MK" dirty="0" smtClean="0">
                <a:latin typeface="Arial" panose="020B0604020202020204" pitchFamily="34" charset="0"/>
                <a:cs typeface="Arial" panose="020B0604020202020204" pitchFamily="34" charset="0"/>
              </a:rPr>
              <a:t>, а неговата должност престанува или истиот може да биде разрешен под услови и на начин согласно Законот за извршување.</a:t>
            </a:r>
          </a:p>
          <a:p>
            <a:pPr marL="0" indent="0" algn="just">
              <a:buFont typeface="Tw Cen MT" panose="020B0602020104020603" pitchFamily="34" charset="0"/>
              <a:buNone/>
            </a:pPr>
            <a:endParaRPr lang="en-US" dirty="0">
              <a:latin typeface="Arial" panose="020B0604020202020204" pitchFamily="34" charset="0"/>
              <a:cs typeface="Arial" panose="020B0604020202020204" pitchFamily="34" charset="0"/>
            </a:endParaRPr>
          </a:p>
        </p:txBody>
      </p:sp>
      <p:pic>
        <p:nvPicPr>
          <p:cNvPr id="7" name="Picture 2" descr="ГОДИШЕН ИЗВЕШТАЈ за работата на Комората на извршители на Република 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0341" y="5273992"/>
            <a:ext cx="4823459" cy="131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947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3280" y="690880"/>
            <a:ext cx="10617200" cy="5816977"/>
          </a:xfrm>
          <a:prstGeom prst="rect">
            <a:avLst/>
          </a:prstGeom>
          <a:blipFill>
            <a:blip r:embed="rId2"/>
            <a:tile tx="0" ty="0" sx="100000" sy="100000" flip="none" algn="tl"/>
          </a:blipFill>
          <a:ln>
            <a:noFill/>
          </a:ln>
          <a:effectLst>
            <a:reflection blurRad="6350" stA="50000" endA="300" endPos="55000" dir="5400000" sy="-100000" algn="bl" rotWithShape="0"/>
          </a:effectLst>
        </p:spPr>
        <p:txBody>
          <a:bodyPr wrap="square">
            <a:spAutoFit/>
          </a:bodyPr>
          <a:lstStyle/>
          <a:p>
            <a:r>
              <a:rPr lang="ru-RU" b="0" i="0" dirty="0" smtClean="0">
                <a:solidFill>
                  <a:srgbClr val="202122"/>
                </a:solidFill>
                <a:effectLst/>
                <a:latin typeface="Arial" panose="020B0604020202020204" pitchFamily="34" charset="0"/>
              </a:rPr>
              <a:t>      </a:t>
            </a:r>
          </a:p>
          <a:p>
            <a:endParaRPr lang="ru-RU" dirty="0">
              <a:solidFill>
                <a:srgbClr val="202122"/>
              </a:solidFill>
              <a:latin typeface="Arial" panose="020B0604020202020204" pitchFamily="34" charset="0"/>
            </a:endParaRPr>
          </a:p>
          <a:p>
            <a:r>
              <a:rPr lang="ru-RU" sz="2400" b="0" i="0" dirty="0" smtClean="0">
                <a:solidFill>
                  <a:srgbClr val="202122"/>
                </a:solidFill>
                <a:effectLst/>
                <a:latin typeface="Arial" panose="020B0604020202020204" pitchFamily="34" charset="0"/>
              </a:rPr>
              <a:t>  </a:t>
            </a:r>
            <a:r>
              <a:rPr lang="ru-RU" sz="2400" b="1" i="0" dirty="0" smtClean="0">
                <a:solidFill>
                  <a:srgbClr val="202122"/>
                </a:solidFill>
                <a:effectLst/>
                <a:latin typeface="Arial" panose="020B0604020202020204" pitchFamily="34" charset="0"/>
              </a:rPr>
              <a:t>Пресудите се изрекуваат во името на граѓаните</a:t>
            </a:r>
          </a:p>
          <a:p>
            <a:endParaRPr lang="ru-RU" sz="2400" b="1" i="0" dirty="0" smtClean="0">
              <a:solidFill>
                <a:srgbClr val="202122"/>
              </a:solidFill>
              <a:effectLst/>
              <a:latin typeface="Arial" panose="020B0604020202020204" pitchFamily="34" charset="0"/>
            </a:endParaRPr>
          </a:p>
          <a:p>
            <a:r>
              <a:rPr lang="ru-RU" sz="2400" b="1" i="0" dirty="0" smtClean="0">
                <a:solidFill>
                  <a:srgbClr val="202122"/>
                </a:solidFill>
                <a:effectLst/>
                <a:latin typeface="Arial" panose="020B0604020202020204" pitchFamily="34" charset="0"/>
              </a:rPr>
              <a:t>  </a:t>
            </a:r>
            <a:r>
              <a:rPr lang="ru-RU" sz="2400" b="1" i="0" dirty="0" smtClean="0">
                <a:solidFill>
                  <a:srgbClr val="202122"/>
                </a:solidFill>
                <a:effectLst/>
                <a:latin typeface="Arial" panose="020B0604020202020204" pitchFamily="34" charset="0"/>
                <a:cs typeface="Arial" panose="020B0604020202020204" pitchFamily="34" charset="0"/>
              </a:rPr>
              <a:t>Расправата пред судовите и изрекувањето на пресудата се јавни.</a:t>
            </a:r>
          </a:p>
          <a:p>
            <a:r>
              <a:rPr lang="ru-RU" sz="2400" b="1" dirty="0" smtClean="0">
                <a:latin typeface="Arial" panose="020B0604020202020204" pitchFamily="34" charset="0"/>
                <a:cs typeface="Arial" panose="020B0604020202020204" pitchFamily="34" charset="0"/>
              </a:rPr>
              <a:t/>
            </a:r>
            <a:br>
              <a:rPr lang="ru-RU" sz="2400" b="1" dirty="0" smtClean="0">
                <a:latin typeface="Arial" panose="020B0604020202020204" pitchFamily="34" charset="0"/>
                <a:cs typeface="Arial" panose="020B0604020202020204" pitchFamily="34" charset="0"/>
              </a:rPr>
            </a:br>
            <a:r>
              <a:rPr lang="ru-RU" sz="2400" b="1" i="0" dirty="0" smtClean="0">
                <a:solidFill>
                  <a:srgbClr val="202122"/>
                </a:solidFill>
                <a:effectLst/>
                <a:latin typeface="Arial" panose="020B0604020202020204" pitchFamily="34" charset="0"/>
                <a:cs typeface="Arial" panose="020B0604020202020204" pitchFamily="34" charset="0"/>
              </a:rPr>
              <a:t>  Јавноста може да биде исклучена во случаи утврдени со закон.</a:t>
            </a:r>
          </a:p>
          <a:p>
            <a:r>
              <a:rPr lang="ru-RU" sz="2400" b="1" i="0" dirty="0" smtClean="0">
                <a:solidFill>
                  <a:srgbClr val="202122"/>
                </a:solidFill>
                <a:effectLst/>
                <a:latin typeface="Arial" panose="020B0604020202020204" pitchFamily="34" charset="0"/>
                <a:cs typeface="Arial" panose="020B0604020202020204" pitchFamily="34" charset="0"/>
              </a:rPr>
              <a:t/>
            </a:r>
            <a:br>
              <a:rPr lang="ru-RU" sz="2400" b="1" i="0" dirty="0" smtClean="0">
                <a:solidFill>
                  <a:srgbClr val="202122"/>
                </a:solidFill>
                <a:effectLst/>
                <a:latin typeface="Arial" panose="020B0604020202020204" pitchFamily="34" charset="0"/>
                <a:cs typeface="Arial" panose="020B0604020202020204" pitchFamily="34" charset="0"/>
              </a:rPr>
            </a:br>
            <a:r>
              <a:rPr lang="ru-RU" sz="2400" b="1" dirty="0">
                <a:latin typeface="Arial" panose="020B0604020202020204" pitchFamily="34" charset="0"/>
                <a:cs typeface="Arial" panose="020B0604020202020204" pitchFamily="34" charset="0"/>
              </a:rPr>
              <a:t> </a:t>
            </a:r>
            <a:r>
              <a:rPr lang="ru-RU" sz="2400" b="1" dirty="0" smtClean="0">
                <a:latin typeface="Arial" panose="020B0604020202020204" pitchFamily="34" charset="0"/>
                <a:cs typeface="Arial" panose="020B0604020202020204" pitchFamily="34" charset="0"/>
              </a:rPr>
              <a:t> </a:t>
            </a:r>
            <a:r>
              <a:rPr lang="ru-RU" sz="2400" b="1" dirty="0" smtClean="0">
                <a:latin typeface="Arial" panose="020B0604020202020204" pitchFamily="34" charset="0"/>
                <a:cs typeface="Arial" panose="020B0604020202020204" pitchFamily="34" charset="0"/>
              </a:rPr>
              <a:t>Судот </a:t>
            </a:r>
            <a:r>
              <a:rPr lang="ru-RU" sz="2400" b="1" dirty="0">
                <a:latin typeface="Arial" panose="020B0604020202020204" pitchFamily="34" charset="0"/>
                <a:cs typeface="Arial" panose="020B0604020202020204" pitchFamily="34" charset="0"/>
              </a:rPr>
              <a:t>суди во совет</a:t>
            </a:r>
            <a:r>
              <a:rPr lang="ru-RU" sz="2400" b="1" dirty="0" smtClean="0">
                <a:latin typeface="Arial" panose="020B0604020202020204" pitchFamily="34" charset="0"/>
                <a:cs typeface="Arial" panose="020B0604020202020204" pitchFamily="34" charset="0"/>
              </a:rPr>
              <a:t>.                         </a:t>
            </a:r>
          </a:p>
          <a:p>
            <a:r>
              <a:rPr lang="ru-RU" sz="2400" b="1" dirty="0">
                <a:latin typeface="Arial" panose="020B0604020202020204" pitchFamily="34" charset="0"/>
                <a:cs typeface="Arial" panose="020B0604020202020204" pitchFamily="34" charset="0"/>
              </a:rPr>
              <a:t/>
            </a:r>
            <a:br>
              <a:rPr lang="ru-RU" sz="2400" b="1" dirty="0">
                <a:latin typeface="Arial" panose="020B0604020202020204" pitchFamily="34" charset="0"/>
                <a:cs typeface="Arial" panose="020B0604020202020204" pitchFamily="34" charset="0"/>
              </a:rPr>
            </a:br>
            <a:r>
              <a:rPr lang="ru-RU" sz="2400" b="1" dirty="0">
                <a:latin typeface="Arial" panose="020B0604020202020204" pitchFamily="34" charset="0"/>
                <a:cs typeface="Arial" panose="020B0604020202020204" pitchFamily="34" charset="0"/>
              </a:rPr>
              <a:t>  </a:t>
            </a:r>
            <a:r>
              <a:rPr lang="ru-RU" sz="2400" b="1" dirty="0" smtClean="0">
                <a:latin typeface="Arial" panose="020B0604020202020204" pitchFamily="34" charset="0"/>
                <a:cs typeface="Arial" panose="020B0604020202020204" pitchFamily="34" charset="0"/>
              </a:rPr>
              <a:t>Со </a:t>
            </a:r>
            <a:r>
              <a:rPr lang="ru-RU" sz="2400" b="1" dirty="0">
                <a:latin typeface="Arial" panose="020B0604020202020204" pitchFamily="34" charset="0"/>
                <a:cs typeface="Arial" panose="020B0604020202020204" pitchFamily="34" charset="0"/>
              </a:rPr>
              <a:t>закон се утврдува кога суди судија поединец</a:t>
            </a:r>
            <a:r>
              <a:rPr lang="ru-RU" sz="2400" b="1" dirty="0" smtClean="0">
                <a:latin typeface="Arial" panose="020B0604020202020204" pitchFamily="34" charset="0"/>
                <a:cs typeface="Arial" panose="020B0604020202020204" pitchFamily="34" charset="0"/>
              </a:rPr>
              <a:t>.</a:t>
            </a:r>
          </a:p>
          <a:p>
            <a:r>
              <a:rPr lang="ru-RU" sz="2400" b="1" dirty="0">
                <a:latin typeface="Arial" panose="020B0604020202020204" pitchFamily="34" charset="0"/>
                <a:cs typeface="Arial" panose="020B0604020202020204" pitchFamily="34" charset="0"/>
              </a:rPr>
              <a:t/>
            </a:r>
            <a:br>
              <a:rPr lang="ru-RU" sz="2400" b="1" dirty="0">
                <a:latin typeface="Arial" panose="020B0604020202020204" pitchFamily="34" charset="0"/>
                <a:cs typeface="Arial" panose="020B0604020202020204" pitchFamily="34" charset="0"/>
              </a:rPr>
            </a:br>
            <a:r>
              <a:rPr lang="ru-RU" sz="2400" b="1" dirty="0">
                <a:latin typeface="Arial" panose="020B0604020202020204" pitchFamily="34" charset="0"/>
                <a:cs typeface="Arial" panose="020B0604020202020204" pitchFamily="34" charset="0"/>
              </a:rPr>
              <a:t>  </a:t>
            </a:r>
            <a:r>
              <a:rPr lang="ru-RU" sz="2400" b="1" dirty="0" smtClean="0">
                <a:latin typeface="Arial" panose="020B0604020202020204" pitchFamily="34" charset="0"/>
                <a:cs typeface="Arial" panose="020B0604020202020204" pitchFamily="34" charset="0"/>
              </a:rPr>
              <a:t>Во </a:t>
            </a:r>
            <a:r>
              <a:rPr lang="ru-RU" sz="2400" b="1" dirty="0">
                <a:latin typeface="Arial" panose="020B0604020202020204" pitchFamily="34" charset="0"/>
                <a:cs typeface="Arial" panose="020B0604020202020204" pitchFamily="34" charset="0"/>
              </a:rPr>
              <a:t>судењето учествуваат и судии поротници кога тоа е утврдено со </a:t>
            </a:r>
            <a:r>
              <a:rPr lang="ru-RU" sz="2400" b="1" dirty="0" smtClean="0">
                <a:latin typeface="Arial" panose="020B0604020202020204" pitchFamily="34" charset="0"/>
                <a:cs typeface="Arial" panose="020B0604020202020204" pitchFamily="34" charset="0"/>
              </a:rPr>
              <a:t>закон</a:t>
            </a:r>
            <a:endParaRPr lang="ru-RU" sz="2400" b="1" dirty="0" smtClean="0">
              <a:latin typeface="Arial" panose="020B0604020202020204" pitchFamily="34" charset="0"/>
              <a:cs typeface="Arial" panose="020B0604020202020204" pitchFamily="34" charset="0"/>
            </a:endParaRPr>
          </a:p>
          <a:p>
            <a:r>
              <a:rPr lang="ru-RU" sz="2400" dirty="0">
                <a:latin typeface="Arial" panose="020B0604020202020204" pitchFamily="34" charset="0"/>
                <a:cs typeface="Arial" panose="020B0604020202020204" pitchFamily="34" charset="0"/>
              </a:rPr>
              <a:t/>
            </a:r>
            <a:br>
              <a:rPr lang="ru-RU" sz="2400" dirty="0">
                <a:latin typeface="Arial" panose="020B0604020202020204" pitchFamily="34" charset="0"/>
                <a:cs typeface="Arial" panose="020B0604020202020204" pitchFamily="34" charset="0"/>
              </a:rPr>
            </a:br>
            <a:r>
              <a:rPr lang="ru-RU" sz="2400" dirty="0">
                <a:latin typeface="Arial" panose="020B0604020202020204" pitchFamily="34" charset="0"/>
                <a:cs typeface="Arial" panose="020B0604020202020204" pitchFamily="34" charset="0"/>
              </a:rPr>
              <a:t>   </a:t>
            </a:r>
            <a:endParaRPr lang="en-US" sz="2400" dirty="0"/>
          </a:p>
        </p:txBody>
      </p:sp>
    </p:spTree>
    <p:extLst>
      <p:ext uri="{BB962C8B-B14F-4D97-AF65-F5344CB8AC3E}">
        <p14:creationId xmlns:p14="http://schemas.microsoft.com/office/powerpoint/2010/main" val="32278480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6091"/>
          </a:xfrm>
        </p:spPr>
        <p:txBody>
          <a:bodyPr/>
          <a:lstStyle/>
          <a:p>
            <a:pPr algn="ctr"/>
            <a:r>
              <a:rPr lang="mk-MK" b="1" dirty="0" smtClean="0"/>
              <a:t>Медијација</a:t>
            </a:r>
            <a:endParaRPr lang="en-US" b="1" dirty="0"/>
          </a:p>
        </p:txBody>
      </p:sp>
      <p:sp>
        <p:nvSpPr>
          <p:cNvPr id="3" name="Content Placeholder 2"/>
          <p:cNvSpPr>
            <a:spLocks noGrp="1"/>
          </p:cNvSpPr>
          <p:nvPr>
            <p:ph idx="1"/>
          </p:nvPr>
        </p:nvSpPr>
        <p:spPr>
          <a:xfrm>
            <a:off x="838200" y="1131217"/>
            <a:ext cx="10515600" cy="3532224"/>
          </a:xfrm>
        </p:spPr>
        <p:txBody>
          <a:bodyPr>
            <a:normAutofit lnSpcReduction="10000"/>
          </a:bodyPr>
          <a:lstStyle/>
          <a:p>
            <a:pPr marL="0" indent="0" algn="just">
              <a:buNone/>
            </a:pPr>
            <a:r>
              <a:rPr lang="ru-RU" dirty="0" smtClean="0">
                <a:latin typeface="Arial" panose="020B0604020202020204" pitchFamily="34" charset="0"/>
                <a:cs typeface="Arial" panose="020B0604020202020204" pitchFamily="34" charset="0"/>
              </a:rPr>
              <a:t>Медијација е </a:t>
            </a:r>
            <a:r>
              <a:rPr lang="ru-RU" dirty="0">
                <a:latin typeface="Arial" panose="020B0604020202020204" pitchFamily="34" charset="0"/>
                <a:cs typeface="Arial" panose="020B0604020202020204" pitchFamily="34" charset="0"/>
              </a:rPr>
              <a:t>посредување и начин на решавање на споровите </a:t>
            </a:r>
            <a:r>
              <a:rPr lang="ru-RU" dirty="0" smtClean="0">
                <a:latin typeface="Arial" panose="020B0604020202020204" pitchFamily="34" charset="0"/>
                <a:cs typeface="Arial" panose="020B0604020202020204" pitchFamily="34" charset="0"/>
              </a:rPr>
              <a:t>при што </a:t>
            </a:r>
            <a:r>
              <a:rPr lang="ru-RU" dirty="0">
                <a:latin typeface="Arial" panose="020B0604020202020204" pitchFamily="34" charset="0"/>
                <a:cs typeface="Arial" panose="020B0604020202020204" pitchFamily="34" charset="0"/>
              </a:rPr>
              <a:t>се овозможува </a:t>
            </a:r>
            <a:r>
              <a:rPr lang="ru-RU" dirty="0" smtClean="0">
                <a:latin typeface="Arial" panose="020B0604020202020204" pitchFamily="34" charset="0"/>
                <a:cs typeface="Arial" panose="020B0604020202020204" pitchFamily="34" charset="0"/>
              </a:rPr>
              <a:t>тие </a:t>
            </a:r>
            <a:r>
              <a:rPr lang="ru-RU" dirty="0">
                <a:latin typeface="Arial" panose="020B0604020202020204" pitchFamily="34" charset="0"/>
                <a:cs typeface="Arial" panose="020B0604020202020204" pitchFamily="34" charset="0"/>
              </a:rPr>
              <a:t>да </a:t>
            </a:r>
            <a:r>
              <a:rPr lang="ru-RU" dirty="0" smtClean="0">
                <a:latin typeface="Arial" panose="020B0604020202020204" pitchFamily="34" charset="0"/>
                <a:cs typeface="Arial" panose="020B0604020202020204" pitchFamily="34" charset="0"/>
              </a:rPr>
              <a:t>се </a:t>
            </a:r>
            <a:r>
              <a:rPr lang="ru-RU" dirty="0">
                <a:latin typeface="Arial" panose="020B0604020202020204" pitchFamily="34" charset="0"/>
                <a:cs typeface="Arial" panose="020B0604020202020204" pitchFamily="34" charset="0"/>
              </a:rPr>
              <a:t>решат по пат на мирење, со посредство на трета неутрална </a:t>
            </a:r>
            <a:r>
              <a:rPr lang="ru-RU" dirty="0" smtClean="0">
                <a:latin typeface="Arial" panose="020B0604020202020204" pitchFamily="34" charset="0"/>
                <a:cs typeface="Arial" panose="020B0604020202020204" pitchFamily="34" charset="0"/>
              </a:rPr>
              <a:t>страна, </a:t>
            </a:r>
            <a:r>
              <a:rPr lang="ru-RU" dirty="0">
                <a:latin typeface="Arial" panose="020B0604020202020204" pitchFamily="34" charset="0"/>
                <a:cs typeface="Arial" panose="020B0604020202020204" pitchFamily="34" charset="0"/>
              </a:rPr>
              <a:t>со можност </a:t>
            </a:r>
            <a:r>
              <a:rPr lang="ru-RU" dirty="0" smtClean="0">
                <a:latin typeface="Arial" panose="020B0604020202020204" pitchFamily="34" charset="0"/>
                <a:cs typeface="Arial" panose="020B0604020202020204" pitchFamily="34" charset="0"/>
              </a:rPr>
              <a:t>страните да </a:t>
            </a:r>
            <a:r>
              <a:rPr lang="ru-RU" dirty="0">
                <a:latin typeface="Arial" panose="020B0604020202020204" pitchFamily="34" charset="0"/>
                <a:cs typeface="Arial" panose="020B0604020202020204" pitchFamily="34" charset="0"/>
              </a:rPr>
              <a:t>постигнат заемно прифатлива писмена </a:t>
            </a:r>
            <a:r>
              <a:rPr lang="ru-RU" dirty="0" smtClean="0">
                <a:latin typeface="Arial" panose="020B0604020202020204" pitchFamily="34" charset="0"/>
                <a:cs typeface="Arial" panose="020B0604020202020204" pitchFamily="34" charset="0"/>
              </a:rPr>
              <a:t>спогодба.</a:t>
            </a:r>
          </a:p>
          <a:p>
            <a:pPr marL="0" indent="0" algn="just">
              <a:buNone/>
            </a:pPr>
            <a:r>
              <a:rPr lang="ru-RU" dirty="0" smtClean="0">
                <a:latin typeface="Arial" panose="020B0604020202020204" pitchFamily="34" charset="0"/>
                <a:cs typeface="Arial" panose="020B0604020202020204" pitchFamily="34" charset="0"/>
              </a:rPr>
              <a:t>Медијатор </a:t>
            </a:r>
            <a:r>
              <a:rPr lang="ru-RU" dirty="0">
                <a:latin typeface="Arial" panose="020B0604020202020204" pitchFamily="34" charset="0"/>
                <a:cs typeface="Arial" panose="020B0604020202020204" pitchFamily="34" charset="0"/>
              </a:rPr>
              <a:t>е физичко лице кое поседува лиценца за вршење на медијаторски </a:t>
            </a:r>
            <a:r>
              <a:rPr lang="ru-RU" dirty="0" smtClean="0">
                <a:latin typeface="Arial" panose="020B0604020202020204" pitchFamily="34" charset="0"/>
                <a:cs typeface="Arial" panose="020B0604020202020204" pitchFamily="34" charset="0"/>
              </a:rPr>
              <a:t>работи и </a:t>
            </a:r>
            <a:r>
              <a:rPr lang="ru-RU" dirty="0">
                <a:latin typeface="Arial" panose="020B0604020202020204" pitchFamily="34" charset="0"/>
                <a:cs typeface="Arial" panose="020B0604020202020204" pitchFamily="34" charset="0"/>
              </a:rPr>
              <a:t>ја спроведува медијацијата согласно со начелата за </a:t>
            </a:r>
            <a:r>
              <a:rPr lang="ru-RU" dirty="0" smtClean="0">
                <a:latin typeface="Arial" panose="020B0604020202020204" pitchFamily="34" charset="0"/>
                <a:cs typeface="Arial" panose="020B0604020202020204" pitchFamily="34" charset="0"/>
              </a:rPr>
              <a:t>медијација.</a:t>
            </a:r>
            <a:endParaRPr lang="ru-RU" dirty="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Постапка </a:t>
            </a:r>
            <a:r>
              <a:rPr lang="ru-RU" dirty="0">
                <a:latin typeface="Arial" panose="020B0604020202020204" pitchFamily="34" charset="0"/>
                <a:cs typeface="Arial" panose="020B0604020202020204" pitchFamily="34" charset="0"/>
              </a:rPr>
              <a:t>на </a:t>
            </a:r>
            <a:r>
              <a:rPr lang="ru-RU" dirty="0" smtClean="0">
                <a:latin typeface="Arial" panose="020B0604020202020204" pitchFamily="34" charset="0"/>
                <a:cs typeface="Arial" panose="020B0604020202020204" pitchFamily="34" charset="0"/>
              </a:rPr>
              <a:t>медијација </a:t>
            </a:r>
            <a:r>
              <a:rPr lang="ru-RU" dirty="0">
                <a:latin typeface="Arial" panose="020B0604020202020204" pitchFamily="34" charset="0"/>
                <a:cs typeface="Arial" panose="020B0604020202020204" pitchFamily="34" charset="0"/>
              </a:rPr>
              <a:t>е постапка на  решавање на споровите </a:t>
            </a:r>
            <a:r>
              <a:rPr lang="ru-RU" dirty="0" smtClean="0">
                <a:latin typeface="Arial" panose="020B0604020202020204" pitchFamily="34" charset="0"/>
                <a:cs typeface="Arial" panose="020B0604020202020204" pitchFamily="34" charset="0"/>
              </a:rPr>
              <a:t>преку </a:t>
            </a:r>
            <a:r>
              <a:rPr lang="ru-RU" dirty="0">
                <a:latin typeface="Arial" panose="020B0604020202020204" pitchFamily="34" charset="0"/>
                <a:cs typeface="Arial" panose="020B0604020202020204" pitchFamily="34" charset="0"/>
              </a:rPr>
              <a:t>која  им се овозможува на страните во спорот  истиот да го решат  на доброволен, ефикасен, експедитивен и економичен начин, во одвоени или заеднички средби на медијаторот со страните учесници, различна од постапката која се води пред надлежните </a:t>
            </a:r>
            <a:r>
              <a:rPr lang="ru-RU" dirty="0" smtClean="0">
                <a:latin typeface="Arial" panose="020B0604020202020204" pitchFamily="34" charset="0"/>
                <a:cs typeface="Arial" panose="020B0604020202020204" pitchFamily="34" charset="0"/>
              </a:rPr>
              <a:t>судови.</a:t>
            </a:r>
            <a:endParaRPr lang="en-US" dirty="0">
              <a:latin typeface="Arial" panose="020B0604020202020204" pitchFamily="34" charset="0"/>
              <a:cs typeface="Arial" panose="020B0604020202020204" pitchFamily="34" charset="0"/>
            </a:endParaRPr>
          </a:p>
        </p:txBody>
      </p:sp>
      <p:pic>
        <p:nvPicPr>
          <p:cNvPr id="12290" name="Picture 2" descr="Комора на медијатори на Р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7939" y="4754880"/>
            <a:ext cx="399605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9670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4689"/>
          </a:xfrm>
        </p:spPr>
        <p:txBody>
          <a:bodyPr>
            <a:normAutofit fontScale="90000"/>
          </a:bodyPr>
          <a:lstStyle/>
          <a:p>
            <a:pPr algn="ctr"/>
            <a:r>
              <a:rPr lang="mk-MK" b="1" dirty="0" smtClean="0"/>
              <a:t>Видови медијација</a:t>
            </a:r>
            <a:endParaRPr lang="en-US" b="1" dirty="0"/>
          </a:p>
        </p:txBody>
      </p:sp>
      <p:sp>
        <p:nvSpPr>
          <p:cNvPr id="3" name="Content Placeholder 2"/>
          <p:cNvSpPr>
            <a:spLocks noGrp="1"/>
          </p:cNvSpPr>
          <p:nvPr>
            <p:ph idx="1"/>
          </p:nvPr>
        </p:nvSpPr>
        <p:spPr>
          <a:xfrm>
            <a:off x="838200" y="989814"/>
            <a:ext cx="10515600" cy="5187149"/>
          </a:xfrm>
        </p:spPr>
        <p:txBody>
          <a:bodyPr>
            <a:normAutofit lnSpcReduction="10000"/>
          </a:bodyPr>
          <a:lstStyle/>
          <a:p>
            <a:pPr marL="0" indent="0">
              <a:buNone/>
            </a:pPr>
            <a:endParaRPr lang="ru-RU" dirty="0" smtClean="0"/>
          </a:p>
          <a:p>
            <a:pPr marL="0" indent="0" algn="just">
              <a:buNone/>
            </a:pPr>
            <a:r>
              <a:rPr lang="ru-RU" b="1" dirty="0" smtClean="0">
                <a:solidFill>
                  <a:srgbClr val="FF0000"/>
                </a:solidFill>
                <a:latin typeface="Arial" panose="020B0604020202020204" pitchFamily="34" charset="0"/>
                <a:cs typeface="Arial" panose="020B0604020202020204" pitchFamily="34" charset="0"/>
              </a:rPr>
              <a:t>Доброволна</a:t>
            </a: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е медијацијата во која страните своеволно се впуштаат во обид за решавање на спорен однос, пред или по започнувањето на судска </a:t>
            </a:r>
            <a:r>
              <a:rPr lang="ru-RU" dirty="0" smtClean="0">
                <a:latin typeface="Arial" panose="020B0604020202020204" pitchFamily="34" charset="0"/>
                <a:cs typeface="Arial" panose="020B0604020202020204" pitchFamily="34" charset="0"/>
              </a:rPr>
              <a:t>постапка</a:t>
            </a:r>
            <a:r>
              <a:rPr lang="ru-RU" dirty="0" smtClean="0">
                <a:latin typeface="Arial" panose="020B0604020202020204" pitchFamily="34" charset="0"/>
                <a:cs typeface="Arial" panose="020B0604020202020204" pitchFamily="34" charset="0"/>
              </a:rPr>
              <a:t>.</a:t>
            </a:r>
          </a:p>
          <a:p>
            <a:pPr marL="0" indent="0" algn="just">
              <a:buNone/>
            </a:pPr>
            <a:endParaRPr lang="ru-RU" dirty="0" smtClean="0">
              <a:latin typeface="Arial" panose="020B0604020202020204" pitchFamily="34" charset="0"/>
              <a:cs typeface="Arial" panose="020B0604020202020204" pitchFamily="34" charset="0"/>
            </a:endParaRPr>
          </a:p>
          <a:p>
            <a:pPr marL="0" indent="0" algn="just">
              <a:buNone/>
            </a:pPr>
            <a:r>
              <a:rPr lang="ru-RU" b="1" dirty="0" smtClean="0">
                <a:solidFill>
                  <a:srgbClr val="FF0000"/>
                </a:solidFill>
                <a:latin typeface="Arial" panose="020B0604020202020204" pitchFamily="34" charset="0"/>
                <a:cs typeface="Arial" panose="020B0604020202020204" pitchFamily="34" charset="0"/>
              </a:rPr>
              <a:t>Договорна</a:t>
            </a: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е медијацијата во која се впуштаат страните, а која произлегува од нивниот облигационен </a:t>
            </a:r>
            <a:r>
              <a:rPr lang="ru-RU" dirty="0" smtClean="0">
                <a:latin typeface="Arial" panose="020B0604020202020204" pitchFamily="34" charset="0"/>
                <a:cs typeface="Arial" panose="020B0604020202020204" pitchFamily="34" charset="0"/>
              </a:rPr>
              <a:t>договор, </a:t>
            </a:r>
            <a:r>
              <a:rPr lang="ru-RU" dirty="0">
                <a:latin typeface="Arial" panose="020B0604020202020204" pitchFamily="34" charset="0"/>
                <a:cs typeface="Arial" panose="020B0604020202020204" pitchFamily="34" charset="0"/>
              </a:rPr>
              <a:t>со внесување на одредба со која во договорот се утврдува дека доколку настане спор, истиот ќе го решат по пат на медијација, пред започнување на судска или на друга постапка. Во случај на поднесена тужба до надлежниот суд, без приложен доказ од медијатор за сторен обид за решавање на спорот со медијација, постои основ за отфрлање на тужбата поради судска </a:t>
            </a:r>
            <a:r>
              <a:rPr lang="ru-RU" dirty="0" smtClean="0">
                <a:latin typeface="Arial" panose="020B0604020202020204" pitchFamily="34" charset="0"/>
                <a:cs typeface="Arial" panose="020B0604020202020204" pitchFamily="34" charset="0"/>
              </a:rPr>
              <a:t>ненадлежност</a:t>
            </a:r>
            <a:r>
              <a:rPr lang="ru-RU" dirty="0" smtClean="0">
                <a:latin typeface="Arial" panose="020B0604020202020204" pitchFamily="34" charset="0"/>
                <a:cs typeface="Arial" panose="020B0604020202020204" pitchFamily="34" charset="0"/>
              </a:rPr>
              <a:t>.</a:t>
            </a:r>
          </a:p>
          <a:p>
            <a:pPr marL="0" indent="0" algn="just">
              <a:buNone/>
            </a:pPr>
            <a:endParaRPr lang="ru-RU" dirty="0" smtClean="0">
              <a:latin typeface="Arial" panose="020B0604020202020204" pitchFamily="34" charset="0"/>
              <a:cs typeface="Arial" panose="020B0604020202020204" pitchFamily="34" charset="0"/>
            </a:endParaRPr>
          </a:p>
          <a:p>
            <a:pPr marL="0" indent="0" algn="just">
              <a:buNone/>
            </a:pPr>
            <a:r>
              <a:rPr lang="ru-RU" b="1" dirty="0" smtClean="0">
                <a:solidFill>
                  <a:srgbClr val="FF0000"/>
                </a:solidFill>
                <a:latin typeface="Arial" panose="020B0604020202020204" pitchFamily="34" charset="0"/>
                <a:cs typeface="Arial" panose="020B0604020202020204" pitchFamily="34" charset="0"/>
              </a:rPr>
              <a:t>Законски </a:t>
            </a:r>
            <a:r>
              <a:rPr lang="ru-RU" b="1" dirty="0">
                <a:solidFill>
                  <a:srgbClr val="FF0000"/>
                </a:solidFill>
                <a:latin typeface="Arial" panose="020B0604020202020204" pitchFamily="34" charset="0"/>
                <a:cs typeface="Arial" panose="020B0604020202020204" pitchFamily="34" charset="0"/>
              </a:rPr>
              <a:t>определена</a:t>
            </a:r>
            <a:r>
              <a:rPr lang="ru-RU" dirty="0">
                <a:solidFill>
                  <a:srgbClr val="FF0000"/>
                </a:solidFill>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медијација е задолжителниот обид за медијација кој произлегува од закон пред или по започнување на судска постапка.</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73187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9786"/>
          </a:xfrm>
        </p:spPr>
        <p:txBody>
          <a:bodyPr/>
          <a:lstStyle/>
          <a:p>
            <a:pPr algn="ctr"/>
            <a:r>
              <a:rPr lang="mk-MK" b="1" dirty="0" smtClean="0"/>
              <a:t>Проценувачи</a:t>
            </a:r>
            <a:endParaRPr lang="en-US" b="1" dirty="0"/>
          </a:p>
        </p:txBody>
      </p:sp>
      <p:sp>
        <p:nvSpPr>
          <p:cNvPr id="3" name="Content Placeholder 2"/>
          <p:cNvSpPr>
            <a:spLocks noGrp="1"/>
          </p:cNvSpPr>
          <p:nvPr>
            <p:ph idx="1"/>
          </p:nvPr>
        </p:nvSpPr>
        <p:spPr>
          <a:xfrm>
            <a:off x="838200" y="1140643"/>
            <a:ext cx="10515600" cy="3259907"/>
          </a:xfrm>
        </p:spPr>
        <p:txBody>
          <a:bodyPr>
            <a:normAutofit lnSpcReduction="10000"/>
          </a:bodyPr>
          <a:lstStyle/>
          <a:p>
            <a:pPr marL="0" indent="0" algn="just">
              <a:buNone/>
            </a:pPr>
            <a:r>
              <a:rPr lang="ru-RU" dirty="0" smtClean="0">
                <a:latin typeface="Arial" panose="020B0604020202020204" pitchFamily="34" charset="0"/>
                <a:cs typeface="Arial" panose="020B0604020202020204" pitchFamily="34" charset="0"/>
              </a:rPr>
              <a:t>Процена </a:t>
            </a:r>
            <a:r>
              <a:rPr lang="ru-RU" dirty="0">
                <a:latin typeface="Arial" panose="020B0604020202020204" pitchFamily="34" charset="0"/>
                <a:cs typeface="Arial" panose="020B0604020202020204" pitchFamily="34" charset="0"/>
              </a:rPr>
              <a:t>е процес на определување на цена, односно проценување </a:t>
            </a:r>
            <a:r>
              <a:rPr lang="ru-RU" dirty="0" smtClean="0">
                <a:latin typeface="Arial" panose="020B0604020202020204" pitchFamily="34" charset="0"/>
                <a:cs typeface="Arial" panose="020B0604020202020204" pitchFamily="34" charset="0"/>
              </a:rPr>
              <a:t>на </a:t>
            </a:r>
            <a:r>
              <a:rPr lang="ru-RU" dirty="0">
                <a:latin typeface="Arial" panose="020B0604020202020204" pitchFamily="34" charset="0"/>
                <a:cs typeface="Arial" panose="020B0604020202020204" pitchFamily="34" charset="0"/>
              </a:rPr>
              <a:t>пазарната вредност на предметот на процена од овластен проценувач во случаите определени со закон или по барање на заинтересирано лице </a:t>
            </a:r>
            <a:r>
              <a:rPr lang="ru-RU" dirty="0" smtClean="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нарачател</a:t>
            </a:r>
          </a:p>
          <a:p>
            <a:pPr marL="0" indent="0" algn="just">
              <a:buNone/>
            </a:pPr>
            <a:endParaRPr lang="ru-RU" dirty="0">
              <a:latin typeface="Arial" panose="020B0604020202020204" pitchFamily="34" charset="0"/>
              <a:cs typeface="Arial" panose="020B0604020202020204" pitchFamily="34" charset="0"/>
            </a:endParaRPr>
          </a:p>
          <a:p>
            <a:pPr marL="0" indent="0" algn="just">
              <a:buNone/>
            </a:pPr>
            <a:r>
              <a:rPr lang="ru-RU" dirty="0" smtClean="0">
                <a:latin typeface="Arial" panose="020B0604020202020204" pitchFamily="34" charset="0"/>
                <a:cs typeface="Arial" panose="020B0604020202020204" pitchFamily="34" charset="0"/>
              </a:rPr>
              <a:t>Проценувач </a:t>
            </a:r>
            <a:r>
              <a:rPr lang="ru-RU" dirty="0">
                <a:latin typeface="Arial" panose="020B0604020202020204" pitchFamily="34" charset="0"/>
                <a:cs typeface="Arial" panose="020B0604020202020204" pitchFamily="34" charset="0"/>
              </a:rPr>
              <a:t>е лице кое има положено стручен испит за проценувач и е вработено кај овластен проценувач, во единица на локалната самоуправа на работи од област на процена на пазарна вредност на недвижен имот за пресметување на данок на имот, во банка или штедилница регистрирана во </a:t>
            </a:r>
            <a:r>
              <a:rPr lang="ru-RU" dirty="0" smtClean="0">
                <a:latin typeface="Arial" panose="020B0604020202020204" pitchFamily="34" charset="0"/>
                <a:cs typeface="Arial" panose="020B0604020202020204" pitchFamily="34" charset="0"/>
              </a:rPr>
              <a:t>РСМ </a:t>
            </a:r>
            <a:r>
              <a:rPr lang="ru-RU" dirty="0">
                <a:latin typeface="Arial" panose="020B0604020202020204" pitchFamily="34" charset="0"/>
                <a:cs typeface="Arial" panose="020B0604020202020204" pitchFamily="34" charset="0"/>
              </a:rPr>
              <a:t>или во Бирото за судски вештачења</a:t>
            </a:r>
            <a:r>
              <a:rPr lang="ru-RU" dirty="0"/>
              <a:t>;</a:t>
            </a:r>
            <a:endParaRPr lang="ru-RU" dirty="0" smtClean="0"/>
          </a:p>
          <a:p>
            <a:pPr marL="0" indent="0" algn="just">
              <a:buNone/>
            </a:pPr>
            <a:endParaRPr lang="ru-RU" dirty="0"/>
          </a:p>
          <a:p>
            <a:pPr marL="0" indent="0" algn="just">
              <a:buNone/>
            </a:pPr>
            <a:endParaRPr lang="en-US" dirty="0"/>
          </a:p>
        </p:txBody>
      </p:sp>
      <p:pic>
        <p:nvPicPr>
          <p:cNvPr id="20482" name="Picture 2" descr="Комора на проценувачи на РС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975" y="4000499"/>
            <a:ext cx="4568825" cy="285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5762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2397"/>
          </a:xfrm>
        </p:spPr>
        <p:txBody>
          <a:bodyPr>
            <a:normAutofit fontScale="90000"/>
          </a:bodyPr>
          <a:lstStyle/>
          <a:p>
            <a:pPr algn="ctr"/>
            <a:r>
              <a:rPr lang="mk-MK" b="1" dirty="0" smtClean="0"/>
              <a:t>Судски преведувачи</a:t>
            </a:r>
            <a:endParaRPr lang="en-US" b="1" dirty="0"/>
          </a:p>
        </p:txBody>
      </p:sp>
      <p:sp>
        <p:nvSpPr>
          <p:cNvPr id="3" name="Content Placeholder 2"/>
          <p:cNvSpPr>
            <a:spLocks noGrp="1"/>
          </p:cNvSpPr>
          <p:nvPr>
            <p:ph idx="1"/>
          </p:nvPr>
        </p:nvSpPr>
        <p:spPr>
          <a:xfrm>
            <a:off x="838200" y="1489435"/>
            <a:ext cx="10515600" cy="2431055"/>
          </a:xfrm>
        </p:spPr>
        <p:txBody>
          <a:bodyPr/>
          <a:lstStyle/>
          <a:p>
            <a:pPr marL="0" indent="0" algn="just">
              <a:buNone/>
            </a:pPr>
            <a:r>
              <a:rPr lang="ru-RU" dirty="0" smtClean="0">
                <a:latin typeface="Arial" panose="020B0604020202020204" pitchFamily="34" charset="0"/>
                <a:cs typeface="Arial" panose="020B0604020202020204" pitchFamily="34" charset="0"/>
              </a:rPr>
              <a:t>Постојан </a:t>
            </a:r>
            <a:r>
              <a:rPr lang="ru-RU" dirty="0">
                <a:latin typeface="Arial" panose="020B0604020202020204" pitchFamily="34" charset="0"/>
                <a:cs typeface="Arial" panose="020B0604020202020204" pitchFamily="34" charset="0"/>
              </a:rPr>
              <a:t>судски преведувач е лице кое го положило тестот за проверка на знаење и со решение од министерот за правда е поставено за постојан судски преведувач на неопределено време за подрачјето на определен суд, а кое врши преведување на говор и писмен текст од македонски на странските јазици и обратно. По барање на судот, државен орган, друга институција или граѓани, постојаните судски преведувачи вршат преведување на говор и писмен текст од македонски на странските јазици и обратно.</a:t>
            </a:r>
            <a:endParaRPr lang="en-US" dirty="0">
              <a:latin typeface="Arial" panose="020B0604020202020204" pitchFamily="34" charset="0"/>
              <a:cs typeface="Arial" panose="020B0604020202020204" pitchFamily="34" charset="0"/>
            </a:endParaRPr>
          </a:p>
        </p:txBody>
      </p:sp>
      <p:pic>
        <p:nvPicPr>
          <p:cNvPr id="13314" name="Picture 2" descr="Profile for Преведувачи: судски, книжевни, стручн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920489"/>
            <a:ext cx="5113655" cy="2274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2191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9531"/>
          </a:xfrm>
        </p:spPr>
        <p:txBody>
          <a:bodyPr>
            <a:normAutofit/>
          </a:bodyPr>
          <a:lstStyle/>
          <a:p>
            <a:pPr algn="ctr"/>
            <a:r>
              <a:rPr lang="mk-MK" b="1" dirty="0" smtClean="0"/>
              <a:t>Судски толкувачи</a:t>
            </a:r>
            <a:endParaRPr lang="en-US" b="1" dirty="0"/>
          </a:p>
        </p:txBody>
      </p:sp>
      <p:sp>
        <p:nvSpPr>
          <p:cNvPr id="3" name="Content Placeholder 2"/>
          <p:cNvSpPr>
            <a:spLocks noGrp="1"/>
          </p:cNvSpPr>
          <p:nvPr>
            <p:ph idx="1"/>
          </p:nvPr>
        </p:nvSpPr>
        <p:spPr>
          <a:xfrm>
            <a:off x="838200" y="1489435"/>
            <a:ext cx="10515600" cy="2522495"/>
          </a:xfrm>
        </p:spPr>
        <p:txBody>
          <a:bodyPr/>
          <a:lstStyle/>
          <a:p>
            <a:pPr marL="0" indent="0" algn="just">
              <a:buNone/>
            </a:pPr>
            <a:r>
              <a:rPr lang="ru-RU" dirty="0" smtClean="0">
                <a:latin typeface="Arial" panose="020B0604020202020204" pitchFamily="34" charset="0"/>
                <a:cs typeface="Arial" panose="020B0604020202020204" pitchFamily="34" charset="0"/>
              </a:rPr>
              <a:t>Претседателот </a:t>
            </a:r>
            <a:r>
              <a:rPr lang="ru-RU" dirty="0">
                <a:latin typeface="Arial" panose="020B0604020202020204" pitchFamily="34" charset="0"/>
                <a:cs typeface="Arial" panose="020B0604020202020204" pitchFamily="34" charset="0"/>
              </a:rPr>
              <a:t>на судот врз основа на претходно добиено мислење од соодветни органи и други правни лица со решение определува постојан толкувач или за конкретен </a:t>
            </a:r>
            <a:r>
              <a:rPr lang="ru-RU" dirty="0" smtClean="0">
                <a:latin typeface="Arial" panose="020B0604020202020204" pitchFamily="34" charset="0"/>
                <a:cs typeface="Arial" panose="020B0604020202020204" pitchFamily="34" charset="0"/>
              </a:rPr>
              <a:t>случај во кое се </a:t>
            </a:r>
            <a:r>
              <a:rPr lang="ru-RU" dirty="0">
                <a:latin typeface="Arial" panose="020B0604020202020204" pitchFamily="34" charset="0"/>
                <a:cs typeface="Arial" panose="020B0604020202020204" pitchFamily="34" charset="0"/>
              </a:rPr>
              <a:t>внесуваат основните податоци за толкувачот и категоријата на лица со која остварува комуникација  (глуви, неми и глувонеми), датумот на негово именување и разрешување, односно бришење од евиденција, и се евидентира во автоматскиот компјутерски систем за управување со судските предмети. Врз основа на внесените податоци се составува електронската листа на толкувачи достапна до секој судија. </a:t>
            </a:r>
            <a:endParaRPr lang="en-US" dirty="0">
              <a:latin typeface="Arial" panose="020B0604020202020204" pitchFamily="34" charset="0"/>
              <a:cs typeface="Arial" panose="020B0604020202020204" pitchFamily="34" charset="0"/>
            </a:endParaRPr>
          </a:p>
        </p:txBody>
      </p:sp>
      <p:pic>
        <p:nvPicPr>
          <p:cNvPr id="14338" name="Picture 2" descr="Апел до Царовска: Да се зголеми бројот на толкувачи на знаковниот јазик! –  Zdravstvo.m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3480" y="4149090"/>
            <a:ext cx="6370320" cy="2446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1044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ДОБРА СЕРВИСНА ПРАКТ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3150" y="1017270"/>
            <a:ext cx="8458201" cy="4697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345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ru-RU" b="1" dirty="0" smtClean="0"/>
              <a:t>Целите и функциите на судската власт </a:t>
            </a:r>
            <a:endParaRPr lang="en-US" b="1" dirty="0"/>
          </a:p>
        </p:txBody>
      </p:sp>
      <p:sp>
        <p:nvSpPr>
          <p:cNvPr id="3" name="Content Placeholder 2"/>
          <p:cNvSpPr>
            <a:spLocks noGrp="1"/>
          </p:cNvSpPr>
          <p:nvPr>
            <p:ph idx="1"/>
          </p:nvPr>
        </p:nvSpPr>
        <p:spPr/>
        <p:txBody>
          <a:bodyPr>
            <a:normAutofit fontScale="92500"/>
          </a:bodyPr>
          <a:lstStyle/>
          <a:p>
            <a:pPr algn="just">
              <a:buFontTx/>
              <a:buChar char="-"/>
            </a:pPr>
            <a:r>
              <a:rPr lang="ru-RU" sz="3200" dirty="0" smtClean="0">
                <a:latin typeface="Arial" panose="020B0604020202020204" pitchFamily="34" charset="0"/>
                <a:cs typeface="Arial" panose="020B0604020202020204" pitchFamily="34" charset="0"/>
              </a:rPr>
              <a:t>непристрасно применување на правото независно од положбата и својството на странките,</a:t>
            </a:r>
          </a:p>
          <a:p>
            <a:pPr marL="0" indent="0" algn="just">
              <a:buNone/>
            </a:pPr>
            <a:r>
              <a:rPr lang="ru-RU" sz="3200" dirty="0" smtClean="0">
                <a:latin typeface="Arial" panose="020B0604020202020204" pitchFamily="34" charset="0"/>
                <a:cs typeface="Arial" panose="020B0604020202020204" pitchFamily="34" charset="0"/>
              </a:rPr>
              <a:t> -заштита, почитување и унапредување на човековите права и основни слободи,</a:t>
            </a:r>
          </a:p>
          <a:p>
            <a:pPr marL="0" indent="0" algn="just">
              <a:buNone/>
            </a:pPr>
            <a:r>
              <a:rPr lang="ru-RU" sz="3200" dirty="0" smtClean="0">
                <a:latin typeface="Arial" panose="020B0604020202020204" pitchFamily="34" charset="0"/>
                <a:cs typeface="Arial" panose="020B0604020202020204" pitchFamily="34" charset="0"/>
              </a:rPr>
              <a:t> -обезбедување еднаквост, рамноправност, недискриминација  по кој било основ и </a:t>
            </a:r>
          </a:p>
          <a:p>
            <a:pPr marL="0" indent="0" algn="just">
              <a:buNone/>
            </a:pPr>
            <a:r>
              <a:rPr lang="ru-RU" sz="3200" dirty="0" smtClean="0">
                <a:latin typeface="Arial" panose="020B0604020202020204" pitchFamily="34" charset="0"/>
                <a:cs typeface="Arial" panose="020B0604020202020204" pitchFamily="34" charset="0"/>
              </a:rPr>
              <a:t>- обезбедување правна сигурност врз основа на владеење на правото</a:t>
            </a:r>
            <a:r>
              <a:rPr lang="ru-RU" sz="3200" dirty="0" smtClean="0"/>
              <a:t>. </a:t>
            </a:r>
            <a:endParaRPr lang="en-US" sz="3200" dirty="0"/>
          </a:p>
        </p:txBody>
      </p:sp>
    </p:spTree>
    <p:extLst>
      <p:ext uri="{BB962C8B-B14F-4D97-AF65-F5344CB8AC3E}">
        <p14:creationId xmlns:p14="http://schemas.microsoft.com/office/powerpoint/2010/main" val="2583268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072134"/>
          </a:xfrm>
        </p:spPr>
        <p:txBody>
          <a:bodyPr/>
          <a:lstStyle/>
          <a:p>
            <a:pPr algn="ctr"/>
            <a:r>
              <a:rPr lang="mk-MK" b="1" dirty="0" smtClean="0"/>
              <a:t>Надлежност на судовите</a:t>
            </a:r>
            <a:endParaRPr lang="en-US" b="1" dirty="0"/>
          </a:p>
        </p:txBody>
      </p:sp>
      <p:sp>
        <p:nvSpPr>
          <p:cNvPr id="3" name="Content Placeholder 2"/>
          <p:cNvSpPr>
            <a:spLocks noGrp="1"/>
          </p:cNvSpPr>
          <p:nvPr>
            <p:ph idx="1"/>
          </p:nvPr>
        </p:nvSpPr>
        <p:spPr>
          <a:xfrm>
            <a:off x="838200" y="1422400"/>
            <a:ext cx="10515600" cy="4754563"/>
          </a:xfrm>
        </p:spPr>
        <p:txBody>
          <a:bodyPr>
            <a:normAutofit fontScale="92500"/>
          </a:bodyPr>
          <a:lstStyle/>
          <a:p>
            <a:pPr marL="0" indent="0">
              <a:buNone/>
            </a:pPr>
            <a:endParaRPr lang="mk-MK" dirty="0" smtClean="0"/>
          </a:p>
          <a:p>
            <a:pPr marL="0" indent="0">
              <a:buNone/>
            </a:pPr>
            <a:r>
              <a:rPr lang="mk-MK" sz="3200" dirty="0" smtClean="0">
                <a:latin typeface="Arial" panose="020B0604020202020204" pitchFamily="34" charset="0"/>
                <a:cs typeface="Arial" panose="020B0604020202020204" pitchFamily="34" charset="0"/>
              </a:rPr>
              <a:t>Во постапка пропишана со закон, судовите одлучуваат за:</a:t>
            </a:r>
          </a:p>
          <a:p>
            <a:pPr marL="0" indent="0">
              <a:buNone/>
            </a:pPr>
            <a:endParaRPr lang="mk-MK" sz="3200" dirty="0">
              <a:latin typeface="Arial" panose="020B0604020202020204" pitchFamily="34" charset="0"/>
              <a:cs typeface="Arial" panose="020B0604020202020204" pitchFamily="34" charset="0"/>
            </a:endParaRPr>
          </a:p>
          <a:p>
            <a:pPr marL="0" indent="0" algn="just">
              <a:buNone/>
            </a:pPr>
            <a:r>
              <a:rPr lang="ru-RU" sz="3200" dirty="0" smtClean="0">
                <a:latin typeface="Arial" panose="020B0604020202020204" pitchFamily="34" charset="0"/>
                <a:cs typeface="Arial" panose="020B0604020202020204" pitchFamily="34" charset="0"/>
              </a:rPr>
              <a:t>- правата на човекот и граѓанинот и правно заснованите интереси, </a:t>
            </a:r>
          </a:p>
          <a:p>
            <a:pPr algn="just">
              <a:buFontTx/>
              <a:buChar char="-"/>
            </a:pPr>
            <a:r>
              <a:rPr lang="ru-RU" sz="3200" dirty="0" smtClean="0">
                <a:latin typeface="Arial" panose="020B0604020202020204" pitchFamily="34" charset="0"/>
                <a:cs typeface="Arial" panose="020B0604020202020204" pitchFamily="34" charset="0"/>
              </a:rPr>
              <a:t>за споровите меѓу граѓаните и другите правни субјекти,</a:t>
            </a:r>
          </a:p>
          <a:p>
            <a:pPr algn="just">
              <a:buFontTx/>
              <a:buChar char="-"/>
            </a:pPr>
            <a:r>
              <a:rPr lang="ru-RU" sz="3200" dirty="0" smtClean="0">
                <a:latin typeface="Arial" panose="020B0604020202020204" pitchFamily="34" charset="0"/>
                <a:cs typeface="Arial" panose="020B0604020202020204" pitchFamily="34" charset="0"/>
              </a:rPr>
              <a:t>за кривични дела и прекршоци и </a:t>
            </a:r>
          </a:p>
          <a:p>
            <a:pPr marL="0" indent="0">
              <a:buNone/>
            </a:pPr>
            <a:r>
              <a:rPr lang="ru-RU" sz="3200" dirty="0" smtClean="0">
                <a:latin typeface="Arial" panose="020B0604020202020204" pitchFamily="34" charset="0"/>
                <a:cs typeface="Arial" panose="020B0604020202020204" pitchFamily="34" charset="0"/>
              </a:rPr>
              <a:t>- за други работи што со закон се ставени во надлежност на судот.</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7201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mk-MK" b="1" dirty="0" smtClean="0"/>
              <a:t>Видови на судови</a:t>
            </a:r>
            <a:endParaRPr lang="en-US" b="1" dirty="0"/>
          </a:p>
        </p:txBody>
      </p:sp>
      <p:sp>
        <p:nvSpPr>
          <p:cNvPr id="3" name="Content Placeholder 2"/>
          <p:cNvSpPr>
            <a:spLocks noGrp="1"/>
          </p:cNvSpPr>
          <p:nvPr>
            <p:ph idx="1"/>
          </p:nvPr>
        </p:nvSpPr>
        <p:spPr>
          <a:xfrm>
            <a:off x="6241831" y="1772239"/>
            <a:ext cx="5414912" cy="4558614"/>
          </a:xfrm>
        </p:spPr>
        <p:txBody>
          <a:bodyPr>
            <a:normAutofit lnSpcReduction="10000"/>
          </a:bodyPr>
          <a:lstStyle/>
          <a:p>
            <a:pPr marL="0" indent="0" algn="just">
              <a:buNone/>
            </a:pPr>
            <a:r>
              <a:rPr lang="ru-RU" dirty="0" smtClean="0">
                <a:latin typeface="Arial" panose="020B0604020202020204" pitchFamily="34" charset="0"/>
                <a:cs typeface="Arial" panose="020B0604020202020204" pitchFamily="34" charset="0"/>
              </a:rPr>
              <a:t>Во судскиот систем судската власт ја вршат:</a:t>
            </a:r>
          </a:p>
          <a:p>
            <a:pPr marL="0" indent="0">
              <a:buNone/>
            </a:pP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                                                              </a:t>
            </a:r>
            <a:r>
              <a:rPr lang="ru-RU" b="1" dirty="0" smtClean="0">
                <a:latin typeface="Arial" panose="020B0604020202020204" pitchFamily="34" charset="0"/>
                <a:cs typeface="Arial" panose="020B0604020202020204" pitchFamily="34" charset="0"/>
              </a:rPr>
              <a:t>Основните судови</a:t>
            </a:r>
            <a:endParaRPr lang="ru-RU" b="1" dirty="0" smtClean="0">
              <a:latin typeface="Arial" panose="020B0604020202020204" pitchFamily="34" charset="0"/>
              <a:cs typeface="Arial" panose="020B0604020202020204" pitchFamily="34" charset="0"/>
            </a:endParaRPr>
          </a:p>
          <a:p>
            <a:pPr marL="0" indent="0">
              <a:buNone/>
            </a:pPr>
            <a:r>
              <a:rPr lang="ru-RU" b="1" dirty="0" smtClean="0">
                <a:latin typeface="Arial" panose="020B0604020202020204" pitchFamily="34" charset="0"/>
                <a:cs typeface="Arial" panose="020B0604020202020204" pitchFamily="34" charset="0"/>
              </a:rPr>
              <a:t>                                                                                                                         Апелационите судови</a:t>
            </a:r>
            <a:endParaRPr lang="ru-RU" b="1" dirty="0" smtClean="0">
              <a:latin typeface="Arial" panose="020B0604020202020204" pitchFamily="34" charset="0"/>
              <a:cs typeface="Arial" panose="020B0604020202020204" pitchFamily="34" charset="0"/>
            </a:endParaRPr>
          </a:p>
          <a:p>
            <a:pPr marL="0" indent="0">
              <a:buNone/>
            </a:pPr>
            <a:r>
              <a:rPr lang="ru-RU" b="1" dirty="0" smtClean="0">
                <a:latin typeface="Arial" panose="020B0604020202020204" pitchFamily="34" charset="0"/>
                <a:cs typeface="Arial" panose="020B0604020202020204" pitchFamily="34" charset="0"/>
              </a:rPr>
              <a:t>                                                                                                                         Управниот суд                                            </a:t>
            </a:r>
            <a:endParaRPr lang="ru-RU" b="1" dirty="0" smtClean="0">
              <a:latin typeface="Arial" panose="020B0604020202020204" pitchFamily="34" charset="0"/>
              <a:cs typeface="Arial" panose="020B0604020202020204" pitchFamily="34" charset="0"/>
            </a:endParaRPr>
          </a:p>
          <a:p>
            <a:pPr marL="0" indent="0">
              <a:buNone/>
            </a:pPr>
            <a:r>
              <a:rPr lang="ru-RU" b="1" dirty="0" smtClean="0">
                <a:latin typeface="Arial" panose="020B0604020202020204" pitchFamily="34" charset="0"/>
                <a:cs typeface="Arial" panose="020B0604020202020204" pitchFamily="34" charset="0"/>
              </a:rPr>
              <a:t>				                                                                Вишиот </a:t>
            </a:r>
            <a:r>
              <a:rPr lang="ru-RU" b="1" dirty="0" smtClean="0">
                <a:latin typeface="Arial" panose="020B0604020202020204" pitchFamily="34" charset="0"/>
                <a:cs typeface="Arial" panose="020B0604020202020204" pitchFamily="34" charset="0"/>
              </a:rPr>
              <a:t>управен суд и </a:t>
            </a:r>
          </a:p>
          <a:p>
            <a:pPr marL="0" indent="0">
              <a:buNone/>
            </a:pPr>
            <a:r>
              <a:rPr lang="ru-RU" b="1" dirty="0" smtClean="0">
                <a:latin typeface="Arial" panose="020B0604020202020204" pitchFamily="34" charset="0"/>
                <a:cs typeface="Arial" panose="020B0604020202020204" pitchFamily="34" charset="0"/>
              </a:rPr>
              <a:t>                                                                                                                          Врховниот </a:t>
            </a:r>
            <a:r>
              <a:rPr lang="ru-RU" b="1" dirty="0" smtClean="0">
                <a:latin typeface="Arial" panose="020B0604020202020204" pitchFamily="34" charset="0"/>
                <a:cs typeface="Arial" panose="020B0604020202020204" pitchFamily="34" charset="0"/>
              </a:rPr>
              <a:t>суд </a:t>
            </a:r>
            <a:r>
              <a:rPr lang="ru-RU" b="1" dirty="0" smtClean="0">
                <a:latin typeface="Arial" panose="020B0604020202020204" pitchFamily="34" charset="0"/>
                <a:cs typeface="Arial" panose="020B0604020202020204" pitchFamily="34" charset="0"/>
              </a:rPr>
              <a:t>на РСМ </a:t>
            </a:r>
            <a:endParaRPr lang="en-US" b="1" dirty="0">
              <a:latin typeface="Arial" panose="020B0604020202020204" pitchFamily="34" charset="0"/>
              <a:cs typeface="Arial" panose="020B0604020202020204" pitchFamily="34" charset="0"/>
            </a:endParaRPr>
          </a:p>
        </p:txBody>
      </p:sp>
      <p:sp>
        <p:nvSpPr>
          <p:cNvPr id="6" name="AutoShape 6" descr="Почетна"/>
          <p:cNvSpPr>
            <a:spLocks noChangeAspect="1" noChangeArrowheads="1"/>
          </p:cNvSpPr>
          <p:nvPr/>
        </p:nvSpPr>
        <p:spPr bwMode="auto">
          <a:xfrm>
            <a:off x="306403" y="-10165"/>
            <a:ext cx="304800" cy="3243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6" name="Picture 10" descr="http://www.vsrm.mk/wps/wcm/connect/vsrm/aaaed5e3-1e8b-4956-8cd5-5ff7fca346e2/%D0%B2%D1%80%D1%85%D0%BE%D0%B2%D0%B5%D0%BD%2B%D1%81%D1%83%D0%B4%2B%D0%B7%D0%B0%2B%D0%B2%D0%B5%D0%B1.jpg?MOD=AJPERES&amp;CV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717" y="1772239"/>
            <a:ext cx="5217703" cy="440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53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1489</TotalTime>
  <Words>5067</Words>
  <Application>Microsoft Office PowerPoint</Application>
  <PresentationFormat>Widescreen</PresentationFormat>
  <Paragraphs>454</Paragraphs>
  <Slides>65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Calibri</vt:lpstr>
      <vt:lpstr>Tw Cen MT</vt:lpstr>
      <vt:lpstr>Tw Cen MT Condensed</vt:lpstr>
      <vt:lpstr>Wingdings 3</vt:lpstr>
      <vt:lpstr>Integral</vt:lpstr>
      <vt:lpstr>      Организација на             правосудниот систем</vt:lpstr>
      <vt:lpstr>Правосуден систем</vt:lpstr>
      <vt:lpstr>Организација на судството</vt:lpstr>
      <vt:lpstr>Судска власт</vt:lpstr>
      <vt:lpstr>Судска власт</vt:lpstr>
      <vt:lpstr>PowerPoint Presentation</vt:lpstr>
      <vt:lpstr>Целите и функциите на судската власт </vt:lpstr>
      <vt:lpstr>Надлежност на судовите</vt:lpstr>
      <vt:lpstr>Видови на судови</vt:lpstr>
      <vt:lpstr>Основни судови</vt:lpstr>
      <vt:lpstr>Основни судови со основна надлежност</vt:lpstr>
      <vt:lpstr>Основни судови со основна надлежност</vt:lpstr>
      <vt:lpstr>Основни судови со проширена надлежност</vt:lpstr>
      <vt:lpstr>Основни судови со проширена надлежност</vt:lpstr>
      <vt:lpstr>АПЕЛАЦИОНИ СУДОВИ се основаат за подрачјето на повеќе судови од прв степен </vt:lpstr>
      <vt:lpstr>АПЕЛАЦИОНИ СУДОВИ се основаат за подрачјето на повеќе судови од прв степен </vt:lpstr>
      <vt:lpstr>Апелациони судови</vt:lpstr>
      <vt:lpstr>Управен суд </vt:lpstr>
      <vt:lpstr>Управен суд</vt:lpstr>
      <vt:lpstr>Управен суд</vt:lpstr>
      <vt:lpstr>Виш управен суд </vt:lpstr>
      <vt:lpstr>Виш управен суд</vt:lpstr>
      <vt:lpstr>Врховен суд на РСМ</vt:lpstr>
      <vt:lpstr>Врховен суд на РСМ</vt:lpstr>
      <vt:lpstr>Избор и разрешување</vt:lpstr>
      <vt:lpstr>PowerPoint Presentation</vt:lpstr>
      <vt:lpstr>Престанок на судиската функција</vt:lpstr>
      <vt:lpstr>Разрешување на судија</vt:lpstr>
      <vt:lpstr>Судски совет на РСМ</vt:lpstr>
      <vt:lpstr>Состав на Судскиот совет</vt:lpstr>
      <vt:lpstr>Мандат на членовите на Советот</vt:lpstr>
      <vt:lpstr>Претседател на Советот</vt:lpstr>
      <vt:lpstr>Јавно обвинителство</vt:lpstr>
      <vt:lpstr>Јавно обвинителство</vt:lpstr>
      <vt:lpstr>Организација на јавното обвинителство</vt:lpstr>
      <vt:lpstr>Организација на јавното обвинителство</vt:lpstr>
      <vt:lpstr>Именување и избор на јавните обвинители</vt:lpstr>
      <vt:lpstr>Избор и именување на јавните обвинители</vt:lpstr>
      <vt:lpstr>Престанок на функцијата и разрешување на јавните обвинители</vt:lpstr>
      <vt:lpstr>PowerPoint Presentation</vt:lpstr>
      <vt:lpstr>Разрешување на Јавниот обвинител на РСМ</vt:lpstr>
      <vt:lpstr>Разрешување на јавните обвинители</vt:lpstr>
      <vt:lpstr>Совет на јавните обвинители</vt:lpstr>
      <vt:lpstr>Мандат и состав</vt:lpstr>
      <vt:lpstr>Државно правобранителство</vt:lpstr>
      <vt:lpstr>Државно правобранителство</vt:lpstr>
      <vt:lpstr>Престанок на функцијата</vt:lpstr>
      <vt:lpstr>Разрешување од функцијата</vt:lpstr>
      <vt:lpstr>Адвокатура</vt:lpstr>
      <vt:lpstr>Вршење на адвокатска дејност</vt:lpstr>
      <vt:lpstr>Полномошно</vt:lpstr>
      <vt:lpstr>Правна помош</vt:lpstr>
      <vt:lpstr>Правна помош</vt:lpstr>
      <vt:lpstr>Награда</vt:lpstr>
      <vt:lpstr>Нотаријат</vt:lpstr>
      <vt:lpstr>Делокруг на работа</vt:lpstr>
      <vt:lpstr>Службено подрачје</vt:lpstr>
      <vt:lpstr>Именување, престанок и разрешување</vt:lpstr>
      <vt:lpstr>Извршители</vt:lpstr>
      <vt:lpstr>Медијација</vt:lpstr>
      <vt:lpstr>Видови медијација</vt:lpstr>
      <vt:lpstr>Проценувачи</vt:lpstr>
      <vt:lpstr>Судски преведувачи</vt:lpstr>
      <vt:lpstr>Судски толкувачи</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Организација на правосудниот систем</dc:title>
  <dc:creator>Natalija20</dc:creator>
  <cp:lastModifiedBy>Natalija20</cp:lastModifiedBy>
  <cp:revision>68</cp:revision>
  <dcterms:created xsi:type="dcterms:W3CDTF">2025-03-22T07:59:26Z</dcterms:created>
  <dcterms:modified xsi:type="dcterms:W3CDTF">2025-03-28T23:20:57Z</dcterms:modified>
</cp:coreProperties>
</file>