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18" r:id="rId19"/>
    <p:sldId id="316" r:id="rId20"/>
    <p:sldId id="317" r:id="rId21"/>
    <p:sldId id="319" r:id="rId22"/>
    <p:sldId id="302" r:id="rId23"/>
    <p:sldId id="303" r:id="rId24"/>
    <p:sldId id="305" r:id="rId25"/>
    <p:sldId id="304" r:id="rId26"/>
    <p:sldId id="306" r:id="rId27"/>
    <p:sldId id="284" r:id="rId28"/>
    <p:sldId id="260" r:id="rId29"/>
    <p:sldId id="262" r:id="rId30"/>
    <p:sldId id="264" r:id="rId31"/>
    <p:sldId id="268" r:id="rId32"/>
    <p:sldId id="266" r:id="rId33"/>
    <p:sldId id="267" r:id="rId34"/>
    <p:sldId id="269" r:id="rId35"/>
    <p:sldId id="270" r:id="rId36"/>
    <p:sldId id="285" r:id="rId37"/>
    <p:sldId id="315" r:id="rId38"/>
    <p:sldId id="286" r:id="rId39"/>
    <p:sldId id="271" r:id="rId40"/>
    <p:sldId id="313" r:id="rId41"/>
    <p:sldId id="312" r:id="rId42"/>
    <p:sldId id="272" r:id="rId43"/>
    <p:sldId id="314" r:id="rId44"/>
    <p:sldId id="273" r:id="rId45"/>
    <p:sldId id="307" r:id="rId46"/>
    <p:sldId id="308" r:id="rId47"/>
    <p:sldId id="309" r:id="rId48"/>
    <p:sldId id="310" r:id="rId49"/>
    <p:sldId id="311" r:id="rId50"/>
    <p:sldId id="27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2557D19-6331-4D3C-8945-EAC69DF1BFE1}" type="datetimeFigureOut">
              <a:rPr lang="en-US" smtClean="0"/>
              <a:t>3/28/2025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1A32503-3AA5-4FE4-9FDA-F60AAB7B76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57D19-6331-4D3C-8945-EAC69DF1BFE1}"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32503-3AA5-4FE4-9FDA-F60AAB7B76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57D19-6331-4D3C-8945-EAC69DF1BFE1}"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32503-3AA5-4FE4-9FDA-F60AAB7B76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557D19-6331-4D3C-8945-EAC69DF1BFE1}"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32503-3AA5-4FE4-9FDA-F60AAB7B7641}"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2557D19-6331-4D3C-8945-EAC69DF1BFE1}"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32503-3AA5-4FE4-9FDA-F60AAB7B764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557D19-6331-4D3C-8945-EAC69DF1BFE1}"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32503-3AA5-4FE4-9FDA-F60AAB7B7641}"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2557D19-6331-4D3C-8945-EAC69DF1BFE1}"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32503-3AA5-4FE4-9FDA-F60AAB7B764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2557D19-6331-4D3C-8945-EAC69DF1BFE1}"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32503-3AA5-4FE4-9FDA-F60AAB7B7641}"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57D19-6331-4D3C-8945-EAC69DF1BFE1}"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32503-3AA5-4FE4-9FDA-F60AAB7B76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02557D19-6331-4D3C-8945-EAC69DF1BFE1}"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32503-3AA5-4FE4-9FDA-F60AAB7B764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557D19-6331-4D3C-8945-EAC69DF1BFE1}" type="datetimeFigureOut">
              <a:rPr lang="en-US" smtClean="0"/>
              <a:t>3/28/2025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1A32503-3AA5-4FE4-9FDA-F60AAB7B764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2557D19-6331-4D3C-8945-EAC69DF1BFE1}" type="datetimeFigureOut">
              <a:rPr lang="en-US" smtClean="0"/>
              <a:t>3/28/2025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1A32503-3AA5-4FE4-9FDA-F60AAB7B76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84783"/>
            <a:ext cx="7772400" cy="1944217"/>
          </a:xfrm>
        </p:spPr>
        <p:txBody>
          <a:bodyPr>
            <a:normAutofit/>
          </a:bodyPr>
          <a:lstStyle/>
          <a:p>
            <a:pPr algn="ctr"/>
            <a:r>
              <a:rPr lang="mk-MK" dirty="0">
                <a:effectLst/>
              </a:rPr>
              <a:t>ВЕШТАЧЕЊЕ ВО КРИВИЧНА ПОСТАПКА</a:t>
            </a:r>
            <a:endParaRPr lang="en-US" dirty="0">
              <a:effectLst/>
            </a:endParaRPr>
          </a:p>
        </p:txBody>
      </p:sp>
      <p:sp>
        <p:nvSpPr>
          <p:cNvPr id="3" name="Subtitle 2"/>
          <p:cNvSpPr>
            <a:spLocks noGrp="1"/>
          </p:cNvSpPr>
          <p:nvPr>
            <p:ph type="subTitle" idx="1"/>
          </p:nvPr>
        </p:nvSpPr>
        <p:spPr>
          <a:xfrm>
            <a:off x="971600" y="5658296"/>
            <a:ext cx="7772400" cy="1199704"/>
          </a:xfrm>
        </p:spPr>
        <p:txBody>
          <a:bodyPr>
            <a:normAutofit fontScale="92500" lnSpcReduction="20000"/>
          </a:bodyPr>
          <a:lstStyle/>
          <a:p>
            <a:r>
              <a:rPr lang="mk-MK" dirty="0">
                <a:solidFill>
                  <a:schemeClr val="bg1"/>
                </a:solidFill>
              </a:rPr>
              <a:t>д-р. Габриела Гајдова</a:t>
            </a:r>
          </a:p>
          <a:p>
            <a:r>
              <a:rPr lang="mk-MK" dirty="0">
                <a:solidFill>
                  <a:schemeClr val="bg1"/>
                </a:solidFill>
              </a:rPr>
              <a:t>Судија</a:t>
            </a:r>
          </a:p>
          <a:p>
            <a:r>
              <a:rPr lang="mk-MK" dirty="0">
                <a:solidFill>
                  <a:schemeClr val="bg1"/>
                </a:solidFill>
              </a:rPr>
              <a:t>Апелационен суд Скопје</a:t>
            </a:r>
            <a:endParaRPr lang="en-US" dirty="0">
              <a:solidFill>
                <a:schemeClr val="bg1"/>
              </a:solidFill>
            </a:endParaRPr>
          </a:p>
        </p:txBody>
      </p:sp>
    </p:spTree>
    <p:extLst>
      <p:ext uri="{BB962C8B-B14F-4D97-AF65-F5344CB8AC3E}">
        <p14:creationId xmlns:p14="http://schemas.microsoft.com/office/powerpoint/2010/main" val="755062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8E10A-BF34-9792-A756-5E6757DD97C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3E4546-AFF2-73AE-D53B-CAAB340A0296}"/>
              </a:ext>
            </a:extLst>
          </p:cNvPr>
          <p:cNvSpPr>
            <a:spLocks noGrp="1"/>
          </p:cNvSpPr>
          <p:nvPr>
            <p:ph idx="1"/>
          </p:nvPr>
        </p:nvSpPr>
        <p:spPr>
          <a:xfrm>
            <a:off x="457200" y="1412776"/>
            <a:ext cx="8229600" cy="4968552"/>
          </a:xfrm>
        </p:spPr>
        <p:txBody>
          <a:bodyPr>
            <a:noAutofit/>
          </a:bodyPr>
          <a:lstStyle/>
          <a:p>
            <a:pPr indent="457200" algn="just"/>
            <a:r>
              <a:rPr lang="ru-RU" sz="2400" dirty="0" err="1">
                <a:effectLst/>
                <a:latin typeface="Arial" panose="020B0604020202020204" pitchFamily="34" charset="0"/>
                <a:ea typeface="Calibri" panose="020F0502020204030204" pitchFamily="34" charset="0"/>
              </a:rPr>
              <a:t>Вештачењето</a:t>
            </a:r>
            <a:r>
              <a:rPr lang="ru-RU" sz="2400" dirty="0">
                <a:effectLst/>
                <a:latin typeface="Arial" panose="020B0604020202020204" pitchFamily="34" charset="0"/>
                <a:ea typeface="Calibri" panose="020F0502020204030204" pitchFamily="34" charset="0"/>
              </a:rPr>
              <a:t> се </a:t>
            </a:r>
            <a:r>
              <a:rPr lang="ru-RU" sz="2400" dirty="0" err="1">
                <a:effectLst/>
                <a:latin typeface="Arial" panose="020B0604020202020204" pitchFamily="34" charset="0"/>
                <a:ea typeface="Calibri" panose="020F0502020204030204" pitchFamily="34" charset="0"/>
              </a:rPr>
              <a:t>определува</a:t>
            </a:r>
            <a:r>
              <a:rPr lang="ru-RU" sz="2400" dirty="0">
                <a:effectLst/>
                <a:latin typeface="Arial" panose="020B0604020202020204" pitchFamily="34" charset="0"/>
                <a:ea typeface="Calibri" panose="020F0502020204030204" pitchFamily="34" charset="0"/>
              </a:rPr>
              <a:t> со </a:t>
            </a:r>
            <a:r>
              <a:rPr lang="ru-RU" sz="2400" dirty="0" err="1">
                <a:effectLst/>
                <a:latin typeface="Arial" panose="020B0604020202020204" pitchFamily="34" charset="0"/>
                <a:ea typeface="Calibri" panose="020F0502020204030204" pitchFamily="34" charset="0"/>
              </a:rPr>
              <a:t>писмена</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наредба</a:t>
            </a:r>
            <a:endParaRPr lang="ru-RU" sz="2400" dirty="0">
              <a:latin typeface="Arial" panose="020B0604020202020204" pitchFamily="34" charset="0"/>
              <a:ea typeface="Calibri" panose="020F0502020204030204" pitchFamily="34" charset="0"/>
            </a:endParaRPr>
          </a:p>
          <a:p>
            <a:pPr indent="457200" algn="just"/>
            <a:r>
              <a:rPr lang="ru-RU" sz="2400" dirty="0" err="1">
                <a:effectLst/>
                <a:latin typeface="Arial" panose="020B0604020202020204" pitchFamily="34" charset="0"/>
                <a:ea typeface="Calibri" panose="020F0502020204030204" pitchFamily="34" charset="0"/>
              </a:rPr>
              <a:t>Вештачењето</a:t>
            </a:r>
            <a:r>
              <a:rPr lang="ru-RU" sz="2400" dirty="0">
                <a:effectLst/>
                <a:latin typeface="Arial" panose="020B0604020202020204" pitchFamily="34" charset="0"/>
                <a:ea typeface="Calibri" panose="020F0502020204030204" pitchFamily="34" charset="0"/>
              </a:rPr>
              <a:t> се </a:t>
            </a:r>
            <a:r>
              <a:rPr lang="ru-RU" sz="2400" dirty="0" err="1">
                <a:effectLst/>
                <a:latin typeface="Arial" panose="020B0604020202020204" pitchFamily="34" charset="0"/>
                <a:ea typeface="Calibri" panose="020F0502020204030204" pitchFamily="34" charset="0"/>
              </a:rPr>
              <a:t>изготвува</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писмена</a:t>
            </a:r>
            <a:r>
              <a:rPr lang="ru-RU" sz="2400" dirty="0">
                <a:effectLst/>
                <a:latin typeface="Arial" panose="020B0604020202020204" pitchFamily="34" charset="0"/>
                <a:ea typeface="Calibri" panose="020F0502020204030204" pitchFamily="34" charset="0"/>
              </a:rPr>
              <a:t> форма. </a:t>
            </a:r>
          </a:p>
          <a:p>
            <a:pPr indent="457200" algn="just"/>
            <a:r>
              <a:rPr lang="ru-RU" sz="2400" dirty="0">
                <a:latin typeface="Arial" panose="020B0604020202020204" pitchFamily="34" charset="0"/>
                <a:ea typeface="Calibri" panose="020F0502020204030204" pitchFamily="34" charset="0"/>
              </a:rPr>
              <a:t>В</a:t>
            </a:r>
            <a:r>
              <a:rPr lang="ru-RU" sz="2400" dirty="0">
                <a:effectLst/>
                <a:latin typeface="Arial" panose="020B0604020202020204" pitchFamily="34" charset="0"/>
                <a:ea typeface="Calibri" panose="020F0502020204030204" pitchFamily="34" charset="0"/>
              </a:rPr>
              <a:t>о </a:t>
            </a:r>
            <a:r>
              <a:rPr lang="ru-RU" sz="2400" dirty="0" err="1">
                <a:effectLst/>
                <a:latin typeface="Arial" panose="020B0604020202020204" pitchFamily="34" charset="0"/>
                <a:ea typeface="Calibri" panose="020F0502020204030204" pitchFamily="34" charset="0"/>
              </a:rPr>
              <a:t>вештачењето</a:t>
            </a:r>
            <a:r>
              <a:rPr lang="ru-RU" sz="2400" dirty="0">
                <a:effectLst/>
                <a:latin typeface="Arial" panose="020B0604020202020204" pitchFamily="34" charset="0"/>
                <a:ea typeface="Calibri" panose="020F0502020204030204" pitchFamily="34" charset="0"/>
              </a:rPr>
              <a:t> се </a:t>
            </a:r>
            <a:r>
              <a:rPr lang="ru-RU" sz="2400" dirty="0" err="1">
                <a:effectLst/>
                <a:latin typeface="Arial" panose="020B0604020202020204" pitchFamily="34" charset="0"/>
                <a:ea typeface="Calibri" panose="020F0502020204030204" pitchFamily="34" charset="0"/>
              </a:rPr>
              <a:t>наведува</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наодот</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кој</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ги</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опфаќа</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доказите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што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ги</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прегледал</a:t>
            </a:r>
            <a:r>
              <a:rPr lang="ru-RU" sz="2400" dirty="0">
                <a:effectLst/>
                <a:latin typeface="Arial" panose="020B0604020202020204" pitchFamily="34" charset="0"/>
                <a:ea typeface="Calibri" panose="020F0502020204030204" pitchFamily="34" charset="0"/>
              </a:rPr>
              <a:t> и </a:t>
            </a:r>
            <a:r>
              <a:rPr lang="ru-RU" sz="2400" dirty="0" err="1">
                <a:effectLst/>
                <a:latin typeface="Arial" panose="020B0604020202020204" pitchFamily="34" charset="0"/>
                <a:ea typeface="Calibri" panose="020F0502020204030204" pitchFamily="34" charset="0"/>
              </a:rPr>
              <a:t>ги</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анализирал</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вештакот</a:t>
            </a:r>
            <a:r>
              <a:rPr lang="ru-RU" sz="2400" dirty="0">
                <a:effectLst/>
                <a:latin typeface="Arial" panose="020B0604020202020204" pitchFamily="34" charset="0"/>
                <a:ea typeface="Calibri" panose="020F0502020204030204" pitchFamily="34" charset="0"/>
              </a:rPr>
              <a:t> и </a:t>
            </a:r>
            <a:r>
              <a:rPr lang="ru-RU" sz="2400" dirty="0" err="1">
                <a:effectLst/>
                <a:latin typeface="Arial" panose="020B0604020202020204" pitchFamily="34" charset="0"/>
                <a:ea typeface="Calibri" panose="020F0502020204030204" pitchFamily="34" charset="0"/>
              </a:rPr>
              <a:t>извршените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тестови</a:t>
            </a:r>
            <a:endParaRPr lang="ru-RU" sz="2400" dirty="0">
              <a:effectLst/>
              <a:latin typeface="Arial" panose="020B0604020202020204" pitchFamily="34" charset="0"/>
              <a:ea typeface="Calibri" panose="020F0502020204030204" pitchFamily="34" charset="0"/>
            </a:endParaRPr>
          </a:p>
          <a:p>
            <a:pPr indent="457200" algn="just"/>
            <a:r>
              <a:rPr lang="ru-RU" sz="2400" dirty="0" err="1">
                <a:effectLst/>
                <a:latin typeface="Arial" panose="020B0604020202020204" pitchFamily="34" charset="0"/>
                <a:ea typeface="Calibri" panose="020F0502020204030204" pitchFamily="34" charset="0"/>
              </a:rPr>
              <a:t>Врз</a:t>
            </a:r>
            <a:r>
              <a:rPr lang="ru-RU" sz="2400" dirty="0">
                <a:effectLst/>
                <a:latin typeface="Arial" panose="020B0604020202020204" pitchFamily="34" charset="0"/>
                <a:ea typeface="Calibri" panose="020F0502020204030204" pitchFamily="34" charset="0"/>
              </a:rPr>
              <a:t> основа на </a:t>
            </a:r>
            <a:r>
              <a:rPr lang="ru-RU" sz="2400" dirty="0" err="1">
                <a:effectLst/>
                <a:latin typeface="Arial" panose="020B0604020202020204" pitchFamily="34" charset="0"/>
                <a:ea typeface="Calibri" panose="020F0502020204030204" pitchFamily="34" charset="0"/>
              </a:rPr>
              <a:t>анализите</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наодот</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вештачењето</a:t>
            </a:r>
            <a:r>
              <a:rPr lang="ru-RU" sz="2400" dirty="0">
                <a:effectLst/>
                <a:latin typeface="Arial" panose="020B0604020202020204" pitchFamily="34" charset="0"/>
                <a:ea typeface="Calibri" panose="020F0502020204030204" pitchFamily="34" charset="0"/>
              </a:rPr>
              <a:t> се </a:t>
            </a:r>
            <a:r>
              <a:rPr lang="ru-RU" sz="2400" dirty="0" err="1">
                <a:effectLst/>
                <a:latin typeface="Arial" panose="020B0604020202020204" pitchFamily="34" charset="0"/>
                <a:ea typeface="Calibri" panose="020F0502020204030204" pitchFamily="34" charset="0"/>
              </a:rPr>
              <a:t>продолжува</a:t>
            </a:r>
            <a:r>
              <a:rPr lang="ru-RU" sz="2400" dirty="0">
                <a:effectLst/>
                <a:latin typeface="Arial" panose="020B0604020202020204" pitchFamily="34" charset="0"/>
                <a:ea typeface="Calibri" panose="020F0502020204030204" pitchFamily="34" charset="0"/>
              </a:rPr>
              <a:t> со </a:t>
            </a:r>
            <a:r>
              <a:rPr lang="ru-RU" sz="2400" dirty="0" err="1">
                <a:effectLst/>
                <a:latin typeface="Arial" panose="020B0604020202020204" pitchFamily="34" charset="0"/>
                <a:ea typeface="Calibri" panose="020F0502020204030204" pitchFamily="34" charset="0"/>
              </a:rPr>
              <a:t>вториот</a:t>
            </a:r>
            <a:r>
              <a:rPr lang="ru-RU" sz="2400" dirty="0">
                <a:effectLst/>
                <a:latin typeface="Arial" panose="020B0604020202020204" pitchFamily="34" charset="0"/>
                <a:ea typeface="Calibri" panose="020F0502020204030204" pitchFamily="34" charset="0"/>
              </a:rPr>
              <a:t> дел – </a:t>
            </a:r>
            <a:r>
              <a:rPr lang="ru-RU" sz="2400" dirty="0" err="1">
                <a:effectLst/>
                <a:latin typeface="Arial" panose="020B0604020202020204" pitchFamily="34" charset="0"/>
                <a:ea typeface="Calibri" panose="020F0502020204030204" pitchFamily="34" charset="0"/>
              </a:rPr>
              <a:t>мислењето</a:t>
            </a:r>
            <a:r>
              <a:rPr lang="ru-RU" sz="2400" dirty="0">
                <a:effectLst/>
                <a:latin typeface="Arial" panose="020B0604020202020204" pitchFamily="34" charset="0"/>
                <a:ea typeface="Calibri" panose="020F0502020204030204" pitchFamily="34" charset="0"/>
              </a:rPr>
              <a:t>, кое треба да биде </a:t>
            </a:r>
            <a:r>
              <a:rPr lang="ru-RU" sz="2400" dirty="0" err="1">
                <a:effectLst/>
                <a:latin typeface="Arial" panose="020B0604020202020204" pitchFamily="34" charset="0"/>
                <a:ea typeface="Calibri" panose="020F0502020204030204" pitchFamily="34" charset="0"/>
              </a:rPr>
              <a:t>искажано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јасно</a:t>
            </a:r>
            <a:r>
              <a:rPr lang="ru-RU" sz="2400" dirty="0">
                <a:effectLst/>
                <a:latin typeface="Arial" panose="020B0604020202020204" pitchFamily="34" charset="0"/>
                <a:ea typeface="Calibri" panose="020F0502020204030204" pitchFamily="34" charset="0"/>
              </a:rPr>
              <a:t> и </a:t>
            </a:r>
            <a:r>
              <a:rPr lang="ru-RU" sz="2400" dirty="0" err="1">
                <a:effectLst/>
                <a:latin typeface="Arial" panose="020B0604020202020204" pitchFamily="34" charset="0"/>
                <a:ea typeface="Calibri" panose="020F0502020204030204" pitchFamily="34" charset="0"/>
              </a:rPr>
              <a:t>разбирливо</a:t>
            </a:r>
            <a:r>
              <a:rPr lang="ru-RU" sz="2400" dirty="0">
                <a:effectLst/>
                <a:latin typeface="Arial" panose="020B0604020202020204" pitchFamily="34" charset="0"/>
                <a:ea typeface="Calibri" panose="020F0502020204030204" pitchFamily="34" charset="0"/>
              </a:rPr>
              <a:t> и да </a:t>
            </a:r>
            <a:r>
              <a:rPr lang="ru-RU" sz="2400" dirty="0" err="1">
                <a:effectLst/>
                <a:latin typeface="Arial" panose="020B0604020202020204" pitchFamily="34" charset="0"/>
                <a:ea typeface="Calibri" panose="020F0502020204030204" pitchFamily="34" charset="0"/>
              </a:rPr>
              <a:t>даде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одговор</a:t>
            </a:r>
            <a:r>
              <a:rPr lang="ru-RU" sz="2400" dirty="0">
                <a:effectLst/>
                <a:latin typeface="Arial" panose="020B0604020202020204" pitchFamily="34" charset="0"/>
                <a:ea typeface="Calibri" panose="020F0502020204030204" pitchFamily="34" charset="0"/>
              </a:rPr>
              <a:t> на </a:t>
            </a:r>
            <a:r>
              <a:rPr lang="ru-RU" sz="2400" dirty="0" err="1">
                <a:effectLst/>
                <a:latin typeface="Arial" panose="020B0604020202020204" pitchFamily="34" charset="0"/>
                <a:ea typeface="Calibri" panose="020F0502020204030204" pitchFamily="34" charset="0"/>
              </a:rPr>
              <a:t>спорните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факти</a:t>
            </a:r>
            <a:endParaRPr lang="ru-RU" sz="2400" dirty="0">
              <a:latin typeface="Arial" panose="020B0604020202020204" pitchFamily="34" charset="0"/>
              <a:ea typeface="Calibri" panose="020F0502020204030204" pitchFamily="34" charset="0"/>
            </a:endParaRPr>
          </a:p>
          <a:p>
            <a:pPr indent="457200" algn="just"/>
            <a:r>
              <a:rPr lang="ru-RU" sz="2400" dirty="0" err="1">
                <a:effectLst/>
                <a:latin typeface="Arial" panose="020B0604020202020204" pitchFamily="34" charset="0"/>
                <a:ea typeface="Calibri" panose="020F0502020204030204" pitchFamily="34" charset="0"/>
              </a:rPr>
              <a:t>Вештаците</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изготвените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вештачења</a:t>
            </a:r>
            <a:r>
              <a:rPr lang="ru-RU" sz="2400" dirty="0">
                <a:effectLst/>
                <a:latin typeface="Arial" panose="020B0604020202020204" pitchFamily="34" charset="0"/>
                <a:ea typeface="Calibri" panose="020F0502020204030204" pitchFamily="34" charset="0"/>
              </a:rPr>
              <a:t> не </a:t>
            </a:r>
            <a:r>
              <a:rPr lang="ru-RU" sz="2400" dirty="0" err="1">
                <a:effectLst/>
                <a:latin typeface="Arial" panose="020B0604020202020204" pitchFamily="34" charset="0"/>
                <a:ea typeface="Calibri" panose="020F0502020204030204" pitchFamily="34" charset="0"/>
              </a:rPr>
              <a:t>смеат</a:t>
            </a:r>
            <a:r>
              <a:rPr lang="ru-RU" sz="2400" dirty="0">
                <a:effectLst/>
                <a:latin typeface="Arial" panose="020B0604020202020204" pitchFamily="34" charset="0"/>
                <a:ea typeface="Calibri" panose="020F0502020204030204" pitchFamily="34" charset="0"/>
              </a:rPr>
              <a:t> да се </a:t>
            </a:r>
            <a:r>
              <a:rPr lang="ru-RU" sz="2400" dirty="0" err="1">
                <a:effectLst/>
                <a:latin typeface="Arial" panose="020B0604020202020204" pitchFamily="34" charset="0"/>
                <a:ea typeface="Calibri" panose="020F0502020204030204" pitchFamily="34" charset="0"/>
              </a:rPr>
              <a:t>впуштат</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анализи</a:t>
            </a:r>
            <a:r>
              <a:rPr lang="ru-RU" sz="2400" dirty="0">
                <a:effectLst/>
                <a:latin typeface="Arial" panose="020B0604020202020204" pitchFamily="34" charset="0"/>
                <a:ea typeface="Calibri" panose="020F0502020204030204" pitchFamily="34" charset="0"/>
              </a:rPr>
              <a:t> и да </a:t>
            </a:r>
            <a:r>
              <a:rPr lang="ru-RU" sz="2400" dirty="0" err="1">
                <a:effectLst/>
                <a:latin typeface="Arial" panose="020B0604020202020204" pitchFamily="34" charset="0"/>
                <a:ea typeface="Calibri" panose="020F0502020204030204" pitchFamily="34" charset="0"/>
              </a:rPr>
              <a:t>даваат</a:t>
            </a:r>
            <a:r>
              <a:rPr lang="ru-RU" sz="2400" dirty="0">
                <a:effectLst/>
                <a:latin typeface="Arial" panose="020B0604020202020204" pitchFamily="34" charset="0"/>
                <a:ea typeface="Calibri" panose="020F0502020204030204" pitchFamily="34" charset="0"/>
              </a:rPr>
              <a:t> свои </a:t>
            </a:r>
            <a:r>
              <a:rPr lang="ru-RU" sz="2400" dirty="0" err="1">
                <a:effectLst/>
                <a:latin typeface="Arial" panose="020B0604020202020204" pitchFamily="34" charset="0"/>
                <a:ea typeface="Calibri" panose="020F0502020204030204" pitchFamily="34" charset="0"/>
              </a:rPr>
              <a:t>видувања</a:t>
            </a:r>
            <a:r>
              <a:rPr lang="ru-RU" sz="2400" dirty="0">
                <a:effectLst/>
                <a:latin typeface="Arial" panose="020B0604020202020204" pitchFamily="34" charset="0"/>
                <a:ea typeface="Calibri" panose="020F0502020204030204" pitchFamily="34" charset="0"/>
              </a:rPr>
              <a:t> во </a:t>
            </a:r>
            <a:r>
              <a:rPr lang="ru-RU" sz="2400" dirty="0" err="1">
                <a:effectLst/>
                <a:latin typeface="Arial" panose="020B0604020202020204" pitchFamily="34" charset="0"/>
                <a:ea typeface="Calibri" panose="020F0502020204030204" pitchFamily="34" charset="0"/>
              </a:rPr>
              <a:t>поглед</a:t>
            </a:r>
            <a:r>
              <a:rPr lang="ru-RU" sz="2400" dirty="0">
                <a:effectLst/>
                <a:latin typeface="Arial" panose="020B0604020202020204" pitchFamily="34" charset="0"/>
                <a:ea typeface="Calibri" panose="020F0502020204030204" pitchFamily="34" charset="0"/>
              </a:rPr>
              <a:t> на </a:t>
            </a:r>
            <a:r>
              <a:rPr lang="ru-RU" sz="2400" dirty="0" err="1">
                <a:effectLst/>
                <a:latin typeface="Arial" panose="020B0604020202020204" pitchFamily="34" charset="0"/>
                <a:ea typeface="Calibri" panose="020F0502020204030204" pitchFamily="34" charset="0"/>
              </a:rPr>
              <a:t>определени</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правни</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прашања</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746D62EE-0CAB-E076-CEC5-FA7FEE49156A}"/>
              </a:ext>
            </a:extLst>
          </p:cNvPr>
          <p:cNvSpPr>
            <a:spLocks noGrp="1"/>
          </p:cNvSpPr>
          <p:nvPr>
            <p:ph type="title"/>
          </p:nvPr>
        </p:nvSpPr>
        <p:spPr>
          <a:xfrm>
            <a:off x="457200" y="274638"/>
            <a:ext cx="8229600" cy="1066130"/>
          </a:xfrm>
        </p:spPr>
        <p:txBody>
          <a:bodyPr>
            <a:no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В</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ештачење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во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претходна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3855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C057D-0777-9EA2-4933-CF7B3612060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780FE4-EF45-FC3D-7F64-2B26FB333807}"/>
              </a:ext>
            </a:extLst>
          </p:cNvPr>
          <p:cNvSpPr>
            <a:spLocks noGrp="1"/>
          </p:cNvSpPr>
          <p:nvPr>
            <p:ph idx="1"/>
          </p:nvPr>
        </p:nvSpPr>
        <p:spPr>
          <a:xfrm>
            <a:off x="457200" y="1412776"/>
            <a:ext cx="8229600" cy="4968552"/>
          </a:xfrm>
        </p:spPr>
        <p:txBody>
          <a:bodyPr>
            <a:noAutofit/>
          </a:bodyPr>
          <a:lstStyle/>
          <a:p>
            <a:pPr indent="457200" algn="just"/>
            <a:r>
              <a:rPr lang="ru-RU" sz="2200" dirty="0" err="1">
                <a:effectLst/>
                <a:latin typeface="Arial" panose="020B0604020202020204" pitchFamily="34" charset="0"/>
                <a:ea typeface="Calibri" panose="020F0502020204030204" pitchFamily="34" charset="0"/>
                <a:cs typeface="Times New Roman" panose="02020603050405020304" pitchFamily="18" charset="0"/>
              </a:rPr>
              <a:t>Ако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наодот</a:t>
            </a:r>
            <a:r>
              <a:rPr lang="ru-RU" sz="22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нејасни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нецелосни</a:t>
            </a:r>
            <a:r>
              <a:rPr lang="ru-RU" sz="2200" dirty="0">
                <a:effectLst/>
                <a:latin typeface="Arial" panose="020B0604020202020204" pitchFamily="34" charset="0"/>
                <a:ea typeface="Calibri" panose="020F0502020204030204" pitchFamily="34" charset="0"/>
                <a:cs typeface="Times New Roman" panose="02020603050405020304" pitchFamily="18" charset="0"/>
              </a:rPr>
              <a:t> или се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противречност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сами со себе, по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наредба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200" dirty="0">
                <a:effectLst/>
                <a:latin typeface="Arial" panose="020B0604020202020204" pitchFamily="34" charset="0"/>
                <a:ea typeface="Calibri" panose="020F0502020204030204" pitchFamily="34" charset="0"/>
                <a:cs typeface="Times New Roman" panose="02020603050405020304" pitchFamily="18" charset="0"/>
              </a:rPr>
              <a:t> води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врати</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истите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вештаци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заради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отстранување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утврдените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недостатоци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p>
          <a:p>
            <a:pPr indent="457200" algn="just"/>
            <a:r>
              <a:rPr lang="ru-RU" sz="2200" dirty="0" err="1">
                <a:latin typeface="Arial" panose="020B0604020202020204" pitchFamily="34" charset="0"/>
                <a:ea typeface="Calibri" panose="020F0502020204030204" pitchFamily="34" charset="0"/>
                <a:cs typeface="Times New Roman" panose="02020603050405020304" pitchFamily="18" charset="0"/>
              </a:rPr>
              <a:t>Н</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едостатоците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надминат</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p>
          <a:p>
            <a:pPr indent="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барање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200" dirty="0">
                <a:effectLst/>
                <a:latin typeface="Arial" panose="020B0604020202020204" pitchFamily="34" charset="0"/>
                <a:ea typeface="Calibri" panose="020F0502020204030204" pitchFamily="34" charset="0"/>
                <a:cs typeface="Times New Roman" panose="02020603050405020304" pitchFamily="18" charset="0"/>
              </a:rPr>
              <a:t> отстрани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недостатоците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p>
          <a:p>
            <a:pPr indent="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б)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барање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го дополни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ако</a:t>
            </a:r>
            <a:r>
              <a:rPr lang="ru-RU" sz="2200" dirty="0">
                <a:effectLst/>
                <a:latin typeface="Arial" panose="020B0604020202020204" pitchFamily="34" charset="0"/>
                <a:ea typeface="Calibri" panose="020F0502020204030204" pitchFamily="34" charset="0"/>
                <a:cs typeface="Times New Roman" panose="02020603050405020304" pitchFamily="18" charset="0"/>
              </a:rPr>
              <a:t> не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одговорил</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сите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поставени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прашања</a:t>
            </a:r>
            <a:r>
              <a:rPr lang="ru-RU" sz="2200" dirty="0">
                <a:effectLst/>
                <a:latin typeface="Arial" panose="020B0604020202020204" pitchFamily="34" charset="0"/>
                <a:ea typeface="Calibri" panose="020F0502020204030204" pitchFamily="34" charset="0"/>
                <a:cs typeface="Times New Roman" panose="02020603050405020304" pitchFamily="18" charset="0"/>
              </a:rPr>
              <a:t>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наредбата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p>
          <a:p>
            <a:pPr indent="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в)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барање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прецизира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со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ќе</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надминат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воочените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противречности</a:t>
            </a:r>
            <a:r>
              <a:rPr lang="ru-RU" sz="2200" dirty="0">
                <a:effectLst/>
                <a:latin typeface="Arial" panose="020B0604020202020204" pitchFamily="34"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22F5E6E7-4E53-FD2A-7E26-DDE9581C9BB8}"/>
              </a:ext>
            </a:extLst>
          </p:cNvPr>
          <p:cNvSpPr>
            <a:spLocks noGrp="1"/>
          </p:cNvSpPr>
          <p:nvPr>
            <p:ph type="title"/>
          </p:nvPr>
        </p:nvSpPr>
        <p:spPr>
          <a:xfrm>
            <a:off x="457200" y="274638"/>
            <a:ext cx="8229600" cy="1066130"/>
          </a:xfrm>
        </p:spPr>
        <p:txBody>
          <a:bodyPr>
            <a:no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В</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ештачење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во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претходна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0421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D5AAE-D0C0-7D74-AA1C-AD6F4BFBF6D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588C04-D874-3993-B11D-FEBD7F5EC158}"/>
              </a:ext>
            </a:extLst>
          </p:cNvPr>
          <p:cNvSpPr>
            <a:spLocks noGrp="1"/>
          </p:cNvSpPr>
          <p:nvPr>
            <p:ph idx="1"/>
          </p:nvPr>
        </p:nvSpPr>
        <p:spPr>
          <a:xfrm>
            <a:off x="457200" y="1772816"/>
            <a:ext cx="8229600" cy="4608512"/>
          </a:xfrm>
        </p:spPr>
        <p:txBody>
          <a:bodyPr>
            <a:noAutofit/>
          </a:bodyPr>
          <a:lstStyle/>
          <a:p>
            <a:pPr indent="457200" algn="just"/>
            <a:r>
              <a:rPr lang="ru-RU" sz="2200" dirty="0">
                <a:effectLst/>
                <a:latin typeface="Arial" panose="020B0604020202020204" pitchFamily="34" charset="0"/>
                <a:ea typeface="Calibri" panose="020F0502020204030204" pitchFamily="34" charset="0"/>
                <a:cs typeface="Times New Roman" panose="02020603050405020304" pitchFamily="18" charset="0"/>
              </a:rPr>
              <a:t>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постапување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јавниот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обвинител</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оствари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контакти</a:t>
            </a:r>
            <a:r>
              <a:rPr lang="ru-RU" sz="2200" dirty="0">
                <a:effectLst/>
                <a:latin typeface="Arial" panose="020B0604020202020204" pitchFamily="34" charset="0"/>
                <a:ea typeface="Calibri" panose="020F0502020204030204" pitchFamily="34" charset="0"/>
                <a:cs typeface="Times New Roman" panose="02020603050405020304" pitchFamily="18" charset="0"/>
              </a:rPr>
              <a:t> со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зависност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правилата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струката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определена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стручна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област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за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добие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определени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појаснувања</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таа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област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тие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контакти</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појаснувања</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од неформален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карактер</a:t>
            </a:r>
            <a:r>
              <a:rPr lang="ru-RU" sz="2200" dirty="0">
                <a:effectLst/>
                <a:latin typeface="Arial" panose="020B0604020202020204" pitchFamily="34" charset="0"/>
                <a:ea typeface="Calibri" panose="020F0502020204030204" pitchFamily="34" charset="0"/>
                <a:cs typeface="Times New Roman" panose="02020603050405020304" pitchFamily="18" charset="0"/>
              </a:rPr>
              <a:t>, но кога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јавниот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обвинител</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ќе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одлучи</a:t>
            </a:r>
            <a:r>
              <a:rPr lang="ru-RU" sz="2200" dirty="0">
                <a:effectLst/>
                <a:latin typeface="Arial" panose="020B0604020202020204" pitchFamily="34" charset="0"/>
                <a:ea typeface="Calibri" panose="020F0502020204030204" pitchFamily="34" charset="0"/>
                <a:cs typeface="Times New Roman" panose="02020603050405020304" pitchFamily="18" charset="0"/>
              </a:rPr>
              <a:t> дека како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доказно</a:t>
            </a:r>
            <a:r>
              <a:rPr lang="ru-RU" sz="2200" dirty="0">
                <a:effectLst/>
                <a:latin typeface="Arial" panose="020B0604020202020204" pitchFamily="34" charset="0"/>
                <a:ea typeface="Calibri" panose="020F0502020204030204" pitchFamily="34" charset="0"/>
                <a:cs typeface="Times New Roman" panose="02020603050405020304" pitchFamily="18" charset="0"/>
              </a:rPr>
              <a:t> средство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заради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утврдување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битни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му</a:t>
            </a:r>
            <a:r>
              <a:rPr lang="ru-RU" sz="2200" dirty="0">
                <a:effectLst/>
                <a:latin typeface="Arial" panose="020B0604020202020204" pitchFamily="34" charset="0"/>
                <a:ea typeface="Calibri" panose="020F0502020204030204" pitchFamily="34" charset="0"/>
                <a:cs typeface="Times New Roman" panose="02020603050405020304" pitchFamily="18" charset="0"/>
              </a:rPr>
              <a:t> е потребно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изготвува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писмена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наредба</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доставува</a:t>
            </a:r>
            <a:r>
              <a:rPr lang="ru-RU" sz="2200" dirty="0">
                <a:effectLst/>
                <a:latin typeface="Arial" panose="020B0604020202020204" pitchFamily="34" charset="0"/>
                <a:ea typeface="Calibri" panose="020F0502020204030204" pitchFamily="34" charset="0"/>
                <a:cs typeface="Times New Roman" panose="02020603050405020304" pitchFamily="18" charset="0"/>
              </a:rPr>
              <a:t> до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p>
          <a:p>
            <a:pPr indent="457200" algn="just"/>
            <a:r>
              <a:rPr lang="ru-RU" sz="2200" dirty="0" err="1">
                <a:latin typeface="Arial" panose="020B0604020202020204" pitchFamily="34" charset="0"/>
                <a:ea typeface="Calibri" panose="020F0502020204030204" pitchFamily="34" charset="0"/>
              </a:rPr>
              <a:t>Ј</a:t>
            </a:r>
            <a:r>
              <a:rPr lang="ru-RU" sz="2200" dirty="0" err="1">
                <a:effectLst/>
                <a:latin typeface="Arial" panose="020B0604020202020204" pitchFamily="34" charset="0"/>
                <a:ea typeface="Calibri" panose="020F0502020204030204" pitchFamily="34" charset="0"/>
              </a:rPr>
              <a:t>авниот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обвинител</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донесува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Наредба</a:t>
            </a:r>
            <a:r>
              <a:rPr lang="ru-RU" sz="2200" dirty="0">
                <a:effectLst/>
                <a:latin typeface="Arial" panose="020B0604020202020204" pitchFamily="34" charset="0"/>
                <a:ea typeface="Calibri" panose="020F0502020204030204" pitchFamily="34" charset="0"/>
              </a:rPr>
              <a:t> за </a:t>
            </a:r>
            <a:r>
              <a:rPr lang="ru-RU" sz="2200" dirty="0" err="1">
                <a:effectLst/>
                <a:latin typeface="Arial" panose="020B0604020202020204" pitchFamily="34" charset="0"/>
                <a:ea typeface="Calibri" panose="020F0502020204030204" pitchFamily="34" charset="0"/>
              </a:rPr>
              <a:t>вештачење</a:t>
            </a:r>
            <a:r>
              <a:rPr lang="ru-RU" sz="2200" dirty="0">
                <a:effectLst/>
                <a:latin typeface="Arial" panose="020B0604020202020204" pitchFamily="34" charset="0"/>
                <a:ea typeface="Calibri" panose="020F0502020204030204" pitchFamily="34" charset="0"/>
              </a:rPr>
              <a:t> во </a:t>
            </a:r>
            <a:r>
              <a:rPr lang="ru-RU" sz="2200" dirty="0" err="1">
                <a:effectLst/>
                <a:latin typeface="Arial" panose="020B0604020202020204" pitchFamily="34" charset="0"/>
                <a:ea typeface="Calibri" panose="020F0502020204030204" pitchFamily="34" charset="0"/>
              </a:rPr>
              <a:t>претходната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постапка</a:t>
            </a:r>
            <a:r>
              <a:rPr lang="ru-RU" sz="2200" dirty="0">
                <a:effectLst/>
                <a:latin typeface="Arial" panose="020B0604020202020204" pitchFamily="34" charset="0"/>
                <a:ea typeface="Calibri" panose="020F0502020204030204" pitchFamily="34" charset="0"/>
              </a:rPr>
              <a:t>, како во </a:t>
            </a:r>
            <a:r>
              <a:rPr lang="ru-RU" sz="2200" dirty="0" err="1">
                <a:effectLst/>
                <a:latin typeface="Arial" panose="020B0604020202020204" pitchFamily="34" charset="0"/>
                <a:ea typeface="Calibri" panose="020F0502020204030204" pitchFamily="34" charset="0"/>
              </a:rPr>
              <a:t>предистражната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така</a:t>
            </a:r>
            <a:r>
              <a:rPr lang="ru-RU" sz="2200" dirty="0">
                <a:effectLst/>
                <a:latin typeface="Arial" panose="020B0604020202020204" pitchFamily="34" charset="0"/>
                <a:ea typeface="Calibri" panose="020F0502020204030204" pitchFamily="34" charset="0"/>
              </a:rPr>
              <a:t> и во </a:t>
            </a:r>
            <a:r>
              <a:rPr lang="ru-RU" sz="2200" dirty="0" err="1">
                <a:effectLst/>
                <a:latin typeface="Arial" panose="020B0604020202020204" pitchFamily="34" charset="0"/>
                <a:ea typeface="Calibri" panose="020F0502020204030204" pitchFamily="34" charset="0"/>
              </a:rPr>
              <a:t>истражната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постапка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додека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судот</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главната</a:t>
            </a:r>
            <a:r>
              <a:rPr lang="ru-RU" sz="2200" dirty="0">
                <a:effectLst/>
                <a:latin typeface="Arial" panose="020B0604020202020204" pitchFamily="34" charset="0"/>
                <a:ea typeface="Calibri" panose="020F0502020204030204" pitchFamily="34" charset="0"/>
              </a:rPr>
              <a:t> расправа.</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95DFB07-C8FB-118C-B5CD-DCD2A7B845FF}"/>
              </a:ext>
            </a:extLst>
          </p:cNvPr>
          <p:cNvSpPr>
            <a:spLocks noGrp="1"/>
          </p:cNvSpPr>
          <p:nvPr>
            <p:ph type="title"/>
          </p:nvPr>
        </p:nvSpPr>
        <p:spPr>
          <a:xfrm>
            <a:off x="457200" y="274638"/>
            <a:ext cx="8229600" cy="1426170"/>
          </a:xfrm>
        </p:spPr>
        <p:txBody>
          <a:bodyPr>
            <a:norm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В</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ештачење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во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претходна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204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97511-515F-66D5-0CDE-EF31B7B77F9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329661-4308-1876-89E6-F06CB270A805}"/>
              </a:ext>
            </a:extLst>
          </p:cNvPr>
          <p:cNvSpPr>
            <a:spLocks noGrp="1"/>
          </p:cNvSpPr>
          <p:nvPr>
            <p:ph idx="1"/>
          </p:nvPr>
        </p:nvSpPr>
        <p:spPr>
          <a:xfrm>
            <a:off x="457200" y="1772816"/>
            <a:ext cx="8229600" cy="4608512"/>
          </a:xfrm>
        </p:spPr>
        <p:txBody>
          <a:bodyPr>
            <a:noAutofit/>
          </a:bodyPr>
          <a:lstStyle/>
          <a:p>
            <a:pPr marL="651510" indent="-285750" algn="just"/>
            <a:r>
              <a:rPr lang="ru-RU" sz="2200" dirty="0">
                <a:effectLst/>
                <a:latin typeface="Arial" panose="020B0604020202020204" pitchFamily="34" charset="0"/>
                <a:ea typeface="Calibri" panose="020F0502020204030204" pitchFamily="34" charset="0"/>
                <a:cs typeface="Times New Roman" panose="02020603050405020304" pitchFamily="18" charset="0"/>
              </a:rPr>
              <a:t>Со цел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обезбеди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еднаквоста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оружјата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ЗКП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овозможи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именување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технички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советници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коишто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треба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исполнат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истите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услови</a:t>
            </a:r>
            <a:r>
              <a:rPr lang="ru-RU" sz="2200" dirty="0">
                <a:effectLst/>
                <a:latin typeface="Arial" panose="020B0604020202020204" pitchFamily="34" charset="0"/>
                <a:ea typeface="Calibri" panose="020F0502020204030204" pitchFamily="34" charset="0"/>
                <a:cs typeface="Times New Roman" panose="02020603050405020304" pitchFamily="18" charset="0"/>
              </a:rPr>
              <a:t> како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p>
          <a:p>
            <a:pPr indent="0" algn="just">
              <a:buNone/>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r>
              <a:rPr lang="ru-RU" sz="2200" dirty="0" err="1">
                <a:effectLst/>
                <a:latin typeface="Arial" panose="020B0604020202020204" pitchFamily="34" charset="0"/>
                <a:ea typeface="Calibri" panose="020F0502020204030204" pitchFamily="34" charset="0"/>
                <a:cs typeface="Times New Roman" panose="02020603050405020304" pitchFamily="18" charset="0"/>
              </a:rPr>
              <a:t>Одбраната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200" dirty="0">
                <a:effectLst/>
                <a:latin typeface="Arial" panose="020B0604020202020204" pitchFamily="34" charset="0"/>
                <a:ea typeface="Calibri" panose="020F0502020204030204" pitchFamily="34" charset="0"/>
                <a:cs typeface="Times New Roman" panose="02020603050405020304" pitchFamily="18" charset="0"/>
              </a:rPr>
              <a:t> право како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доказ</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понуди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алтернативно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експертско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ако</a:t>
            </a:r>
            <a:r>
              <a:rPr lang="ru-RU" sz="2200" dirty="0">
                <a:effectLst/>
                <a:latin typeface="Arial" panose="020B0604020202020204" pitchFamily="34" charset="0"/>
                <a:ea typeface="Calibri" panose="020F0502020204030204" pitchFamily="34" charset="0"/>
                <a:cs typeface="Times New Roman" panose="02020603050405020304" pitchFamily="18" charset="0"/>
              </a:rPr>
              <a:t> оцени дека 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200" dirty="0">
                <a:effectLst/>
                <a:latin typeface="Arial" panose="020B0604020202020204" pitchFamily="34" charset="0"/>
                <a:ea typeface="Calibri" panose="020F0502020204030204" pitchFamily="34" charset="0"/>
                <a:cs typeface="Times New Roman" panose="02020603050405020304" pitchFamily="18" charset="0"/>
              </a:rPr>
              <a:t> потребно за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тезата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одбраната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е во контекст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остварување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фер</a:t>
            </a:r>
            <a:r>
              <a:rPr lang="ru-RU" sz="2200" dirty="0">
                <a:effectLst/>
                <a:latin typeface="Arial" panose="020B0604020202020204" pitchFamily="34" charset="0"/>
                <a:ea typeface="Calibri" panose="020F0502020204030204" pitchFamily="34" charset="0"/>
                <a:cs typeface="Times New Roman" panose="02020603050405020304" pitchFamily="18" charset="0"/>
              </a:rPr>
              <a:t> баланс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помеѓу</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странките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потребата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секоја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странка</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добие</a:t>
            </a:r>
            <a:r>
              <a:rPr lang="ru-RU" sz="2200" dirty="0">
                <a:effectLst/>
                <a:latin typeface="Arial" panose="020B0604020202020204" pitchFamily="34" charset="0"/>
                <a:ea typeface="Calibri" panose="020F0502020204030204" pitchFamily="34" charset="0"/>
                <a:cs typeface="Times New Roman" panose="02020603050405020304" pitchFamily="18" charset="0"/>
              </a:rPr>
              <a:t> разумна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презентира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својот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случај</a:t>
            </a:r>
            <a:r>
              <a:rPr lang="ru-RU" sz="2200" dirty="0">
                <a:effectLst/>
                <a:latin typeface="Arial" panose="020B0604020202020204" pitchFamily="34" charset="0"/>
                <a:ea typeface="Calibri" panose="020F0502020204030204" pitchFamily="34" charset="0"/>
                <a:cs typeface="Times New Roman" panose="02020603050405020304" pitchFamily="18" charset="0"/>
              </a:rPr>
              <a:t> под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услови</a:t>
            </a:r>
            <a:r>
              <a:rPr lang="ru-RU" sz="2200" dirty="0">
                <a:effectLst/>
                <a:latin typeface="Arial" panose="020B0604020202020204" pitchFamily="34" charset="0"/>
                <a:ea typeface="Calibri" panose="020F0502020204030204" pitchFamily="34" charset="0"/>
                <a:cs typeface="Times New Roman" panose="02020603050405020304" pitchFamily="18" charset="0"/>
              </a:rPr>
              <a:t> кои не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ставаат</a:t>
            </a:r>
            <a:r>
              <a:rPr lang="ru-RU" sz="2200" dirty="0">
                <a:effectLst/>
                <a:latin typeface="Arial" panose="020B0604020202020204" pitchFamily="34" charset="0"/>
                <a:ea typeface="Calibri" panose="020F0502020204030204" pitchFamily="34" charset="0"/>
                <a:cs typeface="Times New Roman" panose="02020603050405020304" pitchFamily="18" charset="0"/>
              </a:rPr>
              <a:t>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понеповолна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положба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наспроти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спротивната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странка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80603699-2618-59C3-52CE-F4B9DA27C0D1}"/>
              </a:ext>
            </a:extLst>
          </p:cNvPr>
          <p:cNvSpPr>
            <a:spLocks noGrp="1"/>
          </p:cNvSpPr>
          <p:nvPr>
            <p:ph type="title"/>
          </p:nvPr>
        </p:nvSpPr>
        <p:spPr>
          <a:xfrm>
            <a:off x="457200" y="274638"/>
            <a:ext cx="8229600" cy="1426170"/>
          </a:xfrm>
        </p:spPr>
        <p:txBody>
          <a:bodyPr>
            <a:normAutofit/>
          </a:bodyPr>
          <a:lstStyle/>
          <a:p>
            <a:pPr indent="457200" algn="ctr"/>
            <a:r>
              <a:rPr lang="ru-RU" sz="3600" b="1" dirty="0" err="1">
                <a:effectLst/>
                <a:latin typeface="Arial" panose="020B0604020202020204" pitchFamily="34" charset="0"/>
                <a:ea typeface="Calibri" panose="020F0502020204030204" pitchFamily="34" charset="0"/>
                <a:cs typeface="Times New Roman" panose="02020603050405020304" pitchFamily="18" charset="0"/>
              </a:rPr>
              <a:t>Именување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дејствија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на технички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советници</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762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FD60C-AA06-B8F1-623D-DD8F1338D1D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8DA78C-89AA-004B-B35B-1439BBF70DD6}"/>
              </a:ext>
            </a:extLst>
          </p:cNvPr>
          <p:cNvSpPr>
            <a:spLocks noGrp="1"/>
          </p:cNvSpPr>
          <p:nvPr>
            <p:ph idx="1"/>
          </p:nvPr>
        </p:nvSpPr>
        <p:spPr>
          <a:xfrm>
            <a:off x="457200" y="1772816"/>
            <a:ext cx="8229600" cy="4608512"/>
          </a:xfrm>
        </p:spPr>
        <p:txBody>
          <a:bodyPr>
            <a:noAutofit/>
          </a:bodyPr>
          <a:lstStyle/>
          <a:p>
            <a:pPr marL="651510" indent="-285750" algn="just"/>
            <a:r>
              <a:rPr lang="ru-RU" sz="1800" dirty="0" err="1">
                <a:effectLst/>
                <a:latin typeface="Arial" panose="020B0604020202020204" pitchFamily="34" charset="0"/>
                <a:ea typeface="Calibri" panose="020F0502020204030204" pitchFamily="34" charset="0"/>
              </a:rPr>
              <a:t>Техничките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советници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може</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бидат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именувани</a:t>
            </a:r>
            <a:r>
              <a:rPr lang="ru-RU" sz="1800" dirty="0">
                <a:effectLst/>
                <a:latin typeface="Arial" panose="020B0604020202020204" pitchFamily="34" charset="0"/>
                <a:ea typeface="Calibri" panose="020F0502020204030204" pitchFamily="34" charset="0"/>
              </a:rPr>
              <a:t> од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без </a:t>
            </a:r>
            <a:r>
              <a:rPr lang="ru-RU" sz="1800" dirty="0" err="1">
                <a:effectLst/>
                <a:latin typeface="Arial" panose="020B0604020202020204" pitchFamily="34" charset="0"/>
                <a:ea typeface="Calibri" panose="020F0502020204030204" pitchFamily="34" charset="0"/>
              </a:rPr>
              <a:t>формална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наредба</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вештачење</a:t>
            </a:r>
            <a:r>
              <a:rPr lang="ru-RU" sz="1800" dirty="0">
                <a:effectLst/>
                <a:latin typeface="Arial" panose="020B0604020202020204" pitchFamily="34" charset="0"/>
                <a:ea typeface="Calibri" panose="020F0502020204030204" pitchFamily="34" charset="0"/>
              </a:rPr>
              <a:t>.</a:t>
            </a:r>
          </a:p>
          <a:p>
            <a:pPr marL="651510" indent="-285750" algn="just"/>
            <a:r>
              <a:rPr lang="ru-RU" sz="1800" dirty="0" err="1">
                <a:effectLst/>
                <a:latin typeface="Arial" panose="020B0604020202020204" pitchFamily="34" charset="0"/>
                <a:ea typeface="Calibri" panose="020F0502020204030204" pitchFamily="34" charset="0"/>
              </a:rPr>
              <a:t>Целта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именување</a:t>
            </a:r>
            <a:r>
              <a:rPr lang="ru-RU" sz="1800" dirty="0">
                <a:effectLst/>
                <a:latin typeface="Arial" panose="020B0604020202020204" pitchFamily="34" charset="0"/>
                <a:ea typeface="Calibri" panose="020F0502020204030204" pitchFamily="34" charset="0"/>
              </a:rPr>
              <a:t> технички советник е </a:t>
            </a:r>
            <a:r>
              <a:rPr lang="ru-RU" sz="1800" dirty="0" err="1">
                <a:effectLst/>
                <a:latin typeface="Arial" panose="020B0604020202020204" pitchFamily="34" charset="0"/>
                <a:ea typeface="Calibri" panose="020F0502020204030204" pitchFamily="34" charset="0"/>
              </a:rPr>
              <a:t>преку</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аргументирана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контрадикторна</a:t>
            </a:r>
            <a:r>
              <a:rPr lang="ru-RU" sz="1800" dirty="0">
                <a:effectLst/>
                <a:latin typeface="Arial" panose="020B0604020202020204" pitchFamily="34" charset="0"/>
                <a:ea typeface="Calibri" panose="020F0502020204030204" pitchFamily="34" charset="0"/>
              </a:rPr>
              <a:t> расправа да се </a:t>
            </a:r>
            <a:r>
              <a:rPr lang="ru-RU" sz="1800" dirty="0" err="1">
                <a:effectLst/>
                <a:latin typeface="Arial" panose="020B0604020202020204" pitchFamily="34" charset="0"/>
                <a:ea typeface="Calibri" panose="020F0502020204030204" pitchFamily="34" charset="0"/>
              </a:rPr>
              <a:t>добијат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сознанија</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утврдување</a:t>
            </a:r>
            <a:r>
              <a:rPr lang="ru-RU" sz="1800" dirty="0">
                <a:effectLst/>
                <a:latin typeface="Arial" panose="020B0604020202020204" pitchFamily="34" charset="0"/>
                <a:ea typeface="Calibri" panose="020F0502020204030204" pitchFamily="34" charset="0"/>
              </a:rPr>
              <a:t> на (не)</a:t>
            </a:r>
            <a:r>
              <a:rPr lang="ru-RU" sz="1800" dirty="0" err="1">
                <a:effectLst/>
                <a:latin typeface="Arial" panose="020B0604020202020204" pitchFamily="34" charset="0"/>
                <a:ea typeface="Calibri" panose="020F0502020204030204" pitchFamily="34" charset="0"/>
              </a:rPr>
              <a:t>вистинитоста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правно-релевантните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факти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коишто</a:t>
            </a:r>
            <a:r>
              <a:rPr lang="ru-RU" sz="1800" dirty="0">
                <a:effectLst/>
                <a:latin typeface="Arial" panose="020B0604020202020204" pitchFamily="34" charset="0"/>
                <a:ea typeface="Calibri" panose="020F0502020204030204" pitchFamily="34" charset="0"/>
              </a:rPr>
              <a:t> се </a:t>
            </a:r>
            <a:r>
              <a:rPr lang="ru-RU" sz="1800" dirty="0" err="1">
                <a:effectLst/>
                <a:latin typeface="Arial" panose="020B0604020202020204" pitchFamily="34" charset="0"/>
                <a:ea typeface="Calibri" panose="020F0502020204030204" pitchFamily="34" charset="0"/>
              </a:rPr>
              <a:t>надвор</a:t>
            </a:r>
            <a:r>
              <a:rPr lang="ru-RU" sz="1800" dirty="0">
                <a:effectLst/>
                <a:latin typeface="Arial" panose="020B0604020202020204" pitchFamily="34" charset="0"/>
                <a:ea typeface="Calibri" panose="020F0502020204030204" pitchFamily="34" charset="0"/>
              </a:rPr>
              <a:t> од </a:t>
            </a:r>
            <a:r>
              <a:rPr lang="ru-RU" sz="1800" dirty="0" err="1">
                <a:effectLst/>
                <a:latin typeface="Arial" panose="020B0604020202020204" pitchFamily="34" charset="0"/>
                <a:ea typeface="Calibri" panose="020F0502020204030204" pitchFamily="34" charset="0"/>
              </a:rPr>
              <a:t>правната</a:t>
            </a:r>
            <a:r>
              <a:rPr lang="ru-RU" sz="1800" dirty="0">
                <a:effectLst/>
                <a:latin typeface="Arial" panose="020B0604020202020204" pitchFamily="34" charset="0"/>
                <a:ea typeface="Calibri" panose="020F0502020204030204" pitchFamily="34" charset="0"/>
              </a:rPr>
              <a:t> сфера и за </a:t>
            </a:r>
            <a:r>
              <a:rPr lang="ru-RU" sz="1800" dirty="0" err="1">
                <a:effectLst/>
                <a:latin typeface="Arial" panose="020B0604020202020204" pitchFamily="34" charset="0"/>
                <a:ea typeface="Calibri" panose="020F0502020204030204" pitchFamily="34" charset="0"/>
              </a:rPr>
              <a:t>коишто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ниту</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судот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ниту</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имаат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доволно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знаење</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експертиза</a:t>
            </a:r>
            <a:r>
              <a:rPr lang="ru-RU" sz="1800" dirty="0">
                <a:effectLst/>
                <a:latin typeface="Arial" panose="020B0604020202020204" pitchFamily="34" charset="0"/>
                <a:ea typeface="Calibri" panose="020F0502020204030204" pitchFamily="34" charset="0"/>
              </a:rPr>
              <a:t>.</a:t>
            </a:r>
            <a:endParaRPr lang="ru-RU" sz="1800" dirty="0">
              <a:latin typeface="Arial" panose="020B0604020202020204" pitchFamily="34" charset="0"/>
              <a:ea typeface="Calibri" panose="020F0502020204030204" pitchFamily="34" charset="0"/>
            </a:endParaRPr>
          </a:p>
          <a:p>
            <a:pPr marL="651510" indent="-285750" algn="just"/>
            <a:r>
              <a:rPr lang="ru-RU" sz="1800" dirty="0" err="1">
                <a:effectLst/>
                <a:latin typeface="Arial" panose="020B0604020202020204" pitchFamily="34" charset="0"/>
                <a:ea typeface="Calibri" panose="020F0502020204030204" pitchFamily="34" charset="0"/>
              </a:rPr>
              <a:t>Улогата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техничките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советници</a:t>
            </a:r>
            <a:r>
              <a:rPr lang="ru-RU" sz="1800" dirty="0">
                <a:effectLst/>
                <a:latin typeface="Arial" panose="020B0604020202020204" pitchFamily="34" charset="0"/>
                <a:ea typeface="Calibri" panose="020F0502020204030204" pitchFamily="34" charset="0"/>
              </a:rPr>
              <a:t> како </a:t>
            </a:r>
            <a:r>
              <a:rPr lang="ru-RU" sz="1800" dirty="0" err="1">
                <a:effectLst/>
                <a:latin typeface="Arial" panose="020B0604020202020204" pitchFamily="34" charset="0"/>
                <a:ea typeface="Calibri" panose="020F0502020204030204" pitchFamily="34" charset="0"/>
              </a:rPr>
              <a:t>стручни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помошници</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во </a:t>
            </a:r>
            <a:r>
              <a:rPr lang="ru-RU" sz="1800" dirty="0" err="1">
                <a:effectLst/>
                <a:latin typeface="Arial" panose="020B0604020202020204" pitchFamily="34" charset="0"/>
                <a:ea typeface="Calibri" panose="020F0502020204030204" pitchFamily="34" charset="0"/>
              </a:rPr>
              <a:t>постапката</a:t>
            </a:r>
            <a:r>
              <a:rPr lang="ru-RU" sz="1800" dirty="0">
                <a:effectLst/>
                <a:latin typeface="Arial" panose="020B0604020202020204" pitchFamily="34" charset="0"/>
                <a:ea typeface="Calibri" panose="020F0502020204030204" pitchFamily="34" charset="0"/>
              </a:rPr>
              <a:t> е </a:t>
            </a:r>
            <a:r>
              <a:rPr lang="ru-RU" sz="1800" dirty="0" err="1">
                <a:effectLst/>
                <a:latin typeface="Arial" panose="020B0604020202020204" pitchFamily="34" charset="0"/>
                <a:ea typeface="Calibri" panose="020F0502020204030204" pitchFamily="34" charset="0"/>
              </a:rPr>
              <a:t>двојна</a:t>
            </a:r>
            <a:r>
              <a:rPr lang="ru-RU" sz="1800" dirty="0">
                <a:effectLst/>
                <a:latin typeface="Arial" panose="020B0604020202020204" pitchFamily="34" charset="0"/>
                <a:ea typeface="Calibri" panose="020F0502020204030204" pitchFamily="34" charset="0"/>
              </a:rPr>
              <a:t>: да им </a:t>
            </a:r>
            <a:r>
              <a:rPr lang="ru-RU" sz="1800" dirty="0" err="1">
                <a:effectLst/>
                <a:latin typeface="Arial" panose="020B0604020202020204" pitchFamily="34" charset="0"/>
                <a:ea typeface="Calibri" panose="020F0502020204030204" pitchFamily="34" charset="0"/>
              </a:rPr>
              <a:t>помагаат</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во </a:t>
            </a:r>
            <a:r>
              <a:rPr lang="ru-RU" sz="1800" dirty="0" err="1">
                <a:effectLst/>
                <a:latin typeface="Arial" panose="020B0604020202020204" pitchFamily="34" charset="0"/>
                <a:ea typeface="Calibri" panose="020F0502020204030204" pitchFamily="34" charset="0"/>
              </a:rPr>
              <a:t>постапката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околу</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собирање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податоци</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докази</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определени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стручни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прашања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познавања</a:t>
            </a:r>
            <a:r>
              <a:rPr lang="ru-RU" sz="1800" dirty="0">
                <a:effectLst/>
                <a:latin typeface="Arial" panose="020B0604020202020204" pitchFamily="34" charset="0"/>
                <a:ea typeface="Calibri" panose="020F0502020204030204" pitchFamily="34" charset="0"/>
              </a:rPr>
              <a:t> од области </a:t>
            </a:r>
            <a:r>
              <a:rPr lang="ru-RU" sz="1800" dirty="0" err="1">
                <a:effectLst/>
                <a:latin typeface="Arial" panose="020B0604020202020204" pitchFamily="34" charset="0"/>
                <a:ea typeface="Calibri" panose="020F0502020204030204" pitchFamily="34" charset="0"/>
              </a:rPr>
              <a:t>надвор</a:t>
            </a:r>
            <a:r>
              <a:rPr lang="ru-RU" sz="1800" dirty="0">
                <a:effectLst/>
                <a:latin typeface="Arial" panose="020B0604020202020204" pitchFamily="34" charset="0"/>
                <a:ea typeface="Calibri" panose="020F0502020204030204" pitchFamily="34" charset="0"/>
              </a:rPr>
              <a:t> од </a:t>
            </a:r>
            <a:r>
              <a:rPr lang="ru-RU" sz="1800" dirty="0" err="1">
                <a:effectLst/>
                <a:latin typeface="Arial" panose="020B0604020202020204" pitchFamily="34" charset="0"/>
                <a:ea typeface="Calibri" panose="020F0502020204030204" pitchFamily="34" charset="0"/>
              </a:rPr>
              <a:t>правото</a:t>
            </a:r>
            <a:r>
              <a:rPr lang="ru-RU" sz="1800" dirty="0">
                <a:effectLst/>
                <a:latin typeface="Arial" panose="020B0604020202020204" pitchFamily="34" charset="0"/>
                <a:ea typeface="Calibri" panose="020F0502020204030204" pitchFamily="34" charset="0"/>
              </a:rPr>
              <a:t>); и да им </a:t>
            </a:r>
            <a:r>
              <a:rPr lang="ru-RU" sz="1800" dirty="0" err="1">
                <a:effectLst/>
                <a:latin typeface="Arial" panose="020B0604020202020204" pitchFamily="34" charset="0"/>
                <a:ea typeface="Calibri" panose="020F0502020204030204" pitchFamily="34" charset="0"/>
              </a:rPr>
              <a:t>помагаат</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при </a:t>
            </a:r>
            <a:r>
              <a:rPr lang="ru-RU" sz="1800" dirty="0" err="1">
                <a:effectLst/>
                <a:latin typeface="Arial" panose="020B0604020202020204" pitchFamily="34" charset="0"/>
                <a:ea typeface="Calibri" panose="020F0502020204030204" pitchFamily="34" charset="0"/>
              </a:rPr>
              <a:t>непосредниот</a:t>
            </a:r>
            <a:r>
              <a:rPr lang="ru-RU" sz="1800" dirty="0">
                <a:effectLst/>
                <a:latin typeface="Arial" panose="020B0604020202020204" pitchFamily="34" charset="0"/>
                <a:ea typeface="Calibri" panose="020F0502020204030204" pitchFamily="34" charset="0"/>
              </a:rPr>
              <a:t> распит на </a:t>
            </a:r>
            <a:r>
              <a:rPr lang="ru-RU" sz="1800" dirty="0" err="1">
                <a:effectLst/>
                <a:latin typeface="Arial" panose="020B0604020202020204" pitchFamily="34" charset="0"/>
                <a:ea typeface="Calibri" panose="020F0502020204030204" pitchFamily="34" charset="0"/>
              </a:rPr>
              <a:t>вештите</a:t>
            </a:r>
            <a:r>
              <a:rPr lang="ru-RU" sz="1800" dirty="0">
                <a:effectLst/>
                <a:latin typeface="Arial" panose="020B0604020202020204" pitchFamily="34" charset="0"/>
                <a:ea typeface="Calibri" panose="020F0502020204030204" pitchFamily="34" charset="0"/>
              </a:rPr>
              <a:t> лица во </a:t>
            </a:r>
            <a:r>
              <a:rPr lang="ru-RU" sz="1800" dirty="0" err="1">
                <a:effectLst/>
                <a:latin typeface="Arial" panose="020B0604020202020204" pitchFamily="34" charset="0"/>
                <a:ea typeface="Calibri" panose="020F0502020204030204" pitchFamily="34" charset="0"/>
              </a:rPr>
              <a:t>насока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оспорување</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евентуална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дискредитација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нивните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наод</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мислење</a:t>
            </a:r>
            <a:r>
              <a:rPr lang="ru-RU" sz="1800" dirty="0">
                <a:effectLst/>
                <a:latin typeface="Arial" panose="020B0604020202020204" pitchFamily="34" charset="0"/>
                <a:ea typeface="Calibri" panose="020F0502020204030204" pitchFamily="34"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643CE6C-C0B4-FA6F-154E-E6C4DBA6F304}"/>
              </a:ext>
            </a:extLst>
          </p:cNvPr>
          <p:cNvSpPr>
            <a:spLocks noGrp="1"/>
          </p:cNvSpPr>
          <p:nvPr>
            <p:ph type="title"/>
          </p:nvPr>
        </p:nvSpPr>
        <p:spPr>
          <a:xfrm>
            <a:off x="457200" y="274638"/>
            <a:ext cx="8229600" cy="1426170"/>
          </a:xfrm>
        </p:spPr>
        <p:txBody>
          <a:bodyPr>
            <a:normAutofit/>
          </a:bodyPr>
          <a:lstStyle/>
          <a:p>
            <a:pPr indent="457200" algn="ctr"/>
            <a:r>
              <a:rPr lang="ru-RU" sz="3600" b="1" dirty="0" err="1">
                <a:effectLst/>
                <a:latin typeface="Arial" panose="020B0604020202020204" pitchFamily="34" charset="0"/>
                <a:ea typeface="Calibri" panose="020F0502020204030204" pitchFamily="34" charset="0"/>
                <a:cs typeface="Times New Roman" panose="02020603050405020304" pitchFamily="18" charset="0"/>
              </a:rPr>
              <a:t>Именување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дејствија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на технички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советници</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1258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C640C-9678-37F3-C087-CFBBF78AF83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1E61BC-1B45-355F-B86D-FDFBC785F469}"/>
              </a:ext>
            </a:extLst>
          </p:cNvPr>
          <p:cNvSpPr>
            <a:spLocks noGrp="1"/>
          </p:cNvSpPr>
          <p:nvPr>
            <p:ph idx="1"/>
          </p:nvPr>
        </p:nvSpPr>
        <p:spPr>
          <a:xfrm>
            <a:off x="457200" y="1772816"/>
            <a:ext cx="8229600" cy="4608512"/>
          </a:xfrm>
        </p:spPr>
        <p:txBody>
          <a:bodyPr>
            <a:noAutofit/>
          </a:bodyPr>
          <a:lstStyle/>
          <a:p>
            <a:pPr marL="651510" indent="-285750" algn="just"/>
            <a:r>
              <a:rPr lang="ru-RU" sz="1800" dirty="0">
                <a:effectLst/>
                <a:latin typeface="Arial" panose="020B0604020202020204" pitchFamily="34" charset="0"/>
                <a:ea typeface="Calibri" panose="020F0502020204030204" pitchFamily="34" charset="0"/>
              </a:rPr>
              <a:t>Сите </a:t>
            </a:r>
            <a:r>
              <a:rPr lang="ru-RU" sz="1800" dirty="0" err="1">
                <a:effectLst/>
                <a:latin typeface="Arial" panose="020B0604020202020204" pitchFamily="34" charset="0"/>
                <a:ea typeface="Calibri" panose="020F0502020204030204" pitchFamily="34" charset="0"/>
              </a:rPr>
              <a:t>одредби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што</a:t>
            </a:r>
            <a:r>
              <a:rPr lang="ru-RU" sz="1800" dirty="0">
                <a:effectLst/>
                <a:latin typeface="Arial" panose="020B0604020202020204" pitchFamily="34" charset="0"/>
                <a:ea typeface="Calibri" panose="020F0502020204030204" pitchFamily="34" charset="0"/>
              </a:rPr>
              <a:t> се </a:t>
            </a:r>
            <a:r>
              <a:rPr lang="ru-RU" sz="1800" dirty="0" err="1">
                <a:effectLst/>
                <a:latin typeface="Arial" panose="020B0604020202020204" pitchFamily="34" charset="0"/>
                <a:ea typeface="Calibri" panose="020F0502020204030204" pitchFamily="34" charset="0"/>
              </a:rPr>
              <a:t>однесуваат</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вештаците</a:t>
            </a:r>
            <a:r>
              <a:rPr lang="ru-RU" sz="1800" dirty="0">
                <a:effectLst/>
                <a:latin typeface="Arial" panose="020B0604020202020204" pitchFamily="34" charset="0"/>
                <a:ea typeface="Calibri" panose="020F0502020204030204" pitchFamily="34" charset="0"/>
              </a:rPr>
              <a:t> се </a:t>
            </a:r>
            <a:r>
              <a:rPr lang="ru-RU" sz="1800" dirty="0" err="1">
                <a:effectLst/>
                <a:latin typeface="Arial" panose="020B0604020202020204" pitchFamily="34" charset="0"/>
                <a:ea typeface="Calibri" panose="020F0502020204030204" pitchFamily="34" charset="0"/>
              </a:rPr>
              <a:t>однесуваат</a:t>
            </a:r>
            <a:r>
              <a:rPr lang="ru-RU" sz="1800" dirty="0">
                <a:effectLst/>
                <a:latin typeface="Arial" panose="020B0604020202020204" pitchFamily="34" charset="0"/>
                <a:ea typeface="Calibri" panose="020F0502020204030204" pitchFamily="34" charset="0"/>
              </a:rPr>
              <a:t> и на </a:t>
            </a:r>
            <a:r>
              <a:rPr lang="ru-RU" sz="1800" dirty="0" err="1">
                <a:effectLst/>
                <a:latin typeface="Arial" panose="020B0604020202020204" pitchFamily="34" charset="0"/>
                <a:ea typeface="Calibri" panose="020F0502020204030204" pitchFamily="34" charset="0"/>
              </a:rPr>
              <a:t>техничките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советници</a:t>
            </a:r>
            <a:r>
              <a:rPr lang="ru-RU" sz="1800" dirty="0">
                <a:effectLst/>
                <a:latin typeface="Arial" panose="020B0604020202020204" pitchFamily="34" charset="0"/>
                <a:ea typeface="Calibri" panose="020F0502020204030204" pitchFamily="34" charset="0"/>
              </a:rPr>
              <a:t>. </a:t>
            </a:r>
          </a:p>
          <a:p>
            <a:pPr marL="651510" indent="-285750" algn="just"/>
            <a:r>
              <a:rPr lang="ru-RU" sz="1800" dirty="0" err="1">
                <a:latin typeface="Arial" panose="020B0604020202020204" pitchFamily="34" charset="0"/>
                <a:ea typeface="Calibri" panose="020F0502020204030204" pitchFamily="34" charset="0"/>
              </a:rPr>
              <a:t>Т</a:t>
            </a:r>
            <a:r>
              <a:rPr lang="ru-RU" sz="1800" dirty="0" err="1">
                <a:effectLst/>
                <a:latin typeface="Arial" panose="020B0604020202020204" pitchFamily="34" charset="0"/>
                <a:ea typeface="Calibri" panose="020F0502020204030204" pitchFamily="34" charset="0"/>
              </a:rPr>
              <a:t>ехничките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советници</a:t>
            </a:r>
            <a:r>
              <a:rPr lang="ru-RU" sz="1800" dirty="0">
                <a:latin typeface="Arial" panose="020B0604020202020204" pitchFamily="34" charset="0"/>
                <a:ea typeface="Calibri" panose="020F0502020204030204" pitchFamily="34" charset="0"/>
              </a:rPr>
              <a:t> </a:t>
            </a:r>
            <a:r>
              <a:rPr lang="ru-RU" sz="1800" dirty="0">
                <a:effectLst/>
                <a:latin typeface="Arial" panose="020B0604020202020204" pitchFamily="34" charset="0"/>
                <a:ea typeface="Calibri" panose="020F0502020204030204" pitchFamily="34" charset="0"/>
              </a:rPr>
              <a:t>по </a:t>
            </a:r>
            <a:r>
              <a:rPr lang="ru-RU" sz="1800" dirty="0" err="1">
                <a:effectLst/>
                <a:latin typeface="Arial" panose="020B0604020202020204" pitchFamily="34" charset="0"/>
                <a:ea typeface="Calibri" panose="020F0502020204030204" pitchFamily="34" charset="0"/>
              </a:rPr>
              <a:t>барање</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странките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можат</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присуствуваат</a:t>
            </a:r>
            <a:r>
              <a:rPr lang="ru-RU" sz="1800" dirty="0">
                <a:effectLst/>
                <a:latin typeface="Arial" panose="020B0604020202020204" pitchFamily="34" charset="0"/>
                <a:ea typeface="Calibri" panose="020F0502020204030204" pitchFamily="34" charset="0"/>
              </a:rPr>
              <a:t> при </a:t>
            </a:r>
            <a:r>
              <a:rPr lang="ru-RU" sz="1800" dirty="0" err="1">
                <a:effectLst/>
                <a:latin typeface="Arial" panose="020B0604020202020204" pitchFamily="34" charset="0"/>
                <a:ea typeface="Calibri" panose="020F0502020204030204" pitchFamily="34" charset="0"/>
              </a:rPr>
              <a:t>вештачењето</a:t>
            </a:r>
            <a:r>
              <a:rPr lang="ru-RU" sz="1800" dirty="0">
                <a:effectLst/>
                <a:latin typeface="Arial" panose="020B0604020202020204" pitchFamily="34" charset="0"/>
                <a:ea typeface="Calibri" panose="020F0502020204030204" pitchFamily="34" charset="0"/>
              </a:rPr>
              <a:t> и на </a:t>
            </a:r>
            <a:r>
              <a:rPr lang="ru-RU" sz="1800" dirty="0" err="1">
                <a:effectLst/>
                <a:latin typeface="Arial" panose="020B0604020202020204" pitchFamily="34" charset="0"/>
                <a:ea typeface="Calibri" panose="020F0502020204030204" pitchFamily="34" charset="0"/>
              </a:rPr>
              <a:t>вештите</a:t>
            </a:r>
            <a:r>
              <a:rPr lang="ru-RU" sz="1800" dirty="0">
                <a:effectLst/>
                <a:latin typeface="Arial" panose="020B0604020202020204" pitchFamily="34" charset="0"/>
                <a:ea typeface="Calibri" panose="020F0502020204030204" pitchFamily="34" charset="0"/>
              </a:rPr>
              <a:t> лица да им </a:t>
            </a:r>
            <a:r>
              <a:rPr lang="ru-RU" sz="1800" dirty="0" err="1">
                <a:effectLst/>
                <a:latin typeface="Arial" panose="020B0604020202020204" pitchFamily="34" charset="0"/>
                <a:ea typeface="Calibri" panose="020F0502020204030204" pitchFamily="34" charset="0"/>
              </a:rPr>
              <a:t>даваат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предлози</a:t>
            </a:r>
            <a:r>
              <a:rPr lang="ru-RU" sz="1800" dirty="0">
                <a:effectLst/>
                <a:latin typeface="Arial" panose="020B0604020202020204" pitchFamily="34" charset="0"/>
                <a:ea typeface="Calibri" panose="020F0502020204030204" pitchFamily="34" charset="0"/>
              </a:rPr>
              <a:t> или да </a:t>
            </a:r>
            <a:r>
              <a:rPr lang="ru-RU" sz="1800" dirty="0" err="1">
                <a:effectLst/>
                <a:latin typeface="Arial" panose="020B0604020202020204" pitchFamily="34" charset="0"/>
                <a:ea typeface="Calibri" panose="020F0502020204030204" pitchFamily="34" charset="0"/>
              </a:rPr>
              <a:t>ставаат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забелешки</a:t>
            </a:r>
            <a:r>
              <a:rPr lang="ru-RU" sz="1800" dirty="0">
                <a:effectLst/>
                <a:latin typeface="Arial" panose="020B0604020202020204" pitchFamily="34" charset="0"/>
                <a:ea typeface="Calibri" panose="020F0502020204030204" pitchFamily="34" charset="0"/>
              </a:rPr>
              <a:t> во </a:t>
            </a:r>
            <a:r>
              <a:rPr lang="ru-RU" sz="1800" dirty="0" err="1">
                <a:effectLst/>
                <a:latin typeface="Arial" panose="020B0604020202020204" pitchFamily="34" charset="0"/>
                <a:ea typeface="Calibri" panose="020F0502020204030204" pitchFamily="34" charset="0"/>
              </a:rPr>
              <a:t>однос</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вештачењето</a:t>
            </a:r>
            <a:r>
              <a:rPr lang="ru-RU" sz="1800" dirty="0">
                <a:effectLst/>
                <a:latin typeface="Arial" panose="020B0604020202020204" pitchFamily="34" charset="0"/>
                <a:ea typeface="Calibri" panose="020F0502020204030204" pitchFamily="34" charset="0"/>
              </a:rPr>
              <a:t>.</a:t>
            </a:r>
          </a:p>
          <a:p>
            <a:pPr marL="651510" indent="-285750" algn="just"/>
            <a:r>
              <a:rPr lang="ru-RU" sz="1800" dirty="0" err="1">
                <a:latin typeface="Arial" panose="020B0604020202020204" pitchFamily="34" charset="0"/>
                <a:ea typeface="Calibri" panose="020F0502020204030204" pitchFamily="34" charset="0"/>
              </a:rPr>
              <a:t>А</a:t>
            </a:r>
            <a:r>
              <a:rPr lang="ru-RU" sz="1800" dirty="0" err="1">
                <a:effectLst/>
                <a:latin typeface="Arial" panose="020B0604020202020204" pitchFamily="34" charset="0"/>
                <a:ea typeface="Calibri" panose="020F0502020204030204" pitchFamily="34" charset="0"/>
              </a:rPr>
              <a:t>ко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техничките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советници</a:t>
            </a:r>
            <a:r>
              <a:rPr lang="ru-RU" sz="1800" dirty="0">
                <a:effectLst/>
                <a:latin typeface="Arial" panose="020B0604020202020204" pitchFamily="34" charset="0"/>
                <a:ea typeface="Calibri" panose="020F0502020204030204" pitchFamily="34" charset="0"/>
              </a:rPr>
              <a:t> се </a:t>
            </a:r>
            <a:r>
              <a:rPr lang="ru-RU" sz="1800" dirty="0" err="1">
                <a:effectLst/>
                <a:latin typeface="Arial" panose="020B0604020202020204" pitchFamily="34" charset="0"/>
                <a:ea typeface="Calibri" panose="020F0502020204030204" pitchFamily="34" charset="0"/>
              </a:rPr>
              <a:t>именувани</a:t>
            </a:r>
            <a:r>
              <a:rPr lang="ru-RU" sz="1800" dirty="0">
                <a:effectLst/>
                <a:latin typeface="Arial" panose="020B0604020202020204" pitchFamily="34" charset="0"/>
                <a:ea typeface="Calibri" panose="020F0502020204030204" pitchFamily="34" charset="0"/>
              </a:rPr>
              <a:t> по </a:t>
            </a:r>
            <a:r>
              <a:rPr lang="ru-RU" sz="1800" dirty="0" err="1">
                <a:effectLst/>
                <a:latin typeface="Arial" panose="020B0604020202020204" pitchFamily="34" charset="0"/>
                <a:ea typeface="Calibri" panose="020F0502020204030204" pitchFamily="34" charset="0"/>
              </a:rPr>
              <a:t>завршеното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вештачење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тие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може</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ги</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разгледаат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наодот</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мислењето</a:t>
            </a:r>
            <a:r>
              <a:rPr lang="ru-RU" sz="1800" dirty="0">
                <a:effectLst/>
                <a:latin typeface="Arial" panose="020B0604020202020204" pitchFamily="34" charset="0"/>
                <a:ea typeface="Calibri" panose="020F0502020204030204" pitchFamily="34" charset="0"/>
              </a:rPr>
              <a:t> или да </a:t>
            </a:r>
            <a:r>
              <a:rPr lang="ru-RU" sz="1800" dirty="0" err="1">
                <a:effectLst/>
                <a:latin typeface="Arial" panose="020B0604020202020204" pitchFamily="34" charset="0"/>
                <a:ea typeface="Calibri" panose="020F0502020204030204" pitchFamily="34" charset="0"/>
              </a:rPr>
              <a:t>побараат</a:t>
            </a:r>
            <a:r>
              <a:rPr lang="ru-RU" sz="1800" dirty="0">
                <a:effectLst/>
                <a:latin typeface="Arial" panose="020B0604020202020204" pitchFamily="34" charset="0"/>
                <a:ea typeface="Calibri" panose="020F0502020204030204" pitchFamily="34" charset="0"/>
              </a:rPr>
              <a:t> од </a:t>
            </a:r>
            <a:r>
              <a:rPr lang="ru-RU" sz="1800" dirty="0" err="1">
                <a:effectLst/>
                <a:latin typeface="Arial" panose="020B0604020202020204" pitchFamily="34" charset="0"/>
                <a:ea typeface="Calibri" panose="020F0502020204030204" pitchFamily="34" charset="0"/>
              </a:rPr>
              <a:t>органот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што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ја</a:t>
            </a:r>
            <a:r>
              <a:rPr lang="ru-RU" sz="1800" dirty="0">
                <a:effectLst/>
                <a:latin typeface="Arial" panose="020B0604020202020204" pitchFamily="34" charset="0"/>
                <a:ea typeface="Calibri" panose="020F0502020204030204" pitchFamily="34" charset="0"/>
              </a:rPr>
              <a:t> води </a:t>
            </a:r>
            <a:r>
              <a:rPr lang="ru-RU" sz="1800" dirty="0" err="1">
                <a:effectLst/>
                <a:latin typeface="Arial" panose="020B0604020202020204" pitchFamily="34" charset="0"/>
                <a:ea typeface="Calibri" panose="020F0502020204030204" pitchFamily="34" charset="0"/>
              </a:rPr>
              <a:t>постапката</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бидат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овластени</a:t>
            </a:r>
            <a:r>
              <a:rPr lang="ru-RU" sz="1800" dirty="0">
                <a:effectLst/>
                <a:latin typeface="Arial" panose="020B0604020202020204" pitchFamily="34" charset="0"/>
                <a:ea typeface="Calibri" panose="020F0502020204030204" pitchFamily="34" charset="0"/>
              </a:rPr>
              <a:t> да го </a:t>
            </a:r>
            <a:r>
              <a:rPr lang="ru-RU" sz="1800" dirty="0" err="1">
                <a:effectLst/>
                <a:latin typeface="Arial" panose="020B0604020202020204" pitchFamily="34" charset="0"/>
                <a:ea typeface="Calibri" panose="020F0502020204030204" pitchFamily="34" charset="0"/>
              </a:rPr>
              <a:t>прегледаат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лицето</a:t>
            </a:r>
            <a:r>
              <a:rPr lang="ru-RU" sz="1800" dirty="0">
                <a:effectLst/>
                <a:latin typeface="Arial" panose="020B0604020202020204" pitchFamily="34" charset="0"/>
                <a:ea typeface="Calibri" panose="020F0502020204030204" pitchFamily="34" charset="0"/>
              </a:rPr>
              <a:t> или да го </a:t>
            </a:r>
            <a:r>
              <a:rPr lang="ru-RU" sz="1800" dirty="0" err="1">
                <a:effectLst/>
                <a:latin typeface="Arial" panose="020B0604020202020204" pitchFamily="34" charset="0"/>
                <a:ea typeface="Calibri" panose="020F0502020204030204" pitchFamily="34" charset="0"/>
              </a:rPr>
              <a:t>разгледаат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предметот</a:t>
            </a:r>
            <a:r>
              <a:rPr lang="ru-RU" sz="1800" dirty="0">
                <a:effectLst/>
                <a:latin typeface="Arial" panose="020B0604020202020204" pitchFamily="34" charset="0"/>
                <a:ea typeface="Calibri" panose="020F0502020204030204" pitchFamily="34" charset="0"/>
              </a:rPr>
              <a:t> или </a:t>
            </a:r>
            <a:r>
              <a:rPr lang="ru-RU" sz="1800" dirty="0" err="1">
                <a:effectLst/>
                <a:latin typeface="Arial" panose="020B0604020202020204" pitchFamily="34" charset="0"/>
                <a:ea typeface="Calibri" panose="020F0502020204030204" pitchFamily="34" charset="0"/>
              </a:rPr>
              <a:t>местото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што</a:t>
            </a:r>
            <a:r>
              <a:rPr lang="ru-RU" sz="1800" dirty="0">
                <a:effectLst/>
                <a:latin typeface="Arial" panose="020B0604020202020204" pitchFamily="34" charset="0"/>
                <a:ea typeface="Calibri" panose="020F0502020204030204" pitchFamily="34" charset="0"/>
              </a:rPr>
              <a:t> биле предмет на </a:t>
            </a:r>
            <a:r>
              <a:rPr lang="ru-RU" sz="1800" dirty="0" err="1">
                <a:effectLst/>
                <a:latin typeface="Arial" panose="020B0604020202020204" pitchFamily="34" charset="0"/>
                <a:ea typeface="Calibri" panose="020F0502020204030204" pitchFamily="34" charset="0"/>
              </a:rPr>
              <a:t>вештачење</a:t>
            </a:r>
            <a:r>
              <a:rPr lang="ru-RU" sz="1800" dirty="0">
                <a:effectLst/>
                <a:latin typeface="Arial" panose="020B0604020202020204" pitchFamily="34" charset="0"/>
                <a:ea typeface="Calibri" panose="020F0502020204030204" pitchFamily="34" charset="0"/>
              </a:rPr>
              <a:t>.</a:t>
            </a:r>
          </a:p>
          <a:p>
            <a:pPr marL="651510" indent="-285750" algn="just"/>
            <a:r>
              <a:rPr lang="ru-RU" sz="1800" dirty="0">
                <a:latin typeface="Arial" panose="020B0604020202020204" pitchFamily="34" charset="0"/>
                <a:ea typeface="Calibri" panose="020F0502020204030204" pitchFamily="34" charset="0"/>
              </a:rPr>
              <a:t>П</a:t>
            </a:r>
            <a:r>
              <a:rPr lang="ru-RU" sz="1800" dirty="0">
                <a:effectLst/>
                <a:latin typeface="Arial" panose="020B0604020202020204" pitchFamily="34" charset="0"/>
                <a:ea typeface="Calibri" panose="020F0502020204030204" pitchFamily="34" charset="0"/>
              </a:rPr>
              <a:t>отребно е </a:t>
            </a:r>
            <a:r>
              <a:rPr lang="ru-RU" sz="1800" dirty="0" err="1">
                <a:effectLst/>
                <a:latin typeface="Arial" panose="020B0604020202020204" pitchFamily="34" charset="0"/>
                <a:ea typeface="Calibri" panose="020F0502020204030204" pitchFamily="34" charset="0"/>
              </a:rPr>
              <a:t>органот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кој</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ја</a:t>
            </a:r>
            <a:r>
              <a:rPr lang="ru-RU" sz="1800" dirty="0">
                <a:effectLst/>
                <a:latin typeface="Arial" panose="020B0604020202020204" pitchFamily="34" charset="0"/>
                <a:ea typeface="Calibri" panose="020F0502020204030204" pitchFamily="34" charset="0"/>
              </a:rPr>
              <a:t> води </a:t>
            </a:r>
            <a:r>
              <a:rPr lang="ru-RU" sz="1800" dirty="0" err="1">
                <a:effectLst/>
                <a:latin typeface="Arial" panose="020B0604020202020204" pitchFamily="34" charset="0"/>
                <a:ea typeface="Calibri" panose="020F0502020204030204" pitchFamily="34" charset="0"/>
              </a:rPr>
              <a:t>постапката</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ги</a:t>
            </a:r>
            <a:r>
              <a:rPr lang="ru-RU" sz="1800" dirty="0">
                <a:effectLst/>
                <a:latin typeface="Arial" panose="020B0604020202020204" pitchFamily="34" charset="0"/>
                <a:ea typeface="Calibri" panose="020F0502020204030204" pitchFamily="34" charset="0"/>
              </a:rPr>
              <a:t> извести </a:t>
            </a:r>
            <a:r>
              <a:rPr lang="ru-RU" sz="1800" dirty="0" err="1">
                <a:effectLst/>
                <a:latin typeface="Arial" panose="020B0604020202020204" pitchFamily="34" charset="0"/>
                <a:ea typeface="Calibri" panose="020F0502020204030204" pitchFamily="34" charset="0"/>
              </a:rPr>
              <a:t>осомничениот</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неговиот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бранител</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времето</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местото</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вештачењето</a:t>
            </a:r>
            <a:r>
              <a:rPr lang="ru-RU" sz="1800" dirty="0">
                <a:effectLst/>
                <a:latin typeface="Arial" panose="020B0604020202020204" pitchFamily="34" charset="0"/>
                <a:ea typeface="Calibri" panose="020F0502020204030204" pitchFamily="34" charset="0"/>
              </a:rPr>
              <a:t>, за да </a:t>
            </a:r>
            <a:r>
              <a:rPr lang="ru-RU" sz="1800" dirty="0" err="1">
                <a:effectLst/>
                <a:latin typeface="Arial" panose="020B0604020202020204" pitchFamily="34" charset="0"/>
                <a:ea typeface="Calibri" panose="020F0502020204030204" pitchFamily="34" charset="0"/>
              </a:rPr>
              <a:t>можат</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присуствуваат</a:t>
            </a:r>
            <a:r>
              <a:rPr lang="ru-RU" sz="1800" dirty="0">
                <a:effectLst/>
                <a:latin typeface="Arial" panose="020B0604020202020204" pitchFamily="34" charset="0"/>
                <a:ea typeface="Calibri" panose="020F0502020204030204" pitchFamily="34" charset="0"/>
              </a:rPr>
              <a:t> и да се </a:t>
            </a:r>
            <a:r>
              <a:rPr lang="ru-RU" sz="1800" dirty="0" err="1">
                <a:effectLst/>
                <a:latin typeface="Arial" panose="020B0604020202020204" pitchFamily="34" charset="0"/>
                <a:ea typeface="Calibri" panose="020F0502020204030204" pitchFamily="34" charset="0"/>
              </a:rPr>
              <a:t>подготват</a:t>
            </a:r>
            <a:r>
              <a:rPr lang="ru-RU" sz="1800" dirty="0">
                <a:effectLst/>
                <a:latin typeface="Arial" panose="020B0604020202020204" pitchFamily="34" charset="0"/>
                <a:ea typeface="Calibri" panose="020F0502020204030204" pitchFamily="34" charset="0"/>
              </a:rPr>
              <a:t>, а </a:t>
            </a:r>
            <a:r>
              <a:rPr lang="ru-RU" sz="1800" dirty="0" err="1">
                <a:effectLst/>
                <a:latin typeface="Arial" panose="020B0604020202020204" pitchFamily="34" charset="0"/>
                <a:ea typeface="Calibri" panose="020F0502020204030204" pitchFamily="34" charset="0"/>
              </a:rPr>
              <a:t>доколку</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оценат</a:t>
            </a:r>
            <a:r>
              <a:rPr lang="ru-RU" sz="1800" dirty="0">
                <a:effectLst/>
                <a:latin typeface="Arial" panose="020B0604020202020204" pitchFamily="34" charset="0"/>
                <a:ea typeface="Calibri" panose="020F0502020204030204" pitchFamily="34" charset="0"/>
              </a:rPr>
              <a:t> дека е потребно и да </a:t>
            </a:r>
            <a:r>
              <a:rPr lang="ru-RU" sz="1800" dirty="0" err="1">
                <a:effectLst/>
                <a:latin typeface="Arial" panose="020B0604020202020204" pitchFamily="34" charset="0"/>
                <a:ea typeface="Calibri" panose="020F0502020204030204" pitchFamily="34" charset="0"/>
              </a:rPr>
              <a:t>именуваат</a:t>
            </a:r>
            <a:r>
              <a:rPr lang="ru-RU" sz="1800" dirty="0">
                <a:effectLst/>
                <a:latin typeface="Arial" panose="020B0604020202020204" pitchFamily="34" charset="0"/>
                <a:ea typeface="Calibri" panose="020F0502020204030204" pitchFamily="34" charset="0"/>
              </a:rPr>
              <a:t> технички советник </a:t>
            </a:r>
            <a:r>
              <a:rPr lang="ru-RU" sz="1800" dirty="0" err="1">
                <a:effectLst/>
                <a:latin typeface="Arial" panose="020B0604020202020204" pitchFamily="34" charset="0"/>
                <a:ea typeface="Calibri" panose="020F0502020204030204" pitchFamily="34" charset="0"/>
              </a:rPr>
              <a:t>кој</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ќе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присуствува</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вештачењето</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89F30C3B-B21A-36CA-0AF8-6138613A5864}"/>
              </a:ext>
            </a:extLst>
          </p:cNvPr>
          <p:cNvSpPr>
            <a:spLocks noGrp="1"/>
          </p:cNvSpPr>
          <p:nvPr>
            <p:ph type="title"/>
          </p:nvPr>
        </p:nvSpPr>
        <p:spPr>
          <a:xfrm>
            <a:off x="457200" y="274638"/>
            <a:ext cx="8229600" cy="1426170"/>
          </a:xfrm>
        </p:spPr>
        <p:txBody>
          <a:bodyPr>
            <a:normAutofit/>
          </a:bodyPr>
          <a:lstStyle/>
          <a:p>
            <a:pPr indent="457200" algn="ctr"/>
            <a:r>
              <a:rPr lang="ru-RU" sz="3600" b="1" dirty="0" err="1">
                <a:effectLst/>
                <a:latin typeface="Arial" panose="020B0604020202020204" pitchFamily="34" charset="0"/>
                <a:ea typeface="Calibri" panose="020F0502020204030204" pitchFamily="34" charset="0"/>
                <a:cs typeface="Times New Roman" panose="02020603050405020304" pitchFamily="18" charset="0"/>
              </a:rPr>
              <a:t>Именување</a:t>
            </a:r>
            <a:r>
              <a:rPr lang="ru-RU" sz="3600" b="1" dirty="0">
                <a:effectLst/>
                <a:latin typeface="Arial" panose="020B0604020202020204" pitchFamily="34" charset="0"/>
                <a:ea typeface="Calibri" panose="020F0502020204030204" pitchFamily="34" charset="0"/>
                <a:cs typeface="Times New Roman" panose="02020603050405020304" pitchFamily="18" charset="0"/>
              </a:rPr>
              <a:t> 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дејствија</a:t>
            </a:r>
            <a:r>
              <a:rPr lang="ru-RU" sz="3600" b="1" dirty="0">
                <a:effectLst/>
                <a:latin typeface="Arial" panose="020B0604020202020204" pitchFamily="34" charset="0"/>
                <a:ea typeface="Calibri" panose="020F0502020204030204" pitchFamily="34" charset="0"/>
                <a:cs typeface="Times New Roman" panose="02020603050405020304" pitchFamily="18" charset="0"/>
              </a:rPr>
              <a:t> на технички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советници</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069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3DFCD-3B4D-614B-2945-A9D7A9C4D596}"/>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939363-47A5-44A2-3160-C05DFDBDED13}"/>
              </a:ext>
            </a:extLst>
          </p:cNvPr>
          <p:cNvSpPr>
            <a:spLocks noGrp="1"/>
          </p:cNvSpPr>
          <p:nvPr>
            <p:ph idx="1"/>
          </p:nvPr>
        </p:nvSpPr>
        <p:spPr>
          <a:xfrm>
            <a:off x="457200" y="2420888"/>
            <a:ext cx="8229600" cy="3960440"/>
          </a:xfrm>
        </p:spPr>
        <p:txBody>
          <a:bodyPr>
            <a:noAutofit/>
          </a:bodyPr>
          <a:lstStyle/>
          <a:p>
            <a:pPr marL="651510" indent="-285750" algn="just"/>
            <a:r>
              <a:rPr lang="ru-RU" sz="2200" dirty="0" err="1">
                <a:effectLst/>
                <a:latin typeface="Arial" panose="020B0604020202020204" pitchFamily="34" charset="0"/>
                <a:ea typeface="Calibri" panose="020F0502020204030204" pitchFamily="34" charset="0"/>
              </a:rPr>
              <a:t>Именувањето</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техничките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советници</a:t>
            </a:r>
            <a:r>
              <a:rPr lang="ru-RU" sz="2200" dirty="0">
                <a:effectLst/>
                <a:latin typeface="Arial" panose="020B0604020202020204" pitchFamily="34" charset="0"/>
                <a:ea typeface="Calibri" panose="020F0502020204030204" pitchFamily="34" charset="0"/>
              </a:rPr>
              <a:t> е </a:t>
            </a:r>
            <a:r>
              <a:rPr lang="ru-RU" sz="2200" dirty="0" err="1">
                <a:effectLst/>
                <a:latin typeface="Arial" panose="020B0604020202020204" pitchFamily="34" charset="0"/>
                <a:ea typeface="Calibri" panose="020F0502020204030204" pitchFamily="34" charset="0"/>
              </a:rPr>
              <a:t>овозможено</a:t>
            </a:r>
            <a:r>
              <a:rPr lang="ru-RU" sz="2200" dirty="0">
                <a:effectLst/>
                <a:latin typeface="Arial" panose="020B0604020202020204" pitchFamily="34" charset="0"/>
                <a:ea typeface="Calibri" panose="020F0502020204030204" pitchFamily="34" charset="0"/>
              </a:rPr>
              <a:t> и за </a:t>
            </a:r>
            <a:r>
              <a:rPr lang="ru-RU" sz="2200" dirty="0" err="1">
                <a:effectLst/>
                <a:latin typeface="Arial" panose="020B0604020202020204" pitchFamily="34" charset="0"/>
                <a:ea typeface="Calibri" panose="020F0502020204030204" pitchFamily="34" charset="0"/>
              </a:rPr>
              <a:t>јавниот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обвинител</a:t>
            </a:r>
            <a:endParaRPr lang="ru-RU" sz="2200" dirty="0">
              <a:latin typeface="Arial" panose="020B0604020202020204" pitchFamily="34" charset="0"/>
              <a:ea typeface="Calibri" panose="020F0502020204030204" pitchFamily="34" charset="0"/>
            </a:endParaRPr>
          </a:p>
          <a:p>
            <a:pPr marL="651510" indent="-285750" algn="just"/>
            <a:r>
              <a:rPr lang="ru-RU" sz="2200" dirty="0" err="1">
                <a:effectLst/>
                <a:latin typeface="Arial" panose="020B0604020202020204" pitchFamily="34" charset="0"/>
                <a:ea typeface="Calibri" panose="020F0502020204030204" pitchFamily="34" charset="0"/>
              </a:rPr>
              <a:t>Јавниот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обвинител</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оценува</a:t>
            </a:r>
            <a:r>
              <a:rPr lang="ru-RU" sz="2200" dirty="0">
                <a:effectLst/>
                <a:latin typeface="Arial" panose="020B0604020202020204" pitchFamily="34" charset="0"/>
                <a:ea typeface="Calibri" panose="020F0502020204030204" pitchFamily="34" charset="0"/>
              </a:rPr>
              <a:t> кога </a:t>
            </a:r>
            <a:r>
              <a:rPr lang="ru-RU" sz="2200" dirty="0" err="1">
                <a:effectLst/>
                <a:latin typeface="Arial" panose="020B0604020202020204" pitchFamily="34" charset="0"/>
                <a:ea typeface="Calibri" panose="020F0502020204030204" pitchFamily="34" charset="0"/>
              </a:rPr>
              <a:t>ќе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издаде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наредба</a:t>
            </a:r>
            <a:r>
              <a:rPr lang="ru-RU" sz="2200" dirty="0">
                <a:effectLst/>
                <a:latin typeface="Arial" panose="020B0604020202020204" pitchFamily="34" charset="0"/>
                <a:ea typeface="Calibri" panose="020F0502020204030204" pitchFamily="34" charset="0"/>
              </a:rPr>
              <a:t> за </a:t>
            </a:r>
            <a:r>
              <a:rPr lang="ru-RU" sz="2200" dirty="0" err="1">
                <a:effectLst/>
                <a:latin typeface="Arial" panose="020B0604020202020204" pitchFamily="34" charset="0"/>
                <a:ea typeface="Calibri" panose="020F0502020204030204" pitchFamily="34" charset="0"/>
              </a:rPr>
              <a:t>вештачење</a:t>
            </a:r>
            <a:r>
              <a:rPr lang="ru-RU" sz="2200" dirty="0">
                <a:effectLst/>
                <a:latin typeface="Arial" panose="020B0604020202020204" pitchFamily="34" charset="0"/>
                <a:ea typeface="Calibri" panose="020F0502020204030204" pitchFamily="34" charset="0"/>
              </a:rPr>
              <a:t> за </a:t>
            </a:r>
            <a:r>
              <a:rPr lang="ru-RU" sz="2200" dirty="0" err="1">
                <a:effectLst/>
                <a:latin typeface="Arial" panose="020B0604020202020204" pitchFamily="34" charset="0"/>
                <a:ea typeface="Calibri" panose="020F0502020204030204" pitchFamily="34" charset="0"/>
              </a:rPr>
              <a:t>докажување</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некој</a:t>
            </a:r>
            <a:r>
              <a:rPr lang="ru-RU" sz="2200" dirty="0">
                <a:effectLst/>
                <a:latin typeface="Arial" panose="020B0604020202020204" pitchFamily="34" charset="0"/>
                <a:ea typeface="Calibri" panose="020F0502020204030204" pitchFamily="34" charset="0"/>
              </a:rPr>
              <a:t> релевантен факт, а во </a:t>
            </a:r>
            <a:r>
              <a:rPr lang="ru-RU" sz="2200" dirty="0" err="1">
                <a:effectLst/>
                <a:latin typeface="Arial" panose="020B0604020202020204" pitchFamily="34" charset="0"/>
                <a:ea typeface="Calibri" panose="020F0502020204030204" pitchFamily="34" charset="0"/>
              </a:rPr>
              <a:t>случаите</a:t>
            </a:r>
            <a:r>
              <a:rPr lang="ru-RU" sz="2200" dirty="0">
                <a:effectLst/>
                <a:latin typeface="Arial" panose="020B0604020202020204" pitchFamily="34" charset="0"/>
                <a:ea typeface="Calibri" panose="020F0502020204030204" pitchFamily="34" charset="0"/>
              </a:rPr>
              <a:t> кога </a:t>
            </a:r>
            <a:r>
              <a:rPr lang="ru-RU" sz="2200" dirty="0" err="1">
                <a:effectLst/>
                <a:latin typeface="Arial" panose="020B0604020202020204" pitchFamily="34" charset="0"/>
                <a:ea typeface="Calibri" panose="020F0502020204030204" pitchFamily="34" charset="0"/>
              </a:rPr>
              <a:t>одбраната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има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ангажирано</a:t>
            </a:r>
            <a:r>
              <a:rPr lang="ru-RU" sz="2200" dirty="0">
                <a:effectLst/>
                <a:latin typeface="Arial" panose="020B0604020202020204" pitchFamily="34" charset="0"/>
                <a:ea typeface="Calibri" panose="020F0502020204030204" pitchFamily="34" charset="0"/>
              </a:rPr>
              <a:t> технички советник, наместо </a:t>
            </a:r>
            <a:r>
              <a:rPr lang="ru-RU" sz="2200" dirty="0" err="1">
                <a:effectLst/>
                <a:latin typeface="Arial" panose="020B0604020202020204" pitchFamily="34" charset="0"/>
                <a:ea typeface="Calibri" panose="020F0502020204030204" pitchFamily="34" charset="0"/>
              </a:rPr>
              <a:t>наредба</a:t>
            </a:r>
            <a:r>
              <a:rPr lang="ru-RU" sz="2200" dirty="0">
                <a:effectLst/>
                <a:latin typeface="Arial" panose="020B0604020202020204" pitchFamily="34" charset="0"/>
                <a:ea typeface="Calibri" panose="020F0502020204030204" pitchFamily="34" charset="0"/>
              </a:rPr>
              <a:t> за </a:t>
            </a:r>
            <a:r>
              <a:rPr lang="ru-RU" sz="2200" dirty="0" err="1">
                <a:effectLst/>
                <a:latin typeface="Arial" panose="020B0604020202020204" pitchFamily="34" charset="0"/>
                <a:ea typeface="Calibri" panose="020F0502020204030204" pitchFamily="34" charset="0"/>
              </a:rPr>
              <a:t>вештачење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јавниот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обвинител</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ќе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именува</a:t>
            </a:r>
            <a:r>
              <a:rPr lang="ru-RU" sz="2200" dirty="0">
                <a:effectLst/>
                <a:latin typeface="Arial" panose="020B0604020202020204" pitchFamily="34" charset="0"/>
                <a:ea typeface="Calibri" panose="020F0502020204030204" pitchFamily="34" charset="0"/>
              </a:rPr>
              <a:t> технички советник од </a:t>
            </a:r>
            <a:r>
              <a:rPr lang="ru-RU" sz="2200" dirty="0" err="1">
                <a:effectLst/>
                <a:latin typeface="Arial" panose="020B0604020202020204" pitchFamily="34" charset="0"/>
                <a:ea typeface="Calibri" panose="020F0502020204030204" pitchFamily="34" charset="0"/>
              </a:rPr>
              <a:t>соодветната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област</a:t>
            </a:r>
            <a:r>
              <a:rPr lang="ru-RU" sz="2200" dirty="0">
                <a:effectLst/>
                <a:latin typeface="Arial" panose="020B0604020202020204" pitchFamily="34" charset="0"/>
                <a:ea typeface="Calibri" panose="020F0502020204030204" pitchFamily="34" charset="0"/>
              </a:rPr>
              <a:t> со цел </a:t>
            </a:r>
            <a:r>
              <a:rPr lang="ru-RU" sz="2200" dirty="0" err="1">
                <a:effectLst/>
                <a:latin typeface="Arial" panose="020B0604020202020204" pitchFamily="34" charset="0"/>
                <a:ea typeface="Calibri" panose="020F0502020204030204" pitchFamily="34" charset="0"/>
              </a:rPr>
              <a:t>оспорување</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доказната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вредност</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исказот</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техничкиот</a:t>
            </a:r>
            <a:r>
              <a:rPr lang="ru-RU" sz="2200" dirty="0">
                <a:effectLst/>
                <a:latin typeface="Arial" panose="020B0604020202020204" pitchFamily="34" charset="0"/>
                <a:ea typeface="Calibri" panose="020F0502020204030204" pitchFamily="34" charset="0"/>
              </a:rPr>
              <a:t> советник на </a:t>
            </a:r>
            <a:r>
              <a:rPr lang="ru-RU" sz="2200" dirty="0" err="1">
                <a:effectLst/>
                <a:latin typeface="Arial" panose="020B0604020202020204" pitchFamily="34" charset="0"/>
                <a:ea typeface="Calibri" panose="020F0502020204030204" pitchFamily="34" charset="0"/>
              </a:rPr>
              <a:t>одбраната</a:t>
            </a:r>
            <a:r>
              <a:rPr lang="ru-RU" sz="2200" dirty="0">
                <a:effectLst/>
                <a:latin typeface="Arial" panose="020B0604020202020204" pitchFamily="34" charset="0"/>
                <a:ea typeface="Calibri" panose="020F0502020204030204" pitchFamily="34"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C1E1DAF-F19D-1245-F5F1-3B8ED180B9B2}"/>
              </a:ext>
            </a:extLst>
          </p:cNvPr>
          <p:cNvSpPr>
            <a:spLocks noGrp="1"/>
          </p:cNvSpPr>
          <p:nvPr>
            <p:ph type="title"/>
          </p:nvPr>
        </p:nvSpPr>
        <p:spPr>
          <a:xfrm>
            <a:off x="457200" y="274638"/>
            <a:ext cx="8229600" cy="1426170"/>
          </a:xfrm>
        </p:spPr>
        <p:txBody>
          <a:bodyPr>
            <a:normAutofit/>
          </a:bodyPr>
          <a:lstStyle/>
          <a:p>
            <a:pPr indent="457200" algn="ctr"/>
            <a:r>
              <a:rPr lang="ru-RU" sz="4000" b="1" dirty="0" err="1">
                <a:effectLst/>
                <a:latin typeface="Arial" panose="020B0604020202020204" pitchFamily="34" charset="0"/>
                <a:ea typeface="Calibri" panose="020F0502020204030204" pitchFamily="34" charset="0"/>
                <a:cs typeface="Times New Roman" panose="02020603050405020304" pitchFamily="18" charset="0"/>
              </a:rPr>
              <a:t>Именување</a:t>
            </a:r>
            <a:r>
              <a:rPr lang="ru-RU" sz="4000" b="1" dirty="0">
                <a:effectLst/>
                <a:latin typeface="Arial" panose="020B0604020202020204" pitchFamily="34" charset="0"/>
                <a:ea typeface="Calibri" panose="020F0502020204030204" pitchFamily="34" charset="0"/>
                <a:cs typeface="Times New Roman" panose="02020603050405020304" pitchFamily="18" charset="0"/>
              </a:rPr>
              <a:t> и </a:t>
            </a:r>
            <a:r>
              <a:rPr lang="ru-RU" sz="4000" b="1" dirty="0" err="1">
                <a:effectLst/>
                <a:latin typeface="Arial" panose="020B0604020202020204" pitchFamily="34" charset="0"/>
                <a:ea typeface="Calibri" panose="020F0502020204030204" pitchFamily="34" charset="0"/>
                <a:cs typeface="Times New Roman" panose="02020603050405020304" pitchFamily="18" charset="0"/>
              </a:rPr>
              <a:t>дејствија</a:t>
            </a:r>
            <a:r>
              <a:rPr lang="ru-RU" sz="4000" b="1" dirty="0">
                <a:effectLst/>
                <a:latin typeface="Arial" panose="020B0604020202020204" pitchFamily="34" charset="0"/>
                <a:ea typeface="Calibri" panose="020F0502020204030204" pitchFamily="34" charset="0"/>
                <a:cs typeface="Times New Roman" panose="02020603050405020304" pitchFamily="18" charset="0"/>
              </a:rPr>
              <a:t> на технички </a:t>
            </a:r>
            <a:r>
              <a:rPr lang="ru-RU" sz="4000" b="1" dirty="0" err="1">
                <a:effectLst/>
                <a:latin typeface="Arial" panose="020B0604020202020204" pitchFamily="34" charset="0"/>
                <a:ea typeface="Calibri" panose="020F0502020204030204" pitchFamily="34" charset="0"/>
                <a:cs typeface="Times New Roman" panose="02020603050405020304" pitchFamily="18" charset="0"/>
              </a:rPr>
              <a:t>советници</a:t>
            </a:r>
            <a:r>
              <a:rPr lang="ru-RU" sz="4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9856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BA572-1BC7-FC27-9DF0-82CF48AB94F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5472F-8A3B-EBCE-AD0C-F288FCC6A465}"/>
              </a:ext>
            </a:extLst>
          </p:cNvPr>
          <p:cNvSpPr>
            <a:spLocks noGrp="1"/>
          </p:cNvSpPr>
          <p:nvPr>
            <p:ph idx="1"/>
          </p:nvPr>
        </p:nvSpPr>
        <p:spPr>
          <a:xfrm>
            <a:off x="107504" y="836712"/>
            <a:ext cx="8686800" cy="5292588"/>
          </a:xfrm>
        </p:spPr>
        <p:txBody>
          <a:bodyPr>
            <a:noAutofit/>
          </a:bodyPr>
          <a:lstStyle/>
          <a:p>
            <a:pPr indent="457200" algn="just"/>
            <a:r>
              <a:rPr lang="ru-RU" sz="1800" dirty="0" err="1"/>
              <a:t>ако</a:t>
            </a:r>
            <a:r>
              <a:rPr lang="ru-RU" sz="1800" dirty="0"/>
              <a:t>: </a:t>
            </a:r>
          </a:p>
          <a:p>
            <a:pPr indent="0" algn="just">
              <a:buNone/>
            </a:pPr>
            <a:r>
              <a:rPr lang="ru-RU" sz="1800" dirty="0"/>
              <a:t>1) е </a:t>
            </a:r>
            <a:r>
              <a:rPr lang="ru-RU" sz="1800" dirty="0" err="1"/>
              <a:t>оштетен</a:t>
            </a:r>
            <a:r>
              <a:rPr lang="ru-RU" sz="1800" dirty="0"/>
              <a:t> со </a:t>
            </a:r>
            <a:r>
              <a:rPr lang="ru-RU" sz="1800" dirty="0" err="1"/>
              <a:t>кривичното</a:t>
            </a:r>
            <a:r>
              <a:rPr lang="ru-RU" sz="1800" dirty="0"/>
              <a:t> дело; </a:t>
            </a:r>
          </a:p>
          <a:p>
            <a:pPr indent="0" algn="just">
              <a:buNone/>
            </a:pPr>
            <a:r>
              <a:rPr lang="ru-RU" sz="1800" dirty="0"/>
              <a:t>2) </a:t>
            </a:r>
            <a:r>
              <a:rPr lang="ru-RU" sz="1800" dirty="0" err="1"/>
              <a:t>обвинетиот</a:t>
            </a:r>
            <a:r>
              <a:rPr lang="ru-RU" sz="1800" dirty="0"/>
              <a:t>, </a:t>
            </a:r>
            <a:r>
              <a:rPr lang="ru-RU" sz="1800" dirty="0" err="1"/>
              <a:t>неговиот</a:t>
            </a:r>
            <a:r>
              <a:rPr lang="ru-RU" sz="1800" dirty="0"/>
              <a:t> </a:t>
            </a:r>
            <a:r>
              <a:rPr lang="ru-RU" sz="1800" dirty="0" err="1"/>
              <a:t>бранител</a:t>
            </a:r>
            <a:r>
              <a:rPr lang="ru-RU" sz="1800" dirty="0"/>
              <a:t>, </a:t>
            </a:r>
            <a:r>
              <a:rPr lang="ru-RU" sz="1800" dirty="0" err="1"/>
              <a:t>тужителот</a:t>
            </a:r>
            <a:r>
              <a:rPr lang="ru-RU" sz="1800" dirty="0"/>
              <a:t>, </a:t>
            </a:r>
            <a:r>
              <a:rPr lang="ru-RU" sz="1800" dirty="0" err="1"/>
              <a:t>оштетениот</a:t>
            </a:r>
            <a:r>
              <a:rPr lang="ru-RU" sz="1800" dirty="0"/>
              <a:t>, </a:t>
            </a:r>
            <a:r>
              <a:rPr lang="ru-RU" sz="1800" dirty="0" err="1"/>
              <a:t>неговиот</a:t>
            </a:r>
            <a:r>
              <a:rPr lang="ru-RU" sz="1800" dirty="0"/>
              <a:t> </a:t>
            </a:r>
            <a:r>
              <a:rPr lang="ru-RU" sz="1800" dirty="0" err="1"/>
              <a:t>законски</a:t>
            </a:r>
            <a:r>
              <a:rPr lang="ru-RU" sz="1800" dirty="0"/>
              <a:t> </a:t>
            </a:r>
            <a:r>
              <a:rPr lang="ru-RU" sz="1800" dirty="0" err="1"/>
              <a:t>застапник</a:t>
            </a:r>
            <a:r>
              <a:rPr lang="ru-RU" sz="1800" dirty="0"/>
              <a:t> или </a:t>
            </a:r>
            <a:r>
              <a:rPr lang="ru-RU" sz="1800" dirty="0" err="1"/>
              <a:t>полномошник</a:t>
            </a:r>
            <a:r>
              <a:rPr lang="ru-RU" sz="1800" dirty="0"/>
              <a:t>, </a:t>
            </a:r>
            <a:r>
              <a:rPr lang="ru-RU" sz="1800" dirty="0" err="1"/>
              <a:t>му</a:t>
            </a:r>
            <a:r>
              <a:rPr lang="ru-RU" sz="1800" dirty="0"/>
              <a:t> е </a:t>
            </a:r>
            <a:r>
              <a:rPr lang="ru-RU" sz="1800" dirty="0" err="1"/>
              <a:t>брачен</a:t>
            </a:r>
            <a:r>
              <a:rPr lang="ru-RU" sz="1800" dirty="0"/>
              <a:t>, </a:t>
            </a:r>
            <a:r>
              <a:rPr lang="ru-RU" sz="1800" dirty="0" err="1"/>
              <a:t>односно</a:t>
            </a:r>
            <a:r>
              <a:rPr lang="ru-RU" sz="1800" dirty="0"/>
              <a:t> </a:t>
            </a:r>
            <a:r>
              <a:rPr lang="ru-RU" sz="1800" dirty="0" err="1"/>
              <a:t>вонбрачен</a:t>
            </a:r>
            <a:r>
              <a:rPr lang="ru-RU" sz="1800" dirty="0"/>
              <a:t> </a:t>
            </a:r>
            <a:r>
              <a:rPr lang="ru-RU" sz="1800" dirty="0" err="1"/>
              <a:t>другар</a:t>
            </a:r>
            <a:r>
              <a:rPr lang="ru-RU" sz="1800" dirty="0"/>
              <a:t> или </a:t>
            </a:r>
            <a:r>
              <a:rPr lang="ru-RU" sz="1800" dirty="0" err="1"/>
              <a:t>роднина</a:t>
            </a:r>
            <a:r>
              <a:rPr lang="ru-RU" sz="1800" dirty="0"/>
              <a:t> по </a:t>
            </a:r>
            <a:r>
              <a:rPr lang="ru-RU" sz="1800" dirty="0" err="1"/>
              <a:t>крв</a:t>
            </a:r>
            <a:r>
              <a:rPr lang="ru-RU" sz="1800" dirty="0"/>
              <a:t> во права </a:t>
            </a:r>
            <a:r>
              <a:rPr lang="ru-RU" sz="1800" dirty="0" err="1"/>
              <a:t>линија</a:t>
            </a:r>
            <a:r>
              <a:rPr lang="ru-RU" sz="1800" dirty="0"/>
              <a:t> до </a:t>
            </a:r>
            <a:r>
              <a:rPr lang="ru-RU" sz="1800" dirty="0" err="1"/>
              <a:t>кој</a:t>
            </a:r>
            <a:r>
              <a:rPr lang="ru-RU" sz="1800" dirty="0"/>
              <a:t> и да е степен, во </a:t>
            </a:r>
            <a:r>
              <a:rPr lang="ru-RU" sz="1800" dirty="0" err="1"/>
              <a:t>странична</a:t>
            </a:r>
            <a:r>
              <a:rPr lang="ru-RU" sz="1800" dirty="0"/>
              <a:t> </a:t>
            </a:r>
            <a:r>
              <a:rPr lang="ru-RU" sz="1800" dirty="0" err="1"/>
              <a:t>линија</a:t>
            </a:r>
            <a:r>
              <a:rPr lang="ru-RU" sz="1800" dirty="0"/>
              <a:t> до </a:t>
            </a:r>
            <a:r>
              <a:rPr lang="ru-RU" sz="1800" dirty="0" err="1"/>
              <a:t>четврти</a:t>
            </a:r>
            <a:r>
              <a:rPr lang="ru-RU" sz="1800" dirty="0"/>
              <a:t> степен, а по сватовство до втор степен; </a:t>
            </a:r>
          </a:p>
          <a:p>
            <a:pPr indent="0" algn="just">
              <a:buNone/>
            </a:pPr>
            <a:r>
              <a:rPr lang="ru-RU" sz="1800" dirty="0"/>
              <a:t>3) со </a:t>
            </a:r>
            <a:r>
              <a:rPr lang="ru-RU" sz="1800" dirty="0" err="1"/>
              <a:t>обвинетиот</a:t>
            </a:r>
            <a:r>
              <a:rPr lang="ru-RU" sz="1800" dirty="0"/>
              <a:t>, </a:t>
            </a:r>
            <a:r>
              <a:rPr lang="ru-RU" sz="1800" dirty="0" err="1"/>
              <a:t>неговиот</a:t>
            </a:r>
            <a:r>
              <a:rPr lang="ru-RU" sz="1800" dirty="0"/>
              <a:t> </a:t>
            </a:r>
            <a:r>
              <a:rPr lang="ru-RU" sz="1800" dirty="0" err="1"/>
              <a:t>бранител</a:t>
            </a:r>
            <a:r>
              <a:rPr lang="ru-RU" sz="1800" dirty="0"/>
              <a:t>, </a:t>
            </a:r>
            <a:r>
              <a:rPr lang="ru-RU" sz="1800" dirty="0" err="1"/>
              <a:t>тужителот</a:t>
            </a:r>
            <a:r>
              <a:rPr lang="ru-RU" sz="1800" dirty="0"/>
              <a:t> или со </a:t>
            </a:r>
            <a:r>
              <a:rPr lang="ru-RU" sz="1800" dirty="0" err="1"/>
              <a:t>оштетениот</a:t>
            </a:r>
            <a:r>
              <a:rPr lang="ru-RU" sz="1800" dirty="0"/>
              <a:t> е во </a:t>
            </a:r>
            <a:r>
              <a:rPr lang="ru-RU" sz="1800" dirty="0" err="1"/>
              <a:t>однос</a:t>
            </a:r>
            <a:r>
              <a:rPr lang="ru-RU" sz="1800" dirty="0"/>
              <a:t> на </a:t>
            </a:r>
            <a:r>
              <a:rPr lang="ru-RU" sz="1800" dirty="0" err="1"/>
              <a:t>старател</a:t>
            </a:r>
            <a:r>
              <a:rPr lang="ru-RU" sz="1800" dirty="0"/>
              <a:t>, лице под </a:t>
            </a:r>
            <a:r>
              <a:rPr lang="ru-RU" sz="1800" dirty="0" err="1"/>
              <a:t>старателство</a:t>
            </a:r>
            <a:r>
              <a:rPr lang="ru-RU" sz="1800" dirty="0"/>
              <a:t>, </a:t>
            </a:r>
            <a:r>
              <a:rPr lang="ru-RU" sz="1800" dirty="0" err="1"/>
              <a:t>посвоител</a:t>
            </a:r>
            <a:r>
              <a:rPr lang="ru-RU" sz="1800" dirty="0"/>
              <a:t>, </a:t>
            </a:r>
            <a:r>
              <a:rPr lang="ru-RU" sz="1800" dirty="0" err="1"/>
              <a:t>посвоеник</a:t>
            </a:r>
            <a:r>
              <a:rPr lang="ru-RU" sz="1800" dirty="0"/>
              <a:t>, </a:t>
            </a:r>
            <a:r>
              <a:rPr lang="ru-RU" sz="1800" dirty="0" err="1"/>
              <a:t>хранител</a:t>
            </a:r>
            <a:r>
              <a:rPr lang="ru-RU" sz="1800" dirty="0"/>
              <a:t> или </a:t>
            </a:r>
            <a:r>
              <a:rPr lang="ru-RU" sz="1800" dirty="0" err="1"/>
              <a:t>храненик</a:t>
            </a:r>
            <a:r>
              <a:rPr lang="ru-RU" sz="1800" dirty="0"/>
              <a:t>; </a:t>
            </a:r>
          </a:p>
          <a:p>
            <a:pPr indent="0" algn="just">
              <a:buNone/>
            </a:pPr>
            <a:r>
              <a:rPr lang="ru-RU" sz="1800" dirty="0"/>
              <a:t>4) во </a:t>
            </a:r>
            <a:r>
              <a:rPr lang="ru-RU" sz="1800" dirty="0" err="1"/>
              <a:t>истиот</a:t>
            </a:r>
            <a:r>
              <a:rPr lang="ru-RU" sz="1800" dirty="0"/>
              <a:t> </a:t>
            </a:r>
            <a:r>
              <a:rPr lang="ru-RU" sz="1800" dirty="0" err="1"/>
              <a:t>кривичен</a:t>
            </a:r>
            <a:r>
              <a:rPr lang="ru-RU" sz="1800" dirty="0"/>
              <a:t> предмет </a:t>
            </a:r>
            <a:r>
              <a:rPr lang="ru-RU" sz="1800" dirty="0" err="1"/>
              <a:t>учествувал</a:t>
            </a:r>
            <a:r>
              <a:rPr lang="ru-RU" sz="1800" dirty="0"/>
              <a:t> како </a:t>
            </a:r>
            <a:r>
              <a:rPr lang="ru-RU" sz="1800" dirty="0" err="1"/>
              <a:t>судија</a:t>
            </a:r>
            <a:r>
              <a:rPr lang="ru-RU" sz="1800" dirty="0"/>
              <a:t> на </a:t>
            </a:r>
            <a:r>
              <a:rPr lang="ru-RU" sz="1800" dirty="0" err="1"/>
              <a:t>претходна</a:t>
            </a:r>
            <a:r>
              <a:rPr lang="ru-RU" sz="1800" dirty="0"/>
              <a:t> </a:t>
            </a:r>
            <a:r>
              <a:rPr lang="ru-RU" sz="1800" dirty="0" err="1"/>
              <a:t>постапка</a:t>
            </a:r>
            <a:r>
              <a:rPr lang="ru-RU" sz="1800" dirty="0"/>
              <a:t>, </a:t>
            </a:r>
            <a:r>
              <a:rPr lang="ru-RU" sz="1800" dirty="0" err="1"/>
              <a:t>учествувал</a:t>
            </a:r>
            <a:r>
              <a:rPr lang="ru-RU" sz="1800" dirty="0"/>
              <a:t> во </a:t>
            </a:r>
            <a:r>
              <a:rPr lang="ru-RU" sz="1800" dirty="0" err="1"/>
              <a:t>испитувањето</a:t>
            </a:r>
            <a:r>
              <a:rPr lang="ru-RU" sz="1800" dirty="0"/>
              <a:t> на </a:t>
            </a:r>
            <a:r>
              <a:rPr lang="ru-RU" sz="1800" dirty="0" err="1"/>
              <a:t>обвинението</a:t>
            </a:r>
            <a:r>
              <a:rPr lang="ru-RU" sz="1800" dirty="0"/>
              <a:t> пред </a:t>
            </a:r>
            <a:r>
              <a:rPr lang="ru-RU" sz="1800" dirty="0" err="1"/>
              <a:t>главната</a:t>
            </a:r>
            <a:r>
              <a:rPr lang="ru-RU" sz="1800" dirty="0"/>
              <a:t> расправа, или </a:t>
            </a:r>
            <a:r>
              <a:rPr lang="ru-RU" sz="1800" dirty="0" err="1"/>
              <a:t>учествувал</a:t>
            </a:r>
            <a:r>
              <a:rPr lang="ru-RU" sz="1800" dirty="0"/>
              <a:t> во </a:t>
            </a:r>
            <a:r>
              <a:rPr lang="ru-RU" sz="1800" dirty="0" err="1"/>
              <a:t>постапката</a:t>
            </a:r>
            <a:r>
              <a:rPr lang="ru-RU" sz="1800" dirty="0"/>
              <a:t> како </a:t>
            </a:r>
            <a:r>
              <a:rPr lang="ru-RU" sz="1800" dirty="0" err="1"/>
              <a:t>тужител</a:t>
            </a:r>
            <a:r>
              <a:rPr lang="ru-RU" sz="1800" dirty="0"/>
              <a:t>, </a:t>
            </a:r>
            <a:r>
              <a:rPr lang="ru-RU" sz="1800" dirty="0" err="1"/>
              <a:t>бранител</a:t>
            </a:r>
            <a:r>
              <a:rPr lang="ru-RU" sz="1800" dirty="0"/>
              <a:t>, </a:t>
            </a:r>
            <a:r>
              <a:rPr lang="ru-RU" sz="1800" dirty="0" err="1"/>
              <a:t>законски</a:t>
            </a:r>
            <a:r>
              <a:rPr lang="ru-RU" sz="1800" dirty="0"/>
              <a:t> </a:t>
            </a:r>
            <a:r>
              <a:rPr lang="ru-RU" sz="1800" dirty="0" err="1"/>
              <a:t>застапник</a:t>
            </a:r>
            <a:r>
              <a:rPr lang="ru-RU" sz="1800" dirty="0"/>
              <a:t> или </a:t>
            </a:r>
            <a:r>
              <a:rPr lang="ru-RU" sz="1800" dirty="0" err="1"/>
              <a:t>полномошник</a:t>
            </a:r>
            <a:r>
              <a:rPr lang="ru-RU" sz="1800" dirty="0"/>
              <a:t> на </a:t>
            </a:r>
            <a:r>
              <a:rPr lang="ru-RU" sz="1800" dirty="0" err="1"/>
              <a:t>оштетениот</a:t>
            </a:r>
            <a:r>
              <a:rPr lang="ru-RU" sz="1800" dirty="0"/>
              <a:t>, </a:t>
            </a:r>
            <a:r>
              <a:rPr lang="ru-RU" sz="1800" dirty="0" err="1"/>
              <a:t>односно</a:t>
            </a:r>
            <a:r>
              <a:rPr lang="ru-RU" sz="1800" dirty="0"/>
              <a:t> на </a:t>
            </a:r>
            <a:r>
              <a:rPr lang="ru-RU" sz="1800" dirty="0" err="1"/>
              <a:t>тужителот</a:t>
            </a:r>
            <a:r>
              <a:rPr lang="ru-RU" sz="1800" dirty="0"/>
              <a:t>, или е </a:t>
            </a:r>
            <a:r>
              <a:rPr lang="ru-RU" sz="1800" dirty="0" err="1"/>
              <a:t>испитан</a:t>
            </a:r>
            <a:r>
              <a:rPr lang="ru-RU" sz="1800" dirty="0"/>
              <a:t> како </a:t>
            </a:r>
            <a:r>
              <a:rPr lang="ru-RU" sz="1800" dirty="0" err="1"/>
              <a:t>сведок</a:t>
            </a:r>
            <a:r>
              <a:rPr lang="ru-RU" sz="1800" dirty="0"/>
              <a:t> или како </a:t>
            </a:r>
            <a:r>
              <a:rPr lang="ru-RU" sz="1800" dirty="0" err="1"/>
              <a:t>вештак</a:t>
            </a:r>
            <a:r>
              <a:rPr lang="ru-RU" sz="1800" dirty="0"/>
              <a:t> и </a:t>
            </a:r>
          </a:p>
          <a:p>
            <a:pPr indent="457200" algn="just"/>
            <a:r>
              <a:rPr lang="ru-RU" sz="1800" dirty="0" err="1"/>
              <a:t>Може</a:t>
            </a:r>
            <a:r>
              <a:rPr lang="ru-RU" sz="1800" dirty="0"/>
              <a:t> да биде </a:t>
            </a:r>
            <a:r>
              <a:rPr lang="ru-RU" sz="1800" dirty="0" err="1"/>
              <a:t>изземен</a:t>
            </a:r>
            <a:r>
              <a:rPr lang="ru-RU" sz="1800" dirty="0"/>
              <a:t> </a:t>
            </a:r>
            <a:r>
              <a:rPr lang="ru-RU" sz="1800" dirty="0" err="1"/>
              <a:t>покрај</a:t>
            </a:r>
            <a:r>
              <a:rPr lang="ru-RU" sz="1800" dirty="0"/>
              <a:t> </a:t>
            </a:r>
            <a:r>
              <a:rPr lang="ru-RU" sz="1800" dirty="0" err="1"/>
              <a:t>наведените</a:t>
            </a:r>
            <a:r>
              <a:rPr lang="ru-RU" sz="1800" dirty="0"/>
              <a:t> случаи, </a:t>
            </a:r>
            <a:r>
              <a:rPr lang="ru-RU" sz="1800" dirty="0" err="1"/>
              <a:t>ако</a:t>
            </a:r>
            <a:r>
              <a:rPr lang="ru-RU" sz="1800" dirty="0"/>
              <a:t> </a:t>
            </a:r>
            <a:r>
              <a:rPr lang="ru-RU" sz="1800" dirty="0" err="1"/>
              <a:t>постојат</a:t>
            </a:r>
            <a:r>
              <a:rPr lang="ru-RU" sz="1800" dirty="0"/>
              <a:t> </a:t>
            </a:r>
            <a:r>
              <a:rPr lang="ru-RU" sz="1800" dirty="0" err="1"/>
              <a:t>околности</a:t>
            </a:r>
            <a:r>
              <a:rPr lang="ru-RU" sz="1800" dirty="0"/>
              <a:t> кои </a:t>
            </a:r>
            <a:r>
              <a:rPr lang="ru-RU" sz="1800" dirty="0" err="1"/>
              <a:t>предизвикуваат</a:t>
            </a:r>
            <a:r>
              <a:rPr lang="ru-RU" sz="1800" dirty="0"/>
              <a:t> </a:t>
            </a:r>
            <a:r>
              <a:rPr lang="ru-RU" sz="1800" dirty="0" err="1"/>
              <a:t>сомневање</a:t>
            </a:r>
            <a:r>
              <a:rPr lang="ru-RU" sz="1800" dirty="0"/>
              <a:t> во </a:t>
            </a:r>
            <a:r>
              <a:rPr lang="ru-RU" sz="1800" dirty="0" err="1"/>
              <a:t>неговата</a:t>
            </a:r>
            <a:r>
              <a:rPr lang="ru-RU" sz="1800" dirty="0"/>
              <a:t> </a:t>
            </a:r>
            <a:r>
              <a:rPr lang="ru-RU" sz="1800" dirty="0" err="1"/>
              <a:t>непристрасност</a:t>
            </a:r>
            <a:r>
              <a:rPr lang="ru-RU" sz="1800" dirty="0"/>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B77A85B-DB33-0A7B-56F8-642F9DA7A582}"/>
              </a:ext>
            </a:extLst>
          </p:cNvPr>
          <p:cNvSpPr>
            <a:spLocks noGrp="1"/>
          </p:cNvSpPr>
          <p:nvPr>
            <p:ph type="title"/>
          </p:nvPr>
        </p:nvSpPr>
        <p:spPr>
          <a:xfrm>
            <a:off x="457200" y="274638"/>
            <a:ext cx="8229600" cy="562074"/>
          </a:xfrm>
        </p:spPr>
        <p:txBody>
          <a:bodyPr>
            <a:normAutofit fontScale="90000"/>
          </a:bodyPr>
          <a:lstStyle/>
          <a:p>
            <a:pPr indent="457200" algn="ctr"/>
            <a:r>
              <a:rPr lang="ru-RU" sz="4000" b="1" dirty="0">
                <a:effectLst/>
                <a:latin typeface="Arial" panose="020B0604020202020204" pitchFamily="34" charset="0"/>
                <a:ea typeface="Calibri" panose="020F0502020204030204" pitchFamily="34" charset="0"/>
                <a:cs typeface="Times New Roman" panose="02020603050405020304" pitchFamily="18" charset="0"/>
              </a:rPr>
              <a:t>ИЗЗЕМАЊЕ НА 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4024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3D798-E801-6E08-44D6-1C7423444F7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776FCD-5AFA-7AE6-A0F1-361C8CCF7DA2}"/>
              </a:ext>
            </a:extLst>
          </p:cNvPr>
          <p:cNvSpPr>
            <a:spLocks noGrp="1"/>
          </p:cNvSpPr>
          <p:nvPr>
            <p:ph idx="1"/>
          </p:nvPr>
        </p:nvSpPr>
        <p:spPr>
          <a:xfrm>
            <a:off x="457200" y="1700808"/>
            <a:ext cx="8229600" cy="4464496"/>
          </a:xfrm>
        </p:spPr>
        <p:txBody>
          <a:bodyPr>
            <a:noAutofit/>
          </a:bodyPr>
          <a:lstStyle/>
          <a:p>
            <a:pPr indent="45720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земе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лице кое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сослушувано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како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сведок</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лице кое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ослободено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должноста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сведочење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согласност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одредбите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ЗКП кои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однесуваат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овие</a:t>
            </a:r>
            <a:r>
              <a:rPr lang="ru-RU" sz="2000" dirty="0">
                <a:effectLst/>
                <a:latin typeface="Arial" panose="020B0604020202020204" pitchFamily="34" charset="0"/>
                <a:ea typeface="Calibri" panose="020F0502020204030204" pitchFamily="34" charset="0"/>
                <a:cs typeface="Times New Roman" panose="02020603050405020304" pitchFamily="18" charset="0"/>
              </a:rPr>
              <a:t> ситуации. </a:t>
            </a:r>
          </a:p>
          <a:p>
            <a:pPr indent="457200" algn="just"/>
            <a:r>
              <a:rPr lang="ru-RU" sz="2000" dirty="0">
                <a:latin typeface="Arial" panose="020B0604020202020204" pitchFamily="34" charset="0"/>
                <a:ea typeface="Calibri" panose="020F0502020204030204" pitchFamily="34" charset="0"/>
                <a:cs typeface="Times New Roman" panose="02020603050405020304" pitchFamily="18" charset="0"/>
              </a:rPr>
              <a:t>К</a:t>
            </a:r>
            <a:r>
              <a:rPr lang="ru-RU" sz="2000" dirty="0">
                <a:effectLst/>
                <a:latin typeface="Arial" panose="020B0604020202020204" pitchFamily="34" charset="0"/>
                <a:ea typeface="Calibri" panose="020F0502020204030204" pitchFamily="34" charset="0"/>
                <a:cs typeface="Times New Roman" panose="02020603050405020304" pitchFamily="18" charset="0"/>
              </a:rPr>
              <a:t>ако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земе</a:t>
            </a:r>
            <a:r>
              <a:rPr lang="ru-RU" sz="2000" dirty="0">
                <a:effectLst/>
                <a:latin typeface="Arial" panose="020B0604020202020204" pitchFamily="34" charset="0"/>
                <a:ea typeface="Calibri" panose="020F0502020204030204" pitchFamily="34" charset="0"/>
                <a:cs typeface="Times New Roman" panose="02020603050405020304" pitchFamily="18" charset="0"/>
              </a:rPr>
              <a:t> и лице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спрема</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сторено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кривичното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дело. </a:t>
            </a:r>
          </a:p>
          <a:p>
            <a:pPr indent="45720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основите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изземање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дознало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откако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станало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дел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доказниот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материјал</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предметот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судот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заснова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својата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одлука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врз</a:t>
            </a:r>
            <a:r>
              <a:rPr lang="ru-RU" sz="2000" dirty="0">
                <a:effectLst/>
                <a:latin typeface="Arial" panose="020B0604020202020204" pitchFamily="34" charset="0"/>
                <a:ea typeface="Calibri" panose="020F0502020204030204" pitchFamily="34" charset="0"/>
                <a:cs typeface="Times New Roman" panose="02020603050405020304" pitchFamily="18" charset="0"/>
              </a:rPr>
              <a:t> основа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таквото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p>
          <a:p>
            <a:pPr indent="45720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околностите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изземање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внимаваат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јавниот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обвинител</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судот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по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службена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должност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по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добиено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известување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по приговор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странките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0B2AD26-9DCF-5655-E529-18C2C042F3FF}"/>
              </a:ext>
            </a:extLst>
          </p:cNvPr>
          <p:cNvSpPr>
            <a:spLocks noGrp="1"/>
          </p:cNvSpPr>
          <p:nvPr>
            <p:ph type="title"/>
          </p:nvPr>
        </p:nvSpPr>
        <p:spPr>
          <a:xfrm>
            <a:off x="457200" y="274638"/>
            <a:ext cx="8229600" cy="1426170"/>
          </a:xfrm>
        </p:spPr>
        <p:txBody>
          <a:bodyPr>
            <a:normAutofit/>
          </a:bodyPr>
          <a:lstStyle/>
          <a:p>
            <a:pPr indent="457200" algn="ctr"/>
            <a:r>
              <a:rPr lang="ru-RU" sz="4000" b="1" dirty="0">
                <a:effectLst/>
                <a:latin typeface="Arial" panose="020B0604020202020204" pitchFamily="34" charset="0"/>
                <a:ea typeface="Calibri" panose="020F0502020204030204" pitchFamily="34" charset="0"/>
                <a:cs typeface="Times New Roman" panose="02020603050405020304" pitchFamily="18" charset="0"/>
              </a:rPr>
              <a:t>ИЗЗЕМАЊЕ НА 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5386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1C025-DA0C-D7D9-7E7C-F57968F9ED3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744EED-8089-BA8A-D569-CC43B75E6C6A}"/>
              </a:ext>
            </a:extLst>
          </p:cNvPr>
          <p:cNvSpPr>
            <a:spLocks noGrp="1"/>
          </p:cNvSpPr>
          <p:nvPr>
            <p:ph idx="1"/>
          </p:nvPr>
        </p:nvSpPr>
        <p:spPr>
          <a:xfrm>
            <a:off x="457200" y="1412776"/>
            <a:ext cx="8229600" cy="4752528"/>
          </a:xfrm>
        </p:spPr>
        <p:txBody>
          <a:bodyPr>
            <a:noAutofit/>
          </a:bodyPr>
          <a:lstStyle/>
          <a:p>
            <a:pPr indent="0" algn="ctr">
              <a:buNone/>
            </a:pPr>
            <a:r>
              <a:rPr lang="en-US" sz="1800" dirty="0"/>
              <a:t>	</a:t>
            </a:r>
            <a:r>
              <a:rPr lang="ru-RU" sz="1800" dirty="0"/>
              <a:t>Не </a:t>
            </a:r>
            <a:r>
              <a:rPr lang="ru-RU" sz="1800" dirty="0" err="1"/>
              <a:t>може</a:t>
            </a:r>
            <a:r>
              <a:rPr lang="ru-RU" sz="1800" dirty="0"/>
              <a:t> да биде </a:t>
            </a:r>
            <a:r>
              <a:rPr lang="ru-RU" sz="1800" dirty="0" err="1"/>
              <a:t>сведок</a:t>
            </a:r>
            <a:r>
              <a:rPr lang="en-US" sz="1800" dirty="0"/>
              <a:t> </a:t>
            </a:r>
            <a:r>
              <a:rPr lang="mk-MK" sz="1800" dirty="0"/>
              <a:t>(вештак)</a:t>
            </a:r>
            <a:r>
              <a:rPr lang="ru-RU" sz="1800" dirty="0"/>
              <a:t>: </a:t>
            </a:r>
            <a:endParaRPr lang="en-US" sz="1800" dirty="0"/>
          </a:p>
          <a:p>
            <a:pPr marL="651510" indent="-285750" algn="just"/>
            <a:r>
              <a:rPr lang="en-US" sz="1800" dirty="0"/>
              <a:t>	</a:t>
            </a:r>
            <a:r>
              <a:rPr lang="ru-RU" sz="1800" dirty="0"/>
              <a:t>лице кое со </a:t>
            </a:r>
            <a:r>
              <a:rPr lang="ru-RU" sz="1800" dirty="0" err="1"/>
              <a:t>својот</a:t>
            </a:r>
            <a:r>
              <a:rPr lang="ru-RU" sz="1800" dirty="0"/>
              <a:t> </a:t>
            </a:r>
            <a:r>
              <a:rPr lang="ru-RU" sz="1800" dirty="0" err="1"/>
              <a:t>исказ</a:t>
            </a:r>
            <a:r>
              <a:rPr lang="ru-RU" sz="1800" dirty="0"/>
              <a:t> би </a:t>
            </a:r>
            <a:r>
              <a:rPr lang="ru-RU" sz="1800" dirty="0" err="1"/>
              <a:t>ја</a:t>
            </a:r>
            <a:r>
              <a:rPr lang="ru-RU" sz="1800" dirty="0"/>
              <a:t> повредило </a:t>
            </a:r>
            <a:r>
              <a:rPr lang="ru-RU" sz="1800" dirty="0" err="1"/>
              <a:t>должноста</a:t>
            </a:r>
            <a:r>
              <a:rPr lang="ru-RU" sz="1800" dirty="0"/>
              <a:t> на </a:t>
            </a:r>
            <a:r>
              <a:rPr lang="ru-RU" sz="1800" dirty="0" err="1"/>
              <a:t>чување</a:t>
            </a:r>
            <a:r>
              <a:rPr lang="ru-RU" sz="1800" dirty="0"/>
              <a:t> </a:t>
            </a:r>
            <a:r>
              <a:rPr lang="ru-RU" sz="1800" dirty="0" err="1"/>
              <a:t>државна</a:t>
            </a:r>
            <a:r>
              <a:rPr lang="ru-RU" sz="1800" dirty="0"/>
              <a:t> или </a:t>
            </a:r>
            <a:r>
              <a:rPr lang="ru-RU" sz="1800" dirty="0" err="1"/>
              <a:t>воена</a:t>
            </a:r>
            <a:r>
              <a:rPr lang="ru-RU" sz="1800" dirty="0"/>
              <a:t> </a:t>
            </a:r>
            <a:r>
              <a:rPr lang="ru-RU" sz="1800" dirty="0" err="1"/>
              <a:t>тајна</a:t>
            </a:r>
            <a:r>
              <a:rPr lang="ru-RU" sz="1800" dirty="0"/>
              <a:t>, </a:t>
            </a:r>
            <a:r>
              <a:rPr lang="ru-RU" sz="1800" dirty="0" err="1"/>
              <a:t>додека</a:t>
            </a:r>
            <a:r>
              <a:rPr lang="ru-RU" sz="1800" dirty="0"/>
              <a:t> </a:t>
            </a:r>
            <a:r>
              <a:rPr lang="ru-RU" sz="1800" dirty="0" err="1"/>
              <a:t>надлежниот</a:t>
            </a:r>
            <a:r>
              <a:rPr lang="ru-RU" sz="1800" dirty="0"/>
              <a:t> орган не го </a:t>
            </a:r>
            <a:r>
              <a:rPr lang="ru-RU" sz="1800" dirty="0" err="1"/>
              <a:t>ослободи</a:t>
            </a:r>
            <a:r>
              <a:rPr lang="ru-RU" sz="1800" dirty="0"/>
              <a:t> од </a:t>
            </a:r>
            <a:r>
              <a:rPr lang="ru-RU" sz="1800" dirty="0" err="1"/>
              <a:t>таа</a:t>
            </a:r>
            <a:r>
              <a:rPr lang="ru-RU" sz="1800" dirty="0"/>
              <a:t> </a:t>
            </a:r>
            <a:r>
              <a:rPr lang="ru-RU" sz="1800" dirty="0" err="1"/>
              <a:t>должност</a:t>
            </a:r>
            <a:r>
              <a:rPr lang="ru-RU" sz="1800" dirty="0"/>
              <a:t>; </a:t>
            </a:r>
            <a:endParaRPr lang="en-US" sz="1800" dirty="0"/>
          </a:p>
          <a:p>
            <a:pPr marL="651510" indent="-285750" algn="just"/>
            <a:r>
              <a:rPr lang="en-US" sz="1800" dirty="0"/>
              <a:t>	</a:t>
            </a:r>
            <a:r>
              <a:rPr lang="ru-RU" sz="1800" dirty="0" err="1"/>
              <a:t>бранител</a:t>
            </a:r>
            <a:r>
              <a:rPr lang="ru-RU" sz="1800" dirty="0"/>
              <a:t> на </a:t>
            </a:r>
            <a:r>
              <a:rPr lang="ru-RU" sz="1800" dirty="0" err="1"/>
              <a:t>обвинетиот</a:t>
            </a:r>
            <a:r>
              <a:rPr lang="ru-RU" sz="1800" dirty="0"/>
              <a:t> за она </a:t>
            </a:r>
            <a:r>
              <a:rPr lang="ru-RU" sz="1800" dirty="0" err="1"/>
              <a:t>што</a:t>
            </a:r>
            <a:r>
              <a:rPr lang="ru-RU" sz="1800" dirty="0"/>
              <a:t> </a:t>
            </a:r>
            <a:r>
              <a:rPr lang="ru-RU" sz="1800" dirty="0" err="1"/>
              <a:t>му</a:t>
            </a:r>
            <a:r>
              <a:rPr lang="ru-RU" sz="1800" dirty="0"/>
              <a:t> го доверил </a:t>
            </a:r>
            <a:r>
              <a:rPr lang="ru-RU" sz="1800" dirty="0" err="1"/>
              <a:t>обвинетиот</a:t>
            </a:r>
            <a:r>
              <a:rPr lang="ru-RU" sz="1800" dirty="0"/>
              <a:t> како на </a:t>
            </a:r>
            <a:r>
              <a:rPr lang="ru-RU" sz="1800" dirty="0" err="1"/>
              <a:t>свој</a:t>
            </a:r>
            <a:r>
              <a:rPr lang="ru-RU" sz="1800" dirty="0"/>
              <a:t> </a:t>
            </a:r>
            <a:r>
              <a:rPr lang="ru-RU" sz="1800" dirty="0" err="1"/>
              <a:t>бранител</a:t>
            </a:r>
            <a:r>
              <a:rPr lang="ru-RU" sz="1800" dirty="0"/>
              <a:t>, </a:t>
            </a:r>
            <a:r>
              <a:rPr lang="ru-RU" sz="1800" dirty="0" err="1"/>
              <a:t>освен</a:t>
            </a:r>
            <a:r>
              <a:rPr lang="ru-RU" sz="1800" dirty="0"/>
              <a:t> </a:t>
            </a:r>
            <a:r>
              <a:rPr lang="ru-RU" sz="1800" dirty="0" err="1"/>
              <a:t>ако</a:t>
            </a:r>
            <a:r>
              <a:rPr lang="ru-RU" sz="1800" dirty="0"/>
              <a:t> </a:t>
            </a:r>
            <a:r>
              <a:rPr lang="ru-RU" sz="1800" dirty="0" err="1"/>
              <a:t>самиот</a:t>
            </a:r>
            <a:r>
              <a:rPr lang="ru-RU" sz="1800" dirty="0"/>
              <a:t> </a:t>
            </a:r>
            <a:r>
              <a:rPr lang="ru-RU" sz="1800" dirty="0" err="1"/>
              <a:t>обвинет</a:t>
            </a:r>
            <a:r>
              <a:rPr lang="ru-RU" sz="1800" dirty="0"/>
              <a:t> го бара </a:t>
            </a:r>
            <a:r>
              <a:rPr lang="ru-RU" sz="1800" dirty="0" err="1"/>
              <a:t>тоа</a:t>
            </a:r>
            <a:r>
              <a:rPr lang="ru-RU" sz="1800" dirty="0"/>
              <a:t>; </a:t>
            </a:r>
            <a:endParaRPr lang="en-US" sz="1800" dirty="0"/>
          </a:p>
          <a:p>
            <a:pPr marL="651510" indent="-285750" algn="just"/>
            <a:r>
              <a:rPr lang="en-US" sz="1800" dirty="0"/>
              <a:t>	</a:t>
            </a:r>
            <a:r>
              <a:rPr lang="ru-RU" sz="1800" dirty="0"/>
              <a:t>лице кое со </a:t>
            </a:r>
            <a:r>
              <a:rPr lang="ru-RU" sz="1800" dirty="0" err="1"/>
              <a:t>својот</a:t>
            </a:r>
            <a:r>
              <a:rPr lang="ru-RU" sz="1800" dirty="0"/>
              <a:t> </a:t>
            </a:r>
            <a:r>
              <a:rPr lang="ru-RU" sz="1800" dirty="0" err="1"/>
              <a:t>исказ</a:t>
            </a:r>
            <a:r>
              <a:rPr lang="ru-RU" sz="1800" dirty="0"/>
              <a:t> би </a:t>
            </a:r>
            <a:r>
              <a:rPr lang="ru-RU" sz="1800" dirty="0" err="1"/>
              <a:t>ја</a:t>
            </a:r>
            <a:r>
              <a:rPr lang="ru-RU" sz="1800" dirty="0"/>
              <a:t> повредило </a:t>
            </a:r>
            <a:r>
              <a:rPr lang="ru-RU" sz="1800" dirty="0" err="1"/>
              <a:t>должноста</a:t>
            </a:r>
            <a:r>
              <a:rPr lang="ru-RU" sz="1800" dirty="0"/>
              <a:t> за </a:t>
            </a:r>
            <a:r>
              <a:rPr lang="ru-RU" sz="1800" dirty="0" err="1"/>
              <a:t>чување</a:t>
            </a:r>
            <a:r>
              <a:rPr lang="ru-RU" sz="1800" dirty="0"/>
              <a:t> </a:t>
            </a:r>
            <a:r>
              <a:rPr lang="ru-RU" sz="1800" dirty="0" err="1"/>
              <a:t>деловна</a:t>
            </a:r>
            <a:r>
              <a:rPr lang="ru-RU" sz="1800" dirty="0"/>
              <a:t> </a:t>
            </a:r>
            <a:r>
              <a:rPr lang="ru-RU" sz="1800" dirty="0" err="1"/>
              <a:t>тајна</a:t>
            </a:r>
            <a:r>
              <a:rPr lang="ru-RU" sz="1800" dirty="0"/>
              <a:t> во </a:t>
            </a:r>
            <a:r>
              <a:rPr lang="ru-RU" sz="1800" dirty="0" err="1"/>
              <a:t>однос</a:t>
            </a:r>
            <a:r>
              <a:rPr lang="ru-RU" sz="1800" dirty="0"/>
              <a:t> на </a:t>
            </a:r>
            <a:r>
              <a:rPr lang="ru-RU" sz="1800" dirty="0" err="1"/>
              <a:t>тоа</a:t>
            </a:r>
            <a:r>
              <a:rPr lang="ru-RU" sz="1800" dirty="0"/>
              <a:t> </a:t>
            </a:r>
            <a:r>
              <a:rPr lang="ru-RU" sz="1800" dirty="0" err="1"/>
              <a:t>што</a:t>
            </a:r>
            <a:r>
              <a:rPr lang="ru-RU" sz="1800" dirty="0"/>
              <a:t> го </a:t>
            </a:r>
            <a:r>
              <a:rPr lang="ru-RU" sz="1800" dirty="0" err="1"/>
              <a:t>дознало</a:t>
            </a:r>
            <a:r>
              <a:rPr lang="ru-RU" sz="1800" dirty="0"/>
              <a:t> во </a:t>
            </a:r>
            <a:r>
              <a:rPr lang="ru-RU" sz="1800" dirty="0" err="1"/>
              <a:t>вршењето</a:t>
            </a:r>
            <a:r>
              <a:rPr lang="ru-RU" sz="1800" dirty="0"/>
              <a:t> на </a:t>
            </a:r>
            <a:r>
              <a:rPr lang="ru-RU" sz="1800" dirty="0" err="1"/>
              <a:t>своето</a:t>
            </a:r>
            <a:r>
              <a:rPr lang="ru-RU" sz="1800" dirty="0"/>
              <a:t> </a:t>
            </a:r>
            <a:r>
              <a:rPr lang="ru-RU" sz="1800" dirty="0" err="1"/>
              <a:t>занимање</a:t>
            </a:r>
            <a:r>
              <a:rPr lang="ru-RU" sz="1800" dirty="0"/>
              <a:t> (</a:t>
            </a:r>
            <a:r>
              <a:rPr lang="ru-RU" sz="1800" dirty="0" err="1"/>
              <a:t>верски</a:t>
            </a:r>
            <a:r>
              <a:rPr lang="ru-RU" sz="1800" dirty="0"/>
              <a:t> исповедник, адвокат и </a:t>
            </a:r>
            <a:r>
              <a:rPr lang="ru-RU" sz="1800" dirty="0" err="1"/>
              <a:t>лекар</a:t>
            </a:r>
            <a:r>
              <a:rPr lang="ru-RU" sz="1800" dirty="0"/>
              <a:t>), </a:t>
            </a:r>
            <a:r>
              <a:rPr lang="ru-RU" sz="1800" dirty="0" err="1"/>
              <a:t>освен</a:t>
            </a:r>
            <a:r>
              <a:rPr lang="ru-RU" sz="1800" dirty="0"/>
              <a:t> </a:t>
            </a:r>
            <a:r>
              <a:rPr lang="ru-RU" sz="1800" dirty="0" err="1"/>
              <a:t>ако</a:t>
            </a:r>
            <a:r>
              <a:rPr lang="ru-RU" sz="1800" dirty="0"/>
              <a:t> е </a:t>
            </a:r>
            <a:r>
              <a:rPr lang="ru-RU" sz="1800" dirty="0" err="1"/>
              <a:t>ослободено</a:t>
            </a:r>
            <a:r>
              <a:rPr lang="ru-RU" sz="1800" dirty="0"/>
              <a:t> од </a:t>
            </a:r>
            <a:r>
              <a:rPr lang="ru-RU" sz="1800" dirty="0" err="1"/>
              <a:t>таа</a:t>
            </a:r>
            <a:r>
              <a:rPr lang="ru-RU" sz="1800" dirty="0"/>
              <a:t> </a:t>
            </a:r>
            <a:r>
              <a:rPr lang="ru-RU" sz="1800" dirty="0" err="1"/>
              <a:t>должност</a:t>
            </a:r>
            <a:r>
              <a:rPr lang="ru-RU" sz="1800" dirty="0"/>
              <a:t> со </a:t>
            </a:r>
            <a:r>
              <a:rPr lang="ru-RU" sz="1800" dirty="0" err="1"/>
              <a:t>посебен</a:t>
            </a:r>
            <a:r>
              <a:rPr lang="ru-RU" sz="1800" dirty="0"/>
              <a:t> </a:t>
            </a:r>
            <a:r>
              <a:rPr lang="ru-RU" sz="1800" dirty="0" err="1"/>
              <a:t>пропис</a:t>
            </a:r>
            <a:r>
              <a:rPr lang="ru-RU" sz="1800" dirty="0"/>
              <a:t> или со </a:t>
            </a:r>
            <a:r>
              <a:rPr lang="ru-RU" sz="1800" dirty="0" err="1"/>
              <a:t>писмено</a:t>
            </a:r>
            <a:r>
              <a:rPr lang="ru-RU" sz="1800" dirty="0"/>
              <a:t>, </a:t>
            </a:r>
            <a:r>
              <a:rPr lang="ru-RU" sz="1800" dirty="0" err="1"/>
              <a:t>односно</a:t>
            </a:r>
            <a:r>
              <a:rPr lang="ru-RU" sz="1800" dirty="0"/>
              <a:t> со дадена </a:t>
            </a:r>
            <a:r>
              <a:rPr lang="ru-RU" sz="1800" dirty="0" err="1"/>
              <a:t>изјава</a:t>
            </a:r>
            <a:r>
              <a:rPr lang="ru-RU" sz="1800" dirty="0"/>
              <a:t> на </a:t>
            </a:r>
            <a:r>
              <a:rPr lang="ru-RU" sz="1800" dirty="0" err="1"/>
              <a:t>записник</a:t>
            </a:r>
            <a:r>
              <a:rPr lang="ru-RU" sz="1800" dirty="0"/>
              <a:t> на </a:t>
            </a:r>
            <a:r>
              <a:rPr lang="ru-RU" sz="1800" dirty="0" err="1"/>
              <a:t>лицето</a:t>
            </a:r>
            <a:r>
              <a:rPr lang="ru-RU" sz="1800" dirty="0"/>
              <a:t> во </a:t>
            </a:r>
            <a:r>
              <a:rPr lang="ru-RU" sz="1800" dirty="0" err="1"/>
              <a:t>чија</a:t>
            </a:r>
            <a:r>
              <a:rPr lang="ru-RU" sz="1800" dirty="0"/>
              <a:t> </a:t>
            </a:r>
            <a:r>
              <a:rPr lang="ru-RU" sz="1800" dirty="0" err="1"/>
              <a:t>корист</a:t>
            </a:r>
            <a:r>
              <a:rPr lang="ru-RU" sz="1800" dirty="0"/>
              <a:t> е </a:t>
            </a:r>
            <a:r>
              <a:rPr lang="ru-RU" sz="1800" dirty="0" err="1"/>
              <a:t>востановено</a:t>
            </a:r>
            <a:r>
              <a:rPr lang="ru-RU" sz="1800" dirty="0"/>
              <a:t> </a:t>
            </a:r>
            <a:r>
              <a:rPr lang="ru-RU" sz="1800" dirty="0" err="1"/>
              <a:t>чувањето</a:t>
            </a:r>
            <a:r>
              <a:rPr lang="ru-RU" sz="1800" dirty="0"/>
              <a:t> </a:t>
            </a:r>
            <a:r>
              <a:rPr lang="ru-RU" sz="1800" dirty="0" err="1"/>
              <a:t>тајна</a:t>
            </a:r>
            <a:r>
              <a:rPr lang="ru-RU" sz="1800" dirty="0"/>
              <a:t>, </a:t>
            </a:r>
            <a:r>
              <a:rPr lang="ru-RU" sz="1800" dirty="0" err="1"/>
              <a:t>односно</a:t>
            </a:r>
            <a:r>
              <a:rPr lang="ru-RU" sz="1800" dirty="0"/>
              <a:t> со </a:t>
            </a:r>
            <a:r>
              <a:rPr lang="ru-RU" sz="1800" dirty="0" err="1"/>
              <a:t>таква</a:t>
            </a:r>
            <a:r>
              <a:rPr lang="ru-RU" sz="1800" dirty="0"/>
              <a:t> </a:t>
            </a:r>
            <a:r>
              <a:rPr lang="ru-RU" sz="1800" dirty="0" err="1"/>
              <a:t>изјава</a:t>
            </a:r>
            <a:r>
              <a:rPr lang="ru-RU" sz="1800" dirty="0"/>
              <a:t> на </a:t>
            </a:r>
            <a:r>
              <a:rPr lang="ru-RU" sz="1800" dirty="0" err="1"/>
              <a:t>неговиот</a:t>
            </a:r>
            <a:r>
              <a:rPr lang="ru-RU" sz="1800" dirty="0"/>
              <a:t> </a:t>
            </a:r>
            <a:r>
              <a:rPr lang="ru-RU" sz="1800" dirty="0" err="1"/>
              <a:t>правен</a:t>
            </a:r>
            <a:r>
              <a:rPr lang="ru-RU" sz="1800" dirty="0"/>
              <a:t> наследник;  </a:t>
            </a:r>
            <a:endParaRPr lang="en-US" sz="1800" dirty="0"/>
          </a:p>
          <a:p>
            <a:pPr marL="651510" indent="-285750" algn="just"/>
            <a:r>
              <a:rPr lang="mk-MK" sz="1800" dirty="0"/>
              <a:t>	</a:t>
            </a:r>
            <a:r>
              <a:rPr lang="ru-RU" sz="1800" dirty="0" err="1"/>
              <a:t>лицето</a:t>
            </a:r>
            <a:r>
              <a:rPr lang="ru-RU" sz="1800" dirty="0"/>
              <a:t> кое </a:t>
            </a:r>
            <a:r>
              <a:rPr lang="ru-RU" sz="1800" dirty="0" err="1"/>
              <a:t>поради</a:t>
            </a:r>
            <a:r>
              <a:rPr lang="ru-RU" sz="1800" dirty="0"/>
              <a:t> </a:t>
            </a:r>
            <a:r>
              <a:rPr lang="ru-RU" sz="1800" dirty="0" err="1"/>
              <a:t>својата</a:t>
            </a:r>
            <a:r>
              <a:rPr lang="ru-RU" sz="1800" dirty="0"/>
              <a:t> душевна или </a:t>
            </a:r>
            <a:r>
              <a:rPr lang="ru-RU" sz="1800" dirty="0" err="1"/>
              <a:t>телесна</a:t>
            </a:r>
            <a:r>
              <a:rPr lang="ru-RU" sz="1800" dirty="0"/>
              <a:t> </a:t>
            </a:r>
            <a:r>
              <a:rPr lang="ru-RU" sz="1800" dirty="0" err="1"/>
              <a:t>болест</a:t>
            </a:r>
            <a:r>
              <a:rPr lang="ru-RU" sz="1800" dirty="0"/>
              <a:t>, </a:t>
            </a:r>
            <a:r>
              <a:rPr lang="ru-RU" sz="1800" dirty="0" err="1"/>
              <a:t>односно</a:t>
            </a:r>
            <a:r>
              <a:rPr lang="ru-RU" sz="1800" dirty="0"/>
              <a:t> </a:t>
            </a:r>
            <a:r>
              <a:rPr lang="ru-RU" sz="1800" dirty="0" err="1"/>
              <a:t>својата</a:t>
            </a:r>
            <a:r>
              <a:rPr lang="ru-RU" sz="1800" dirty="0"/>
              <a:t> возраст </a:t>
            </a:r>
            <a:r>
              <a:rPr lang="ru-RU" sz="1800" dirty="0" err="1"/>
              <a:t>воопшто</a:t>
            </a:r>
            <a:r>
              <a:rPr lang="ru-RU" sz="1800" dirty="0"/>
              <a:t> не е во </a:t>
            </a:r>
            <a:r>
              <a:rPr lang="ru-RU" sz="1800" dirty="0" err="1"/>
              <a:t>состојба</a:t>
            </a:r>
            <a:r>
              <a:rPr lang="ru-RU" sz="1800" dirty="0"/>
              <a:t> да </a:t>
            </a:r>
            <a:r>
              <a:rPr lang="ru-RU" sz="1800" dirty="0" err="1"/>
              <a:t>сведочи</a:t>
            </a:r>
            <a:r>
              <a:rPr lang="ru-RU" sz="1800" dirty="0"/>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DCB87DAA-864B-5D59-A5DE-14A7AC4C1CF0}"/>
              </a:ext>
            </a:extLst>
          </p:cNvPr>
          <p:cNvSpPr>
            <a:spLocks noGrp="1"/>
          </p:cNvSpPr>
          <p:nvPr>
            <p:ph type="title"/>
          </p:nvPr>
        </p:nvSpPr>
        <p:spPr>
          <a:xfrm>
            <a:off x="457200" y="274638"/>
            <a:ext cx="8229600" cy="1426170"/>
          </a:xfrm>
        </p:spPr>
        <p:txBody>
          <a:bodyPr>
            <a:normAutofit/>
          </a:bodyPr>
          <a:lstStyle/>
          <a:p>
            <a:pPr indent="457200" algn="ctr"/>
            <a:r>
              <a:rPr lang="ru-RU" sz="4000" b="1" dirty="0">
                <a:effectLst/>
                <a:latin typeface="Arial" panose="020B0604020202020204" pitchFamily="34" charset="0"/>
                <a:ea typeface="Calibri" panose="020F0502020204030204" pitchFamily="34" charset="0"/>
                <a:cs typeface="Times New Roman" panose="02020603050405020304" pitchFamily="18" charset="0"/>
              </a:rPr>
              <a:t>ИЗЗЕМАЊЕ НА 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458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mk-MK" dirty="0"/>
              <a:t>Прибирањето на докази врз основа на кои ќе се донесе одлука дали ќе се запре постапката или ќе се поднесе обвинение, а потоа и ќе се донесе пресуда, се врши во текот на истражната и предистражната постапка. </a:t>
            </a:r>
          </a:p>
          <a:p>
            <a:pPr algn="just"/>
            <a:r>
              <a:rPr lang="mk-MK" dirty="0"/>
              <a:t>Определени докази може да се пронајдат на увид, до некои се доаѓа врз основа на искази на сведоци, а во некои случаи кога основното и специјалното правно знаење не е доволно, се јавува потреба од ангажирање на други стручни лица кои со своето знаење, вештина и искуство ќе овозможат да се дојде до фактите и тие факти правилно да се протолкуваат. </a:t>
            </a:r>
            <a:endParaRPr lang="en-US" dirty="0"/>
          </a:p>
        </p:txBody>
      </p:sp>
      <p:sp>
        <p:nvSpPr>
          <p:cNvPr id="3" name="Title 2"/>
          <p:cNvSpPr>
            <a:spLocks noGrp="1"/>
          </p:cNvSpPr>
          <p:nvPr>
            <p:ph type="title"/>
          </p:nvPr>
        </p:nvSpPr>
        <p:spPr/>
        <p:txBody>
          <a:bodyPr/>
          <a:lstStyle/>
          <a:p>
            <a:pPr algn="ctr"/>
            <a:r>
              <a:rPr lang="mk-MK" dirty="0"/>
              <a:t>ВОВЕД</a:t>
            </a:r>
            <a:endParaRPr lang="en-US" dirty="0"/>
          </a:p>
        </p:txBody>
      </p:sp>
    </p:spTree>
    <p:extLst>
      <p:ext uri="{BB962C8B-B14F-4D97-AF65-F5344CB8AC3E}">
        <p14:creationId xmlns:p14="http://schemas.microsoft.com/office/powerpoint/2010/main" val="2948335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2BA11-464C-9B87-30C5-086E250AC6B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A3340F-ED81-946B-0574-AD375C6DC76E}"/>
              </a:ext>
            </a:extLst>
          </p:cNvPr>
          <p:cNvSpPr>
            <a:spLocks noGrp="1"/>
          </p:cNvSpPr>
          <p:nvPr>
            <p:ph idx="1"/>
          </p:nvPr>
        </p:nvSpPr>
        <p:spPr>
          <a:xfrm>
            <a:off x="457200" y="1556792"/>
            <a:ext cx="8229600" cy="4320480"/>
          </a:xfrm>
        </p:spPr>
        <p:txBody>
          <a:bodyPr>
            <a:noAutofit/>
          </a:bodyPr>
          <a:lstStyle/>
          <a:p>
            <a:pPr indent="0" algn="ctr">
              <a:buNone/>
            </a:pPr>
            <a:r>
              <a:rPr lang="ru-RU" sz="2000" dirty="0"/>
              <a:t>Лица </a:t>
            </a:r>
            <a:r>
              <a:rPr lang="ru-RU" sz="2000" dirty="0" err="1"/>
              <a:t>ослободени</a:t>
            </a:r>
            <a:r>
              <a:rPr lang="ru-RU" sz="2000" dirty="0"/>
              <a:t> од </a:t>
            </a:r>
            <a:r>
              <a:rPr lang="ru-RU" sz="2000" dirty="0" err="1"/>
              <a:t>должноста</a:t>
            </a:r>
            <a:r>
              <a:rPr lang="ru-RU" sz="2000" dirty="0"/>
              <a:t> да </a:t>
            </a:r>
            <a:r>
              <a:rPr lang="ru-RU" sz="2000" dirty="0" err="1"/>
              <a:t>сведочат</a:t>
            </a:r>
            <a:endParaRPr lang="ru-RU" sz="2000" dirty="0"/>
          </a:p>
          <a:p>
            <a:pPr indent="0" algn="ctr">
              <a:buNone/>
            </a:pPr>
            <a:endParaRPr lang="ru-RU" sz="2000" dirty="0"/>
          </a:p>
          <a:p>
            <a:pPr indent="0" algn="just">
              <a:buNone/>
            </a:pPr>
            <a:r>
              <a:rPr lang="ru-RU" sz="2000" dirty="0"/>
              <a:t>1) </a:t>
            </a:r>
            <a:r>
              <a:rPr lang="ru-RU" sz="2000" dirty="0" err="1"/>
              <a:t>брачниот</a:t>
            </a:r>
            <a:r>
              <a:rPr lang="ru-RU" sz="2000" dirty="0"/>
              <a:t> и </a:t>
            </a:r>
            <a:r>
              <a:rPr lang="ru-RU" sz="2000" dirty="0" err="1"/>
              <a:t>вонбрачниот</a:t>
            </a:r>
            <a:r>
              <a:rPr lang="ru-RU" sz="2000" dirty="0"/>
              <a:t> </a:t>
            </a:r>
            <a:r>
              <a:rPr lang="ru-RU" sz="2000" dirty="0" err="1"/>
              <a:t>другар</a:t>
            </a:r>
            <a:r>
              <a:rPr lang="ru-RU" sz="2000" dirty="0"/>
              <a:t> на </a:t>
            </a:r>
            <a:r>
              <a:rPr lang="ru-RU" sz="2000" dirty="0" err="1"/>
              <a:t>обвинетиот</a:t>
            </a:r>
            <a:r>
              <a:rPr lang="ru-RU" sz="2000" dirty="0"/>
              <a:t>; </a:t>
            </a:r>
          </a:p>
          <a:p>
            <a:pPr indent="0" algn="just">
              <a:buNone/>
            </a:pPr>
            <a:r>
              <a:rPr lang="ru-RU" sz="2000" dirty="0"/>
              <a:t>2) </a:t>
            </a:r>
            <a:r>
              <a:rPr lang="ru-RU" sz="2000" dirty="0" err="1"/>
              <a:t>роднините</a:t>
            </a:r>
            <a:r>
              <a:rPr lang="ru-RU" sz="2000" dirty="0"/>
              <a:t> на </a:t>
            </a:r>
            <a:r>
              <a:rPr lang="ru-RU" sz="2000" dirty="0" err="1"/>
              <a:t>обвинетиот</a:t>
            </a:r>
            <a:r>
              <a:rPr lang="ru-RU" sz="2000" dirty="0"/>
              <a:t> по </a:t>
            </a:r>
            <a:r>
              <a:rPr lang="ru-RU" sz="2000" dirty="0" err="1"/>
              <a:t>крв</a:t>
            </a:r>
            <a:r>
              <a:rPr lang="ru-RU" sz="2000" dirty="0"/>
              <a:t> во права </a:t>
            </a:r>
            <a:r>
              <a:rPr lang="ru-RU" sz="2000" dirty="0" err="1"/>
              <a:t>линија</a:t>
            </a:r>
            <a:r>
              <a:rPr lang="ru-RU" sz="2000" dirty="0"/>
              <a:t>, </a:t>
            </a:r>
            <a:r>
              <a:rPr lang="ru-RU" sz="2000" dirty="0" err="1"/>
              <a:t>роднините</a:t>
            </a:r>
            <a:r>
              <a:rPr lang="ru-RU" sz="2000" dirty="0"/>
              <a:t> во </a:t>
            </a:r>
            <a:r>
              <a:rPr lang="ru-RU" sz="2000" dirty="0" err="1"/>
              <a:t>странична</a:t>
            </a:r>
            <a:r>
              <a:rPr lang="ru-RU" sz="2000" dirty="0"/>
              <a:t> </a:t>
            </a:r>
            <a:r>
              <a:rPr lang="ru-RU" sz="2000" dirty="0" err="1"/>
              <a:t>линија</a:t>
            </a:r>
            <a:r>
              <a:rPr lang="ru-RU" sz="2000" dirty="0"/>
              <a:t> </a:t>
            </a:r>
            <a:r>
              <a:rPr lang="ru-RU" sz="2000" dirty="0" err="1"/>
              <a:t>заклучно</a:t>
            </a:r>
            <a:r>
              <a:rPr lang="ru-RU" sz="2000" dirty="0"/>
              <a:t> до трет степен, како и </a:t>
            </a:r>
            <a:r>
              <a:rPr lang="ru-RU" sz="2000" dirty="0" err="1"/>
              <a:t>роднините</a:t>
            </a:r>
            <a:r>
              <a:rPr lang="ru-RU" sz="2000" dirty="0"/>
              <a:t> по сватовство </a:t>
            </a:r>
            <a:r>
              <a:rPr lang="ru-RU" sz="2000" dirty="0" err="1"/>
              <a:t>заклучно</a:t>
            </a:r>
            <a:r>
              <a:rPr lang="ru-RU" sz="2000" dirty="0"/>
              <a:t> до </a:t>
            </a:r>
            <a:r>
              <a:rPr lang="ru-RU" sz="2000" dirty="0" err="1"/>
              <a:t>вториот</a:t>
            </a:r>
            <a:r>
              <a:rPr lang="ru-RU" sz="2000" dirty="0"/>
              <a:t> степен и </a:t>
            </a:r>
          </a:p>
          <a:p>
            <a:pPr indent="0" algn="just">
              <a:buNone/>
            </a:pPr>
            <a:r>
              <a:rPr lang="ru-RU" sz="2000" dirty="0"/>
              <a:t>3) </a:t>
            </a:r>
            <a:r>
              <a:rPr lang="ru-RU" sz="2000" dirty="0" err="1"/>
              <a:t>посвоеник</a:t>
            </a:r>
            <a:r>
              <a:rPr lang="ru-RU" sz="2000" dirty="0"/>
              <a:t> и </a:t>
            </a:r>
            <a:r>
              <a:rPr lang="ru-RU" sz="2000" dirty="0" err="1"/>
              <a:t>посвоител</a:t>
            </a:r>
            <a:r>
              <a:rPr lang="ru-RU" sz="2000" dirty="0"/>
              <a:t> на </a:t>
            </a:r>
            <a:r>
              <a:rPr lang="ru-RU" sz="2000" dirty="0" err="1"/>
              <a:t>обвинетиот</a:t>
            </a:r>
            <a:r>
              <a:rPr lang="ru-RU" sz="2000" dirty="0"/>
              <a:t>. </a:t>
            </a:r>
          </a:p>
          <a:p>
            <a:pPr indent="0" algn="just">
              <a:buNone/>
            </a:pPr>
            <a:r>
              <a:rPr lang="ru-RU" sz="2000" dirty="0"/>
              <a:t>	Лице кое </a:t>
            </a:r>
            <a:r>
              <a:rPr lang="ru-RU" sz="2000" dirty="0" err="1"/>
              <a:t>има</a:t>
            </a:r>
            <a:r>
              <a:rPr lang="ru-RU" sz="2000" dirty="0"/>
              <a:t> основа да </a:t>
            </a:r>
            <a:r>
              <a:rPr lang="ru-RU" sz="2000" dirty="0" err="1"/>
              <a:t>ускрати</a:t>
            </a:r>
            <a:r>
              <a:rPr lang="ru-RU" sz="2000" dirty="0"/>
              <a:t> </a:t>
            </a:r>
            <a:r>
              <a:rPr lang="ru-RU" sz="2000" dirty="0" err="1"/>
              <a:t>сведочење</a:t>
            </a:r>
            <a:r>
              <a:rPr lang="ru-RU" sz="2000" dirty="0"/>
              <a:t> </a:t>
            </a:r>
            <a:r>
              <a:rPr lang="ru-RU" sz="2000" dirty="0" err="1"/>
              <a:t>спрема</a:t>
            </a:r>
            <a:r>
              <a:rPr lang="ru-RU" sz="2000" dirty="0"/>
              <a:t> еден од </a:t>
            </a:r>
            <a:r>
              <a:rPr lang="ru-RU" sz="2000" dirty="0" err="1"/>
              <a:t>обвинетите</a:t>
            </a:r>
            <a:r>
              <a:rPr lang="ru-RU" sz="2000" dirty="0"/>
              <a:t> е </a:t>
            </a:r>
            <a:r>
              <a:rPr lang="ru-RU" sz="2000" dirty="0" err="1"/>
              <a:t>ослободено</a:t>
            </a:r>
            <a:r>
              <a:rPr lang="ru-RU" sz="2000" dirty="0"/>
              <a:t> од </a:t>
            </a:r>
            <a:r>
              <a:rPr lang="ru-RU" sz="2000" dirty="0" err="1"/>
              <a:t>должноста</a:t>
            </a:r>
            <a:r>
              <a:rPr lang="ru-RU" sz="2000" dirty="0"/>
              <a:t> да </a:t>
            </a:r>
            <a:r>
              <a:rPr lang="ru-RU" sz="2000" dirty="0" err="1"/>
              <a:t>сведочи</a:t>
            </a:r>
            <a:r>
              <a:rPr lang="ru-RU" sz="2000" dirty="0"/>
              <a:t> и </a:t>
            </a:r>
            <a:r>
              <a:rPr lang="ru-RU" sz="2000" dirty="0" err="1"/>
              <a:t>спрема</a:t>
            </a:r>
            <a:r>
              <a:rPr lang="ru-RU" sz="2000" dirty="0"/>
              <a:t> </a:t>
            </a:r>
            <a:r>
              <a:rPr lang="ru-RU" sz="2000" dirty="0" err="1"/>
              <a:t>другите</a:t>
            </a:r>
            <a:r>
              <a:rPr lang="ru-RU" sz="2000" dirty="0"/>
              <a:t> </a:t>
            </a:r>
            <a:r>
              <a:rPr lang="ru-RU" sz="2000" dirty="0" err="1"/>
              <a:t>обвинети</a:t>
            </a:r>
            <a:r>
              <a:rPr lang="ru-RU" sz="2000" dirty="0"/>
              <a:t>, </a:t>
            </a:r>
            <a:r>
              <a:rPr lang="ru-RU" sz="2000" dirty="0" err="1"/>
              <a:t>ако</a:t>
            </a:r>
            <a:r>
              <a:rPr lang="ru-RU" sz="2000" dirty="0"/>
              <a:t> </a:t>
            </a:r>
            <a:r>
              <a:rPr lang="ru-RU" sz="2000" dirty="0" err="1"/>
              <a:t>неговиот</a:t>
            </a:r>
            <a:r>
              <a:rPr lang="ru-RU" sz="2000" dirty="0"/>
              <a:t> </a:t>
            </a:r>
            <a:r>
              <a:rPr lang="ru-RU" sz="2000" dirty="0" err="1"/>
              <a:t>исказ</a:t>
            </a:r>
            <a:r>
              <a:rPr lang="ru-RU" sz="2000" dirty="0"/>
              <a:t> </a:t>
            </a:r>
            <a:r>
              <a:rPr lang="ru-RU" sz="2000" dirty="0" err="1"/>
              <a:t>според</a:t>
            </a:r>
            <a:r>
              <a:rPr lang="ru-RU" sz="2000" dirty="0"/>
              <a:t> </a:t>
            </a:r>
            <a:r>
              <a:rPr lang="ru-RU" sz="2000" dirty="0" err="1"/>
              <a:t>природата</a:t>
            </a:r>
            <a:r>
              <a:rPr lang="ru-RU" sz="2000" dirty="0"/>
              <a:t> на </a:t>
            </a:r>
            <a:r>
              <a:rPr lang="ru-RU" sz="2000" dirty="0" err="1"/>
              <a:t>работите</a:t>
            </a:r>
            <a:r>
              <a:rPr lang="ru-RU" sz="2000" dirty="0"/>
              <a:t> не </a:t>
            </a:r>
            <a:r>
              <a:rPr lang="ru-RU" sz="2000" dirty="0" err="1"/>
              <a:t>може</a:t>
            </a:r>
            <a:r>
              <a:rPr lang="ru-RU" sz="2000" dirty="0"/>
              <a:t> да се </a:t>
            </a:r>
            <a:r>
              <a:rPr lang="ru-RU" sz="2000" dirty="0" err="1"/>
              <a:t>ограничи</a:t>
            </a:r>
            <a:r>
              <a:rPr lang="ru-RU" sz="2000" dirty="0"/>
              <a:t> само на </a:t>
            </a:r>
            <a:r>
              <a:rPr lang="ru-RU" sz="2000" dirty="0" err="1"/>
              <a:t>другите</a:t>
            </a:r>
            <a:r>
              <a:rPr lang="ru-RU" sz="2000" dirty="0"/>
              <a:t> </a:t>
            </a:r>
            <a:r>
              <a:rPr lang="ru-RU" sz="2000" dirty="0" err="1"/>
              <a:t>обвинети</a:t>
            </a:r>
            <a:r>
              <a:rPr lang="ru-RU" sz="2000" dirty="0"/>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215C8759-8D7F-BC42-67D7-76D3A2AB3A95}"/>
              </a:ext>
            </a:extLst>
          </p:cNvPr>
          <p:cNvSpPr>
            <a:spLocks noGrp="1"/>
          </p:cNvSpPr>
          <p:nvPr>
            <p:ph type="title"/>
          </p:nvPr>
        </p:nvSpPr>
        <p:spPr>
          <a:xfrm>
            <a:off x="457200" y="274638"/>
            <a:ext cx="8229600" cy="1426170"/>
          </a:xfrm>
        </p:spPr>
        <p:txBody>
          <a:bodyPr>
            <a:normAutofit/>
          </a:bodyPr>
          <a:lstStyle/>
          <a:p>
            <a:pPr indent="457200" algn="ctr"/>
            <a:r>
              <a:rPr lang="ru-RU" sz="4000" b="1" dirty="0">
                <a:effectLst/>
                <a:latin typeface="Arial" panose="020B0604020202020204" pitchFamily="34" charset="0"/>
                <a:ea typeface="Calibri" panose="020F0502020204030204" pitchFamily="34" charset="0"/>
                <a:cs typeface="Times New Roman" panose="02020603050405020304" pitchFamily="18" charset="0"/>
              </a:rPr>
              <a:t>ИЗЗЕМАЊЕ НА 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280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9AA3C-3C0B-8838-1F93-83C2E4D0F5D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E50CB4-24FF-A3D1-39BA-E698AA99D186}"/>
              </a:ext>
            </a:extLst>
          </p:cNvPr>
          <p:cNvSpPr>
            <a:spLocks noGrp="1"/>
          </p:cNvSpPr>
          <p:nvPr>
            <p:ph idx="1"/>
          </p:nvPr>
        </p:nvSpPr>
        <p:spPr>
          <a:xfrm>
            <a:off x="457200" y="1556792"/>
            <a:ext cx="8229600" cy="4320480"/>
          </a:xfrm>
        </p:spPr>
        <p:txBody>
          <a:bodyPr>
            <a:noAutofit/>
          </a:bodyPr>
          <a:lstStyle/>
          <a:p>
            <a:pPr marL="651510" indent="-285750" algn="just"/>
            <a:r>
              <a:rPr lang="ru-RU" sz="1800" dirty="0"/>
              <a:t>	</a:t>
            </a:r>
            <a:r>
              <a:rPr lang="ru-RU" sz="1800" dirty="0" err="1"/>
              <a:t>Вештакот</a:t>
            </a:r>
            <a:r>
              <a:rPr lang="ru-RU" sz="1800" dirty="0"/>
              <a:t> </a:t>
            </a:r>
            <a:r>
              <a:rPr lang="ru-RU" sz="1800" dirty="0" err="1"/>
              <a:t>веднаш</a:t>
            </a:r>
            <a:r>
              <a:rPr lang="ru-RU" sz="1800" dirty="0"/>
              <a:t> </a:t>
            </a:r>
            <a:r>
              <a:rPr lang="ru-RU" sz="1800" dirty="0" err="1"/>
              <a:t>штом</a:t>
            </a:r>
            <a:r>
              <a:rPr lang="ru-RU" sz="1800" dirty="0"/>
              <a:t> </a:t>
            </a:r>
            <a:r>
              <a:rPr lang="ru-RU" sz="1800" dirty="0" err="1"/>
              <a:t>ќе</a:t>
            </a:r>
            <a:r>
              <a:rPr lang="ru-RU" sz="1800" dirty="0"/>
              <a:t> </a:t>
            </a:r>
            <a:r>
              <a:rPr lang="ru-RU" sz="1800" dirty="0" err="1"/>
              <a:t>дознае</a:t>
            </a:r>
            <a:r>
              <a:rPr lang="ru-RU" sz="1800" dirty="0"/>
              <a:t> дека постои </a:t>
            </a:r>
            <a:r>
              <a:rPr lang="ru-RU" sz="1800" dirty="0" err="1"/>
              <a:t>некоја</a:t>
            </a:r>
            <a:r>
              <a:rPr lang="ru-RU" sz="1800" dirty="0"/>
              <a:t> од причините за </a:t>
            </a:r>
            <a:r>
              <a:rPr lang="ru-RU" sz="1800" dirty="0" err="1"/>
              <a:t>изземање</a:t>
            </a:r>
            <a:r>
              <a:rPr lang="ru-RU" sz="1800" dirty="0"/>
              <a:t> од </a:t>
            </a:r>
            <a:r>
              <a:rPr lang="ru-RU" sz="1800" dirty="0" err="1"/>
              <a:t>членот</a:t>
            </a:r>
            <a:r>
              <a:rPr lang="ru-RU" sz="1800" dirty="0"/>
              <a:t> 33 став (1) на ЗКП, е должен да </a:t>
            </a:r>
            <a:r>
              <a:rPr lang="ru-RU" sz="1800" dirty="0" err="1"/>
              <a:t>ја</a:t>
            </a:r>
            <a:r>
              <a:rPr lang="ru-RU" sz="1800" dirty="0"/>
              <a:t> </a:t>
            </a:r>
            <a:r>
              <a:rPr lang="ru-RU" sz="1800" dirty="0" err="1"/>
              <a:t>прекине</a:t>
            </a:r>
            <a:r>
              <a:rPr lang="ru-RU" sz="1800" dirty="0"/>
              <a:t> </a:t>
            </a:r>
            <a:r>
              <a:rPr lang="ru-RU" sz="1800" dirty="0" err="1"/>
              <a:t>секоја</a:t>
            </a:r>
            <a:r>
              <a:rPr lang="ru-RU" sz="1800" dirty="0"/>
              <a:t> работа </a:t>
            </a:r>
            <a:r>
              <a:rPr lang="ru-RU" sz="1800" dirty="0" err="1"/>
              <a:t>врз</a:t>
            </a:r>
            <a:r>
              <a:rPr lang="ru-RU" sz="1800" dirty="0"/>
              <a:t> </a:t>
            </a:r>
            <a:r>
              <a:rPr lang="ru-RU" sz="1800" dirty="0" err="1"/>
              <a:t>тој</a:t>
            </a:r>
            <a:r>
              <a:rPr lang="ru-RU" sz="1800" dirty="0"/>
              <a:t> предмет и за </a:t>
            </a:r>
            <a:r>
              <a:rPr lang="ru-RU" sz="1800" dirty="0" err="1"/>
              <a:t>тоа</a:t>
            </a:r>
            <a:r>
              <a:rPr lang="ru-RU" sz="1800" dirty="0"/>
              <a:t> да го извести </a:t>
            </a:r>
            <a:r>
              <a:rPr lang="ru-RU" sz="1800" dirty="0" err="1"/>
              <a:t>органот</a:t>
            </a:r>
            <a:r>
              <a:rPr lang="ru-RU" sz="1800" dirty="0"/>
              <a:t> </a:t>
            </a:r>
            <a:r>
              <a:rPr lang="ru-RU" sz="1800" dirty="0" err="1"/>
              <a:t>што</a:t>
            </a:r>
            <a:r>
              <a:rPr lang="ru-RU" sz="1800" dirty="0"/>
              <a:t> </a:t>
            </a:r>
            <a:r>
              <a:rPr lang="ru-RU" sz="1800" dirty="0" err="1"/>
              <a:t>ја</a:t>
            </a:r>
            <a:r>
              <a:rPr lang="ru-RU" sz="1800" dirty="0"/>
              <a:t> води </a:t>
            </a:r>
            <a:r>
              <a:rPr lang="ru-RU" sz="1800" dirty="0" err="1"/>
              <a:t>постспката</a:t>
            </a:r>
            <a:r>
              <a:rPr lang="ru-RU" sz="1800" dirty="0"/>
              <a:t>, </a:t>
            </a:r>
            <a:r>
              <a:rPr lang="ru-RU" sz="1800" dirty="0" err="1"/>
              <a:t>кој</a:t>
            </a:r>
            <a:r>
              <a:rPr lang="ru-RU" sz="1800" dirty="0"/>
              <a:t> </a:t>
            </a:r>
            <a:r>
              <a:rPr lang="ru-RU" sz="1800" dirty="0" err="1"/>
              <a:t>ќе</a:t>
            </a:r>
            <a:r>
              <a:rPr lang="ru-RU" sz="1800" dirty="0"/>
              <a:t> </a:t>
            </a:r>
            <a:r>
              <a:rPr lang="ru-RU" sz="1800" dirty="0" err="1"/>
              <a:t>му</a:t>
            </a:r>
            <a:r>
              <a:rPr lang="ru-RU" sz="1800" dirty="0"/>
              <a:t> определи замена. </a:t>
            </a:r>
          </a:p>
          <a:p>
            <a:pPr marL="651510" indent="-285750" algn="just"/>
            <a:r>
              <a:rPr lang="ru-RU" sz="1800" dirty="0"/>
              <a:t>	</a:t>
            </a:r>
            <a:r>
              <a:rPr lang="ru-RU" sz="1800" dirty="0" err="1"/>
              <a:t>Изземање</a:t>
            </a:r>
            <a:r>
              <a:rPr lang="ru-RU" sz="1800" dirty="0"/>
              <a:t> </a:t>
            </a:r>
            <a:r>
              <a:rPr lang="ru-RU" sz="1800" dirty="0" err="1"/>
              <a:t>можат</a:t>
            </a:r>
            <a:r>
              <a:rPr lang="ru-RU" sz="1800" dirty="0"/>
              <a:t> да </a:t>
            </a:r>
            <a:r>
              <a:rPr lang="ru-RU" sz="1800" dirty="0" err="1"/>
              <a:t>бараат</a:t>
            </a:r>
            <a:r>
              <a:rPr lang="ru-RU" sz="1800" dirty="0"/>
              <a:t> и </a:t>
            </a:r>
            <a:r>
              <a:rPr lang="ru-RU" sz="1800" dirty="0" err="1"/>
              <a:t>странките</a:t>
            </a:r>
            <a:r>
              <a:rPr lang="ru-RU" sz="1800" dirty="0"/>
              <a:t>. </a:t>
            </a:r>
          </a:p>
          <a:p>
            <a:pPr marL="651510" indent="-285750" algn="just"/>
            <a:r>
              <a:rPr lang="ru-RU" sz="1800" dirty="0"/>
              <a:t>	</a:t>
            </a:r>
            <a:r>
              <a:rPr lang="ru-RU" sz="1800" dirty="0" err="1"/>
              <a:t>Странката</a:t>
            </a:r>
            <a:r>
              <a:rPr lang="ru-RU" sz="1800" dirty="0"/>
              <a:t> е должна во </a:t>
            </a:r>
            <a:r>
              <a:rPr lang="ru-RU" sz="1800" dirty="0" err="1"/>
              <a:t>барањето</a:t>
            </a:r>
            <a:r>
              <a:rPr lang="ru-RU" sz="1800" dirty="0"/>
              <a:t> да </a:t>
            </a:r>
            <a:r>
              <a:rPr lang="ru-RU" sz="1800" dirty="0" err="1"/>
              <a:t>ги</a:t>
            </a:r>
            <a:r>
              <a:rPr lang="ru-RU" sz="1800" dirty="0"/>
              <a:t> </a:t>
            </a:r>
            <a:r>
              <a:rPr lang="ru-RU" sz="1800" dirty="0" err="1"/>
              <a:t>наведе</a:t>
            </a:r>
            <a:r>
              <a:rPr lang="ru-RU" sz="1800" dirty="0"/>
              <a:t> </a:t>
            </a:r>
            <a:r>
              <a:rPr lang="ru-RU" sz="1800" dirty="0" err="1"/>
              <a:t>околностите</a:t>
            </a:r>
            <a:r>
              <a:rPr lang="ru-RU" sz="1800" dirty="0"/>
              <a:t> </a:t>
            </a:r>
            <a:r>
              <a:rPr lang="ru-RU" sz="1800" dirty="0" err="1"/>
              <a:t>поради</a:t>
            </a:r>
            <a:r>
              <a:rPr lang="ru-RU" sz="1800" dirty="0"/>
              <a:t> кои смета дека постои </a:t>
            </a:r>
            <a:r>
              <a:rPr lang="ru-RU" sz="1800" dirty="0" err="1"/>
              <a:t>некој</a:t>
            </a:r>
            <a:r>
              <a:rPr lang="ru-RU" sz="1800" dirty="0"/>
              <a:t> од </a:t>
            </a:r>
            <a:r>
              <a:rPr lang="ru-RU" sz="1800" dirty="0" err="1"/>
              <a:t>законските</a:t>
            </a:r>
            <a:r>
              <a:rPr lang="ru-RU" sz="1800" dirty="0"/>
              <a:t> </a:t>
            </a:r>
            <a:r>
              <a:rPr lang="ru-RU" sz="1800" dirty="0" err="1"/>
              <a:t>основи</a:t>
            </a:r>
            <a:r>
              <a:rPr lang="ru-RU" sz="1800" dirty="0"/>
              <a:t> за </a:t>
            </a:r>
            <a:r>
              <a:rPr lang="ru-RU" sz="1800" dirty="0" err="1"/>
              <a:t>изземање</a:t>
            </a:r>
            <a:r>
              <a:rPr lang="ru-RU" sz="1800" dirty="0"/>
              <a:t>. </a:t>
            </a:r>
          </a:p>
          <a:p>
            <a:pPr marL="651510" indent="-285750" algn="just"/>
            <a:r>
              <a:rPr lang="ru-RU" sz="1800" dirty="0"/>
              <a:t>	Не е дозволено </a:t>
            </a:r>
            <a:r>
              <a:rPr lang="ru-RU" sz="1800" dirty="0" err="1"/>
              <a:t>барање</a:t>
            </a:r>
            <a:r>
              <a:rPr lang="ru-RU" sz="1800" dirty="0"/>
              <a:t> за </a:t>
            </a:r>
            <a:r>
              <a:rPr lang="ru-RU" sz="1800" dirty="0" err="1"/>
              <a:t>изземање</a:t>
            </a:r>
            <a:r>
              <a:rPr lang="ru-RU" sz="1800" dirty="0"/>
              <a:t> </a:t>
            </a:r>
            <a:r>
              <a:rPr lang="ru-RU" sz="1800" dirty="0" err="1"/>
              <a:t>ако</a:t>
            </a:r>
            <a:r>
              <a:rPr lang="ru-RU" sz="1800" dirty="0"/>
              <a:t> е засновано </a:t>
            </a:r>
            <a:r>
              <a:rPr lang="ru-RU" sz="1800" dirty="0" err="1"/>
              <a:t>врз</a:t>
            </a:r>
            <a:r>
              <a:rPr lang="ru-RU" sz="1800" dirty="0"/>
              <a:t> </a:t>
            </a:r>
            <a:r>
              <a:rPr lang="ru-RU" sz="1800" dirty="0" err="1"/>
              <a:t>исти</a:t>
            </a:r>
            <a:r>
              <a:rPr lang="ru-RU" sz="1800" dirty="0"/>
              <a:t> причини, </a:t>
            </a:r>
            <a:r>
              <a:rPr lang="ru-RU" sz="1800" dirty="0" err="1"/>
              <a:t>односно</a:t>
            </a:r>
            <a:r>
              <a:rPr lang="ru-RU" sz="1800" dirty="0"/>
              <a:t> </a:t>
            </a:r>
            <a:r>
              <a:rPr lang="ru-RU" sz="1800" dirty="0" err="1"/>
              <a:t>околности</a:t>
            </a:r>
            <a:r>
              <a:rPr lang="ru-RU" sz="1800" dirty="0"/>
              <a:t> за кои </a:t>
            </a:r>
            <a:r>
              <a:rPr lang="ru-RU" sz="1800" dirty="0" err="1"/>
              <a:t>веќе</a:t>
            </a:r>
            <a:r>
              <a:rPr lang="ru-RU" sz="1800" dirty="0"/>
              <a:t> е </a:t>
            </a:r>
            <a:r>
              <a:rPr lang="ru-RU" sz="1800" dirty="0" err="1"/>
              <a:t>одлучено</a:t>
            </a:r>
            <a:r>
              <a:rPr lang="ru-RU" sz="1800" dirty="0"/>
              <a:t>. Против </a:t>
            </a:r>
            <a:r>
              <a:rPr lang="ru-RU" sz="1800" dirty="0" err="1"/>
              <a:t>решението</a:t>
            </a:r>
            <a:r>
              <a:rPr lang="ru-RU" sz="1800" dirty="0"/>
              <a:t> со кое </a:t>
            </a:r>
            <a:r>
              <a:rPr lang="ru-RU" sz="1800" dirty="0" err="1"/>
              <a:t>барањето</a:t>
            </a:r>
            <a:r>
              <a:rPr lang="ru-RU" sz="1800" dirty="0"/>
              <a:t> за </a:t>
            </a:r>
            <a:r>
              <a:rPr lang="ru-RU" sz="1800" dirty="0" err="1"/>
              <a:t>изземање</a:t>
            </a:r>
            <a:r>
              <a:rPr lang="ru-RU" sz="1800" dirty="0"/>
              <a:t> е </a:t>
            </a:r>
            <a:r>
              <a:rPr lang="ru-RU" sz="1800" dirty="0" err="1"/>
              <a:t>отфрлено</a:t>
            </a:r>
            <a:r>
              <a:rPr lang="ru-RU" sz="1800" dirty="0"/>
              <a:t> не е дозволена </a:t>
            </a:r>
            <a:r>
              <a:rPr lang="ru-RU" sz="1800" dirty="0" err="1"/>
              <a:t>посебна</a:t>
            </a:r>
            <a:r>
              <a:rPr lang="ru-RU" sz="1800" dirty="0"/>
              <a:t> </a:t>
            </a:r>
            <a:r>
              <a:rPr lang="ru-RU" sz="1800" dirty="0" err="1"/>
              <a:t>жалба</a:t>
            </a:r>
            <a:r>
              <a:rPr lang="ru-RU" sz="1800" dirty="0"/>
              <a:t>. </a:t>
            </a:r>
          </a:p>
          <a:p>
            <a:pPr marL="651510" indent="-285750" algn="just"/>
            <a:r>
              <a:rPr lang="ru-RU" sz="1800" dirty="0"/>
              <a:t>	За </a:t>
            </a:r>
            <a:r>
              <a:rPr lang="ru-RU" sz="1800" dirty="0" err="1"/>
              <a:t>изземање</a:t>
            </a:r>
            <a:r>
              <a:rPr lang="ru-RU" sz="1800" dirty="0"/>
              <a:t> на </a:t>
            </a:r>
            <a:r>
              <a:rPr lang="ru-RU" sz="1800" dirty="0" err="1"/>
              <a:t>вештаци</a:t>
            </a:r>
            <a:r>
              <a:rPr lang="ru-RU" sz="1800" dirty="0"/>
              <a:t> </a:t>
            </a:r>
            <a:r>
              <a:rPr lang="ru-RU" sz="1800" dirty="0" err="1"/>
              <a:t>одлучува</a:t>
            </a:r>
            <a:r>
              <a:rPr lang="ru-RU" sz="1800" dirty="0"/>
              <a:t> </a:t>
            </a:r>
            <a:r>
              <a:rPr lang="ru-RU" sz="1800" dirty="0" err="1"/>
              <a:t>органот</a:t>
            </a:r>
            <a:r>
              <a:rPr lang="ru-RU" sz="1800" dirty="0"/>
              <a:t> </a:t>
            </a:r>
            <a:r>
              <a:rPr lang="ru-RU" sz="1800" dirty="0" err="1"/>
              <a:t>што</a:t>
            </a:r>
            <a:r>
              <a:rPr lang="ru-RU" sz="1800" dirty="0"/>
              <a:t> </a:t>
            </a:r>
            <a:r>
              <a:rPr lang="ru-RU" sz="1800" dirty="0" err="1"/>
              <a:t>ја</a:t>
            </a:r>
            <a:r>
              <a:rPr lang="ru-RU" sz="1800" dirty="0"/>
              <a:t> води </a:t>
            </a:r>
            <a:r>
              <a:rPr lang="ru-RU" sz="1800" dirty="0" err="1"/>
              <a:t>постапката</a:t>
            </a:r>
            <a:r>
              <a:rPr lang="ru-RU" sz="1800" dirty="0"/>
              <a:t>.</a:t>
            </a:r>
          </a:p>
          <a:p>
            <a:pPr marL="651510" indent="-285750"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6F918370-3839-42FE-3EF9-1B641FEFB210}"/>
              </a:ext>
            </a:extLst>
          </p:cNvPr>
          <p:cNvSpPr>
            <a:spLocks noGrp="1"/>
          </p:cNvSpPr>
          <p:nvPr>
            <p:ph type="title"/>
          </p:nvPr>
        </p:nvSpPr>
        <p:spPr>
          <a:xfrm>
            <a:off x="457200" y="274638"/>
            <a:ext cx="8229600" cy="994122"/>
          </a:xfrm>
        </p:spPr>
        <p:txBody>
          <a:bodyPr>
            <a:normAutofit fontScale="90000"/>
          </a:bodyPr>
          <a:lstStyle/>
          <a:p>
            <a:pPr indent="457200" algn="ctr"/>
            <a:r>
              <a:rPr lang="ru-RU" sz="4000" b="1" dirty="0">
                <a:effectLst/>
                <a:latin typeface="Arial" panose="020B0604020202020204" pitchFamily="34" charset="0"/>
                <a:ea typeface="Calibri" panose="020F0502020204030204" pitchFamily="34" charset="0"/>
                <a:cs typeface="Times New Roman" panose="02020603050405020304" pitchFamily="18" charset="0"/>
              </a:rPr>
              <a:t>ПОСТАПКА ЗА ИЗЗЕМАЊЕ НА 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0620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FD425-2042-6A0D-5378-D38600F40A8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150AFC-2E88-5669-9C71-D921E6329763}"/>
              </a:ext>
            </a:extLst>
          </p:cNvPr>
          <p:cNvSpPr>
            <a:spLocks noGrp="1"/>
          </p:cNvSpPr>
          <p:nvPr>
            <p:ph idx="1"/>
          </p:nvPr>
        </p:nvSpPr>
        <p:spPr>
          <a:xfrm>
            <a:off x="457200" y="1772816"/>
            <a:ext cx="8229600" cy="4464496"/>
          </a:xfrm>
        </p:spPr>
        <p:txBody>
          <a:bodyPr>
            <a:noAutofit/>
          </a:bodyPr>
          <a:lstStyle/>
          <a:p>
            <a:pPr indent="45720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полесни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пракса</a:t>
            </a:r>
            <a:r>
              <a:rPr lang="ru-RU" sz="2000" dirty="0">
                <a:effectLst/>
                <a:latin typeface="Arial" panose="020B0604020202020204" pitchFamily="34" charset="0"/>
                <a:ea typeface="Calibri" panose="020F0502020204030204" pitchFamily="34" charset="0"/>
                <a:cs typeface="Times New Roman" panose="02020603050405020304" pitchFamily="18" charset="0"/>
              </a:rPr>
              <a:t> е </a:t>
            </a:r>
            <a:r>
              <a:rPr lang="ru-RU" sz="2000" dirty="0">
                <a:effectLst/>
                <a:latin typeface="Arial" panose="020B0604020202020204" pitchFamily="34" charset="0"/>
                <a:ea typeface="Calibri" panose="020F0502020204030204" pitchFamily="34" charset="0"/>
              </a:rPr>
              <a:t>да се определи еден </a:t>
            </a:r>
            <a:r>
              <a:rPr lang="ru-RU" sz="2000" dirty="0" err="1">
                <a:effectLst/>
                <a:latin typeface="Arial" panose="020B0604020202020204" pitchFamily="34" charset="0"/>
                <a:ea typeface="Calibri" panose="020F0502020204030204" pitchFamily="34" charset="0"/>
              </a:rPr>
              <a:t>вештак</a:t>
            </a:r>
            <a:endParaRPr lang="ru-RU" sz="2000" dirty="0">
              <a:effectLst/>
              <a:latin typeface="Arial" panose="020B0604020202020204" pitchFamily="34" charset="0"/>
              <a:ea typeface="Calibri" panose="020F0502020204030204" pitchFamily="34" charset="0"/>
            </a:endParaRPr>
          </a:p>
          <a:p>
            <a:pPr indent="457200" algn="just"/>
            <a:r>
              <a:rPr lang="ru-RU" sz="2000" dirty="0" err="1">
                <a:effectLst/>
                <a:latin typeface="Arial" panose="020B0604020202020204" pitchFamily="34" charset="0"/>
                <a:ea typeface="Calibri" panose="020F0502020204030204" pitchFamily="34" charset="0"/>
              </a:rPr>
              <a:t>Ако</a:t>
            </a:r>
            <a:r>
              <a:rPr lang="ru-RU" sz="2000" dirty="0">
                <a:effectLst/>
                <a:latin typeface="Arial" panose="020B0604020202020204" pitchFamily="34" charset="0"/>
                <a:ea typeface="Calibri" panose="020F0502020204030204" pitchFamily="34" charset="0"/>
              </a:rPr>
              <a:t> </a:t>
            </a:r>
            <a:r>
              <a:rPr lang="ru-RU" sz="2000" dirty="0" err="1">
                <a:effectLst/>
                <a:latin typeface="Arial" panose="020B0604020202020204" pitchFamily="34" charset="0"/>
                <a:ea typeface="Calibri" panose="020F0502020204030204" pitchFamily="34" charset="0"/>
              </a:rPr>
              <a:t>вештачењето</a:t>
            </a:r>
            <a:r>
              <a:rPr lang="ru-RU" sz="2000" dirty="0">
                <a:effectLst/>
                <a:latin typeface="Arial" panose="020B0604020202020204" pitchFamily="34" charset="0"/>
                <a:ea typeface="Calibri" panose="020F0502020204030204" pitchFamily="34" charset="0"/>
              </a:rPr>
              <a:t> е сложено, </a:t>
            </a:r>
            <a:r>
              <a:rPr lang="ru-RU" sz="2000" dirty="0" err="1">
                <a:effectLst/>
                <a:latin typeface="Arial" panose="020B0604020202020204" pitchFamily="34" charset="0"/>
                <a:ea typeface="Calibri" panose="020F0502020204030204" pitchFamily="34" charset="0"/>
              </a:rPr>
              <a:t>тогаш</a:t>
            </a:r>
            <a:r>
              <a:rPr lang="ru-RU" sz="2000" dirty="0">
                <a:effectLst/>
                <a:latin typeface="Arial" panose="020B0604020202020204" pitchFamily="34" charset="0"/>
                <a:ea typeface="Calibri" panose="020F0502020204030204" pitchFamily="34" charset="0"/>
              </a:rPr>
              <a:t> </a:t>
            </a:r>
            <a:r>
              <a:rPr lang="ru-RU" sz="2000" dirty="0" err="1">
                <a:effectLst/>
                <a:latin typeface="Arial" panose="020B0604020202020204" pitchFamily="34" charset="0"/>
                <a:ea typeface="Calibri" panose="020F0502020204030204" pitchFamily="34" charset="0"/>
              </a:rPr>
              <a:t>може</a:t>
            </a:r>
            <a:r>
              <a:rPr lang="ru-RU" sz="2000" dirty="0">
                <a:effectLst/>
                <a:latin typeface="Arial" panose="020B0604020202020204" pitchFamily="34" charset="0"/>
                <a:ea typeface="Calibri" panose="020F0502020204030204" pitchFamily="34" charset="0"/>
              </a:rPr>
              <a:t> да се </a:t>
            </a:r>
            <a:r>
              <a:rPr lang="ru-RU" sz="2000" dirty="0" err="1">
                <a:effectLst/>
                <a:latin typeface="Arial" panose="020B0604020202020204" pitchFamily="34" charset="0"/>
                <a:ea typeface="Calibri" panose="020F0502020204030204" pitchFamily="34" charset="0"/>
              </a:rPr>
              <a:t>определат</a:t>
            </a:r>
            <a:r>
              <a:rPr lang="ru-RU" sz="2000" dirty="0">
                <a:effectLst/>
                <a:latin typeface="Arial" panose="020B0604020202020204" pitchFamily="34" charset="0"/>
                <a:ea typeface="Calibri" panose="020F0502020204030204" pitchFamily="34" charset="0"/>
              </a:rPr>
              <a:t> два или </a:t>
            </a:r>
            <a:r>
              <a:rPr lang="ru-RU" sz="2000" dirty="0" err="1">
                <a:effectLst/>
                <a:latin typeface="Arial" panose="020B0604020202020204" pitchFamily="34" charset="0"/>
                <a:ea typeface="Calibri" panose="020F0502020204030204" pitchFamily="34" charset="0"/>
              </a:rPr>
              <a:t>повеќе</a:t>
            </a:r>
            <a:r>
              <a:rPr lang="ru-RU" sz="2000" dirty="0">
                <a:effectLst/>
                <a:latin typeface="Arial" panose="020B0604020202020204" pitchFamily="34" charset="0"/>
                <a:ea typeface="Calibri" panose="020F0502020204030204" pitchFamily="34" charset="0"/>
              </a:rPr>
              <a:t> </a:t>
            </a:r>
            <a:r>
              <a:rPr lang="ru-RU" sz="2000" dirty="0" err="1">
                <a:effectLst/>
                <a:latin typeface="Arial" panose="020B0604020202020204" pitchFamily="34" charset="0"/>
                <a:ea typeface="Calibri" panose="020F0502020204030204" pitchFamily="34" charset="0"/>
              </a:rPr>
              <a:t>вештаци</a:t>
            </a:r>
            <a:r>
              <a:rPr lang="ru-RU" sz="2000" dirty="0">
                <a:effectLst/>
                <a:latin typeface="Arial" panose="020B0604020202020204" pitchFamily="34" charset="0"/>
                <a:ea typeface="Calibri" panose="020F0502020204030204" pitchFamily="34" charset="0"/>
              </a:rPr>
              <a:t>.</a:t>
            </a:r>
            <a:endParaRPr lang="ru-RU" sz="2000" dirty="0">
              <a:latin typeface="Arial" panose="020B0604020202020204" pitchFamily="34" charset="0"/>
              <a:ea typeface="Calibri" panose="020F0502020204030204" pitchFamily="34" charset="0"/>
            </a:endParaRPr>
          </a:p>
          <a:p>
            <a:pPr indent="45720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Комбинирани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вештачења</a:t>
            </a:r>
            <a:endParaRPr lang="ru-RU" sz="2000" dirty="0">
              <a:effectLst/>
              <a:latin typeface="Arial" panose="020B0604020202020204" pitchFamily="34" charset="0"/>
              <a:ea typeface="Calibri" panose="020F0502020204030204" pitchFamily="34" charset="0"/>
              <a:cs typeface="Times New Roman" panose="02020603050405020304" pitchFamily="18" charset="0"/>
            </a:endParaRPr>
          </a:p>
          <a:p>
            <a:pPr indent="45720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Странски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ангажира</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кога: </a:t>
            </a:r>
          </a:p>
          <a:p>
            <a:pPr marL="651510" indent="-285750" algn="just">
              <a:buFontTx/>
              <a:buChar char="-"/>
            </a:pPr>
            <a:r>
              <a:rPr lang="ru-RU" sz="2000" dirty="0">
                <a:latin typeface="Arial" panose="020B0604020202020204" pitchFamily="34" charset="0"/>
                <a:ea typeface="Calibri" panose="020F0502020204030204" pitchFamily="34" charset="0"/>
                <a:cs typeface="Times New Roman" panose="02020603050405020304" pitchFamily="18" charset="0"/>
              </a:rPr>
              <a:t>1.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странец</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исполнува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условите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вршење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согласност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законите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домицилната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држава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p>
          <a:p>
            <a:pPr marL="651510" indent="-285750" algn="just">
              <a:buFontTx/>
              <a:buChar char="-"/>
            </a:pPr>
            <a:r>
              <a:rPr lang="ru-RU" sz="2000" dirty="0">
                <a:effectLst/>
                <a:latin typeface="Arial" panose="020B0604020202020204" pitchFamily="34" charset="0"/>
                <a:ea typeface="Calibri" panose="020F0502020204030204" pitchFamily="34" charset="0"/>
                <a:cs typeface="Times New Roman" panose="02020603050405020304" pitchFamily="18" charset="0"/>
              </a:rPr>
              <a:t>2. во РСМ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определениот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вид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не постои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високообразовна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установа</a:t>
            </a:r>
            <a:r>
              <a:rPr lang="ru-RU" sz="2000" dirty="0">
                <a:effectLst/>
                <a:latin typeface="Arial" panose="020B0604020202020204" pitchFamily="34" charset="0"/>
                <a:ea typeface="Calibri" panose="020F0502020204030204" pitchFamily="34" charset="0"/>
                <a:cs typeface="Times New Roman" panose="02020603050405020304" pitchFamily="18" charset="0"/>
              </a:rPr>
              <a:t>, научна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установа</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установа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трговец</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поединец</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трговско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друштво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регистрирано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вршење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таков вид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D2E65F27-34BE-E4FA-271D-B40DCD6D3F8A}"/>
              </a:ext>
            </a:extLst>
          </p:cNvPr>
          <p:cNvSpPr>
            <a:spLocks noGrp="1"/>
          </p:cNvSpPr>
          <p:nvPr>
            <p:ph type="title"/>
          </p:nvPr>
        </p:nvSpPr>
        <p:spPr>
          <a:xfrm>
            <a:off x="457200" y="274638"/>
            <a:ext cx="8229600" cy="1426170"/>
          </a:xfrm>
        </p:spPr>
        <p:txBody>
          <a:bodyPr>
            <a:normAutofit/>
          </a:bodyPr>
          <a:lstStyle/>
          <a:p>
            <a:pPr indent="457200" algn="ctr"/>
            <a:r>
              <a:rPr lang="ru-RU" sz="3600" b="1" dirty="0" err="1">
                <a:effectLst/>
                <a:latin typeface="Arial" panose="020B0604020202020204" pitchFamily="34" charset="0"/>
                <a:ea typeface="Calibri" panose="020F0502020204030204" pitchFamily="34" charset="0"/>
                <a:cs typeface="Times New Roman" panose="02020603050405020304" pitchFamily="18" charset="0"/>
              </a:rPr>
              <a:t>Број</a:t>
            </a:r>
            <a:r>
              <a:rPr lang="ru-RU" sz="36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вештаци</a:t>
            </a:r>
            <a:r>
              <a:rPr lang="ru-RU" sz="3600" b="1" dirty="0">
                <a:effectLst/>
                <a:latin typeface="Arial" panose="020B0604020202020204" pitchFamily="34" charset="0"/>
                <a:ea typeface="Calibri" panose="020F0502020204030204" pitchFamily="34" charset="0"/>
                <a:cs typeface="Times New Roman" panose="02020603050405020304" pitchFamily="18" charset="0"/>
              </a:rPr>
              <a:t> кои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можат</a:t>
            </a:r>
            <a:r>
              <a:rPr lang="ru-RU" sz="3600" b="1" dirty="0">
                <a:effectLst/>
                <a:latin typeface="Arial" panose="020B0604020202020204" pitchFamily="34" charset="0"/>
                <a:ea typeface="Calibri" panose="020F0502020204030204" pitchFamily="34" charset="0"/>
                <a:cs typeface="Times New Roman" panose="02020603050405020304" pitchFamily="18" charset="0"/>
              </a:rPr>
              <a:t> да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вршат</a:t>
            </a:r>
            <a:r>
              <a:rPr lang="ru-RU" sz="3600" b="1" dirty="0">
                <a:effectLst/>
                <a:latin typeface="Arial" panose="020B0604020202020204" pitchFamily="34" charset="0"/>
                <a:ea typeface="Calibri" panose="020F0502020204030204" pitchFamily="34" charset="0"/>
                <a:cs typeface="Times New Roman" panose="02020603050405020304" pitchFamily="18" charset="0"/>
              </a:rPr>
              <a:t> </a:t>
            </a:r>
            <a:r>
              <a:rPr lang="ru-RU" sz="3600" b="1" dirty="0" err="1">
                <a:effectLst/>
                <a:latin typeface="Arial" panose="020B0604020202020204" pitchFamily="34" charset="0"/>
                <a:ea typeface="Calibri" panose="020F0502020204030204" pitchFamily="34" charset="0"/>
                <a:cs typeface="Times New Roman" panose="02020603050405020304" pitchFamily="18" charset="0"/>
              </a:rPr>
              <a:t>вештачење</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8492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59D33-E129-565D-69BA-58B86303EA5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5ABDB8-45F2-6E8E-D4D7-4760295981E0}"/>
              </a:ext>
            </a:extLst>
          </p:cNvPr>
          <p:cNvSpPr>
            <a:spLocks noGrp="1"/>
          </p:cNvSpPr>
          <p:nvPr>
            <p:ph idx="1"/>
          </p:nvPr>
        </p:nvSpPr>
        <p:spPr>
          <a:xfrm>
            <a:off x="457200" y="1340768"/>
            <a:ext cx="8229600" cy="5040560"/>
          </a:xfrm>
        </p:spPr>
        <p:txBody>
          <a:bodyPr>
            <a:noAutofit/>
          </a:bodyPr>
          <a:lstStyle/>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јави</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покана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судот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даде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образложен</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содржани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наодот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определениот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дополнително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продолжениот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рок;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одговара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прашања</a:t>
            </a:r>
            <a:r>
              <a:rPr lang="ru-RU" sz="1800" dirty="0">
                <a:effectLst/>
                <a:latin typeface="Arial" panose="020B0604020202020204" pitchFamily="34" charset="0"/>
                <a:ea typeface="Calibri" panose="020F0502020204030204" pitchFamily="34" charset="0"/>
                <a:cs typeface="Times New Roman" panose="02020603050405020304" pitchFamily="18" charset="0"/>
              </a:rPr>
              <a:t> кога 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повикан</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расправа;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му</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овозможи</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техничкиот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советник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присуствува</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текот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внесе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предлозите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забелешките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дал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техничкиот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советник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го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следел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p>
          <a:p>
            <a:pPr indent="0" algn="just">
              <a:buNone/>
            </a:pPr>
            <a:r>
              <a:rPr lang="ru-RU" sz="1800" dirty="0">
                <a:latin typeface="Arial" panose="020B0604020202020204" pitchFamily="34" charset="0"/>
                <a:ea typeface="Calibri" panose="020F0502020204030204" pitchFamily="34" charset="0"/>
                <a:cs typeface="Times New Roman" panose="02020603050405020304" pitchFamily="18" charset="0"/>
              </a:rPr>
              <a:t>	</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Вештакот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може</a:t>
            </a:r>
            <a:r>
              <a:rPr lang="ru-RU" sz="1800" dirty="0">
                <a:effectLst/>
                <a:latin typeface="Arial" panose="020B0604020202020204" pitchFamily="34" charset="0"/>
                <a:ea typeface="Calibri" panose="020F0502020204030204" pitchFamily="34" charset="0"/>
              </a:rPr>
              <a:t> да биде </a:t>
            </a:r>
            <a:r>
              <a:rPr lang="ru-RU" sz="1800" dirty="0" err="1">
                <a:effectLst/>
                <a:latin typeface="Arial" panose="020B0604020202020204" pitchFamily="34" charset="0"/>
                <a:ea typeface="Calibri" panose="020F0502020204030204" pitchFamily="34" charset="0"/>
              </a:rPr>
              <a:t>парично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казнет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ако</a:t>
            </a:r>
            <a:r>
              <a:rPr lang="ru-RU" sz="1800" dirty="0">
                <a:effectLst/>
                <a:latin typeface="Arial" panose="020B0604020202020204" pitchFamily="34" charset="0"/>
                <a:ea typeface="Calibri" panose="020F0502020204030204" pitchFamily="34" charset="0"/>
              </a:rPr>
              <a:t> е </a:t>
            </a:r>
            <a:r>
              <a:rPr lang="ru-RU" sz="1800" dirty="0" err="1">
                <a:effectLst/>
                <a:latin typeface="Arial" panose="020B0604020202020204" pitchFamily="34" charset="0"/>
                <a:ea typeface="Calibri" panose="020F0502020204030204" pitchFamily="34" charset="0"/>
              </a:rPr>
              <a:t>уредно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повикан</a:t>
            </a:r>
            <a:r>
              <a:rPr lang="ru-RU" sz="1800" dirty="0">
                <a:effectLst/>
                <a:latin typeface="Arial" panose="020B0604020202020204" pitchFamily="34" charset="0"/>
                <a:ea typeface="Calibri" panose="020F0502020204030204" pitchFamily="34" charset="0"/>
              </a:rPr>
              <a:t>, а не </a:t>
            </a:r>
            <a:r>
              <a:rPr lang="ru-RU" sz="1800" dirty="0" err="1">
                <a:effectLst/>
                <a:latin typeface="Arial" panose="020B0604020202020204" pitchFamily="34" charset="0"/>
                <a:ea typeface="Calibri" panose="020F0502020204030204" pitchFamily="34" charset="0"/>
              </a:rPr>
              <a:t>дојде</a:t>
            </a:r>
            <a:r>
              <a:rPr lang="ru-RU" sz="1800" dirty="0">
                <a:effectLst/>
                <a:latin typeface="Arial" panose="020B0604020202020204" pitchFamily="34" charset="0"/>
                <a:ea typeface="Calibri" panose="020F0502020204030204" pitchFamily="34" charset="0"/>
              </a:rPr>
              <a:t> во </a:t>
            </a:r>
            <a:r>
              <a:rPr lang="ru-RU" sz="1800" dirty="0" err="1">
                <a:effectLst/>
                <a:latin typeface="Arial" panose="020B0604020202020204" pitchFamily="34" charset="0"/>
                <a:ea typeface="Calibri" panose="020F0502020204030204" pitchFamily="34" charset="0"/>
              </a:rPr>
              <a:t>судот</a:t>
            </a:r>
            <a:r>
              <a:rPr lang="ru-RU" sz="1800" dirty="0">
                <a:effectLst/>
                <a:latin typeface="Arial" panose="020B0604020202020204" pitchFamily="34" charset="0"/>
                <a:ea typeface="Calibri" panose="020F0502020204030204" pitchFamily="34" charset="0"/>
              </a:rPr>
              <a:t> и не го </a:t>
            </a:r>
            <a:r>
              <a:rPr lang="ru-RU" sz="1800" dirty="0" err="1">
                <a:effectLst/>
                <a:latin typeface="Arial" panose="020B0604020202020204" pitchFamily="34" charset="0"/>
                <a:ea typeface="Calibri" panose="020F0502020204030204" pitchFamily="34" charset="0"/>
              </a:rPr>
              <a:t>оправда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изостанокот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ако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одбие</a:t>
            </a:r>
            <a:r>
              <a:rPr lang="ru-RU" sz="1800" dirty="0">
                <a:effectLst/>
                <a:latin typeface="Arial" panose="020B0604020202020204" pitchFamily="34" charset="0"/>
                <a:ea typeface="Calibri" panose="020F0502020204030204" pitchFamily="34" charset="0"/>
              </a:rPr>
              <a:t> да </a:t>
            </a:r>
            <a:r>
              <a:rPr lang="ru-RU" sz="1800" dirty="0" err="1">
                <a:effectLst/>
                <a:latin typeface="Arial" panose="020B0604020202020204" pitchFamily="34" charset="0"/>
                <a:ea typeface="Calibri" panose="020F0502020204030204" pitchFamily="34" charset="0"/>
              </a:rPr>
              <a:t>вештачи</a:t>
            </a:r>
            <a:r>
              <a:rPr lang="ru-RU" sz="1800" dirty="0">
                <a:effectLst/>
                <a:latin typeface="Arial" panose="020B0604020202020204" pitchFamily="34" charset="0"/>
                <a:ea typeface="Calibri" panose="020F0502020204030204" pitchFamily="34" charset="0"/>
              </a:rPr>
              <a:t> или </a:t>
            </a:r>
            <a:r>
              <a:rPr lang="ru-RU" sz="1800" dirty="0" err="1">
                <a:effectLst/>
                <a:latin typeface="Arial" panose="020B0604020202020204" pitchFamily="34" charset="0"/>
                <a:ea typeface="Calibri" panose="020F0502020204030204" pitchFamily="34" charset="0"/>
              </a:rPr>
              <a:t>ако</a:t>
            </a:r>
            <a:r>
              <a:rPr lang="ru-RU" sz="1800" dirty="0">
                <a:effectLst/>
                <a:latin typeface="Arial" panose="020B0604020202020204" pitchFamily="34" charset="0"/>
                <a:ea typeface="Calibri" panose="020F0502020204030204" pitchFamily="34" charset="0"/>
              </a:rPr>
              <a:t> не </a:t>
            </a:r>
            <a:r>
              <a:rPr lang="ru-RU" sz="1800" dirty="0" err="1">
                <a:effectLst/>
                <a:latin typeface="Arial" panose="020B0604020202020204" pitchFamily="34" charset="0"/>
                <a:ea typeface="Calibri" panose="020F0502020204030204" pitchFamily="34" charset="0"/>
              </a:rPr>
              <a:t>постапи</a:t>
            </a:r>
            <a:r>
              <a:rPr lang="ru-RU" sz="1800" dirty="0">
                <a:effectLst/>
                <a:latin typeface="Arial" panose="020B0604020202020204" pitchFamily="34" charset="0"/>
                <a:ea typeface="Calibri" panose="020F0502020204030204" pitchFamily="34" charset="0"/>
              </a:rPr>
              <a:t> во рокот определен во </a:t>
            </a:r>
            <a:r>
              <a:rPr lang="ru-RU" sz="1800" dirty="0" err="1">
                <a:effectLst/>
                <a:latin typeface="Arial" panose="020B0604020202020204" pitchFamily="34" charset="0"/>
                <a:ea typeface="Calibri" panose="020F0502020204030204" pitchFamily="34" charset="0"/>
              </a:rPr>
              <a:t>наредбата</a:t>
            </a:r>
            <a:r>
              <a:rPr lang="ru-RU" sz="1800" dirty="0">
                <a:effectLst/>
                <a:latin typeface="Arial" panose="020B0604020202020204" pitchFamily="34" charset="0"/>
                <a:ea typeface="Calibri" panose="020F0502020204030204" pitchFamily="34" charset="0"/>
              </a:rPr>
              <a:t>. </a:t>
            </a:r>
          </a:p>
          <a:p>
            <a:pPr indent="0" algn="just">
              <a:buNone/>
            </a:pPr>
            <a:r>
              <a:rPr lang="ru-RU" sz="1800" dirty="0">
                <a:effectLst/>
                <a:latin typeface="Arial" panose="020B0604020202020204" pitchFamily="34" charset="0"/>
                <a:ea typeface="Calibri" panose="020F0502020204030204" pitchFamily="34" charset="0"/>
              </a:rPr>
              <a:t>	Во </a:t>
            </a:r>
            <a:r>
              <a:rPr lang="ru-RU" sz="1800" dirty="0" err="1">
                <a:effectLst/>
                <a:latin typeface="Arial" panose="020B0604020202020204" pitchFamily="34" charset="0"/>
                <a:ea typeface="Calibri" panose="020F0502020204030204" pitchFamily="34" charset="0"/>
              </a:rPr>
              <a:t>случај</a:t>
            </a:r>
            <a:r>
              <a:rPr lang="ru-RU" sz="1800" dirty="0">
                <a:effectLst/>
                <a:latin typeface="Arial" panose="020B0604020202020204" pitchFamily="34" charset="0"/>
                <a:ea typeface="Calibri" panose="020F0502020204030204" pitchFamily="34" charset="0"/>
              </a:rPr>
              <a:t> на неоправдан </a:t>
            </a:r>
            <a:r>
              <a:rPr lang="ru-RU" sz="1800" dirty="0" err="1">
                <a:effectLst/>
                <a:latin typeface="Arial" panose="020B0604020202020204" pitchFamily="34" charset="0"/>
                <a:ea typeface="Calibri" panose="020F0502020204030204" pitchFamily="34" charset="0"/>
              </a:rPr>
              <a:t>изостанок</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вештакот</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може</a:t>
            </a:r>
            <a:r>
              <a:rPr lang="ru-RU" sz="1800" dirty="0">
                <a:effectLst/>
                <a:latin typeface="Arial" panose="020B0604020202020204" pitchFamily="34" charset="0"/>
                <a:ea typeface="Calibri" panose="020F0502020204030204" pitchFamily="34" charset="0"/>
              </a:rPr>
              <a:t> и </a:t>
            </a:r>
            <a:r>
              <a:rPr lang="ru-RU" sz="1800" dirty="0" err="1">
                <a:effectLst/>
                <a:latin typeface="Arial" panose="020B0604020202020204" pitchFamily="34" charset="0"/>
                <a:ea typeface="Calibri" panose="020F0502020204030204" pitchFamily="34" charset="0"/>
              </a:rPr>
              <a:t>присилно</a:t>
            </a:r>
            <a:r>
              <a:rPr lang="ru-RU" sz="1800" dirty="0">
                <a:effectLst/>
                <a:latin typeface="Arial" panose="020B0604020202020204" pitchFamily="34" charset="0"/>
                <a:ea typeface="Calibri" panose="020F0502020204030204" pitchFamily="34" charset="0"/>
              </a:rPr>
              <a:t> да се </a:t>
            </a:r>
            <a:r>
              <a:rPr lang="ru-RU" sz="1800" dirty="0" err="1">
                <a:effectLst/>
                <a:latin typeface="Arial" panose="020B0604020202020204" pitchFamily="34" charset="0"/>
                <a:ea typeface="Calibri" panose="020F0502020204030204" pitchFamily="34" charset="0"/>
              </a:rPr>
              <a:t>доведе</a:t>
            </a:r>
            <a:r>
              <a:rPr lang="ru-RU" sz="1800" dirty="0">
                <a:effectLst/>
                <a:latin typeface="Arial" panose="020B0604020202020204" pitchFamily="34" charset="0"/>
                <a:ea typeface="Calibri" panose="020F0502020204030204" pitchFamily="34" charset="0"/>
              </a:rPr>
              <a:t>, при </a:t>
            </a:r>
            <a:r>
              <a:rPr lang="ru-RU" sz="1800" dirty="0" err="1">
                <a:effectLst/>
                <a:latin typeface="Arial" panose="020B0604020202020204" pitchFamily="34" charset="0"/>
                <a:ea typeface="Calibri" panose="020F0502020204030204" pitchFamily="34" charset="0"/>
              </a:rPr>
              <a:t>што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трошоците</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доведување</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одложувањето</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главната</a:t>
            </a:r>
            <a:r>
              <a:rPr lang="ru-RU" sz="1800" dirty="0">
                <a:effectLst/>
                <a:latin typeface="Arial" panose="020B0604020202020204" pitchFamily="34" charset="0"/>
                <a:ea typeface="Calibri" panose="020F0502020204030204" pitchFamily="34" charset="0"/>
              </a:rPr>
              <a:t> расправа и </a:t>
            </a:r>
            <a:r>
              <a:rPr lang="ru-RU" sz="1800" dirty="0" err="1">
                <a:effectLst/>
                <a:latin typeface="Arial" panose="020B0604020202020204" pitchFamily="34" charset="0"/>
                <a:ea typeface="Calibri" panose="020F0502020204030204" pitchFamily="34" charset="0"/>
              </a:rPr>
              <a:t>другите</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трошоци</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постапката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што</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ги</a:t>
            </a:r>
            <a:r>
              <a:rPr lang="ru-RU" sz="1800" dirty="0">
                <a:effectLst/>
                <a:latin typeface="Arial" panose="020B0604020202020204" pitchFamily="34" charset="0"/>
                <a:ea typeface="Calibri" panose="020F0502020204030204" pitchFamily="34" charset="0"/>
              </a:rPr>
              <a:t> причинил по </a:t>
            </a:r>
            <a:r>
              <a:rPr lang="ru-RU" sz="1800" dirty="0" err="1">
                <a:effectLst/>
                <a:latin typeface="Arial" panose="020B0604020202020204" pitchFamily="34" charset="0"/>
                <a:ea typeface="Calibri" panose="020F0502020204030204" pitchFamily="34" charset="0"/>
              </a:rPr>
              <a:t>сопствена</a:t>
            </a:r>
            <a:r>
              <a:rPr lang="ru-RU" sz="1800" dirty="0">
                <a:effectLst/>
                <a:latin typeface="Arial" panose="020B0604020202020204" pitchFamily="34" charset="0"/>
                <a:ea typeface="Calibri" panose="020F0502020204030204" pitchFamily="34" charset="0"/>
              </a:rPr>
              <a:t> вина </a:t>
            </a:r>
            <a:r>
              <a:rPr lang="ru-RU" sz="1800" dirty="0" err="1">
                <a:effectLst/>
                <a:latin typeface="Arial" panose="020B0604020202020204" pitchFamily="34" charset="0"/>
                <a:ea typeface="Calibri" panose="020F0502020204030204" pitchFamily="34" charset="0"/>
              </a:rPr>
              <a:t>паѓаат</a:t>
            </a:r>
            <a:r>
              <a:rPr lang="ru-RU" sz="1800" dirty="0">
                <a:effectLst/>
                <a:latin typeface="Arial" panose="020B0604020202020204" pitchFamily="34" charset="0"/>
                <a:ea typeface="Calibri" panose="020F0502020204030204" pitchFamily="34" charset="0"/>
              </a:rPr>
              <a:t> на товар на </a:t>
            </a:r>
            <a:r>
              <a:rPr lang="ru-RU" sz="1800" dirty="0" err="1">
                <a:effectLst/>
                <a:latin typeface="Arial" panose="020B0604020202020204" pitchFamily="34" charset="0"/>
                <a:ea typeface="Calibri" panose="020F0502020204030204" pitchFamily="34" charset="0"/>
              </a:rPr>
              <a:t>вештакот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EAEF6C87-146B-36EF-F401-CDB2E693E823}"/>
              </a:ext>
            </a:extLst>
          </p:cNvPr>
          <p:cNvSpPr>
            <a:spLocks noGrp="1"/>
          </p:cNvSpPr>
          <p:nvPr>
            <p:ph type="title"/>
          </p:nvPr>
        </p:nvSpPr>
        <p:spPr>
          <a:xfrm>
            <a:off x="457200" y="274638"/>
            <a:ext cx="8229600" cy="1066130"/>
          </a:xfrm>
        </p:spPr>
        <p:txBody>
          <a:bodyPr>
            <a:norm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Процесни</a:t>
            </a:r>
            <a:r>
              <a:rPr lang="ru-RU" sz="3600" dirty="0">
                <a:effectLst/>
                <a:latin typeface="Arial" panose="020B0604020202020204" pitchFamily="34" charset="0"/>
                <a:ea typeface="Calibri" panose="020F0502020204030204" pitchFamily="34" charset="0"/>
                <a:cs typeface="Times New Roman" panose="02020603050405020304" pitchFamily="18" charset="0"/>
              </a:rPr>
              <a:t> </a:t>
            </a:r>
            <a:r>
              <a:rPr lang="ru-RU" sz="3600" dirty="0" err="1">
                <a:effectLst/>
                <a:latin typeface="Arial" panose="020B0604020202020204" pitchFamily="34" charset="0"/>
                <a:ea typeface="Calibri" panose="020F0502020204030204" pitchFamily="34" charset="0"/>
                <a:cs typeface="Times New Roman" panose="02020603050405020304" pitchFamily="18" charset="0"/>
              </a:rPr>
              <a:t>обврски</a:t>
            </a:r>
            <a:r>
              <a:rPr lang="ru-RU" sz="3600" dirty="0">
                <a:effectLst/>
                <a:latin typeface="Arial" panose="020B0604020202020204" pitchFamily="34" charset="0"/>
                <a:ea typeface="Calibri" panose="020F0502020204030204" pitchFamily="34" charset="0"/>
                <a:cs typeface="Times New Roman" panose="02020603050405020304" pitchFamily="18" charset="0"/>
              </a:rPr>
              <a:t> на </a:t>
            </a:r>
            <a:r>
              <a:rPr lang="ru-RU" sz="3600"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646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F9735-DCBF-E16F-9188-591497C6A73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66CAAE-784E-4034-D65E-BA7A72387403}"/>
              </a:ext>
            </a:extLst>
          </p:cNvPr>
          <p:cNvSpPr>
            <a:spLocks noGrp="1"/>
          </p:cNvSpPr>
          <p:nvPr>
            <p:ph idx="1"/>
          </p:nvPr>
        </p:nvSpPr>
        <p:spPr>
          <a:xfrm>
            <a:off x="457200" y="1340768"/>
            <a:ext cx="8229600" cy="5040560"/>
          </a:xfrm>
        </p:spPr>
        <p:txBody>
          <a:bodyPr>
            <a:noAutofit/>
          </a:bodyPr>
          <a:lstStyle/>
          <a:p>
            <a:pPr indent="457200" algn="just"/>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обврска</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рокот определен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писмената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наредба</a:t>
            </a:r>
            <a:r>
              <a:rPr lang="ru-RU" sz="1800" dirty="0">
                <a:effectLst/>
                <a:latin typeface="Arial" panose="020B0604020202020204" pitchFamily="34" charset="0"/>
                <a:ea typeface="Calibri" panose="020F0502020204030204" pitchFamily="34" charset="0"/>
                <a:cs typeface="Times New Roman" panose="02020603050405020304" pitchFamily="18" charset="0"/>
              </a:rPr>
              <a:t> до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го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наредил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достави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a:t>
            </a:r>
            <a:r>
              <a:rPr lang="ru-RU" sz="1800" dirty="0">
                <a:effectLst/>
                <a:latin typeface="Arial" panose="020B0604020202020204" pitchFamily="34" charset="0"/>
                <a:ea typeface="Calibri" panose="020F0502020204030204" pitchFamily="34" charset="0"/>
                <a:cs typeface="Times New Roman" panose="02020603050405020304" pitchFamily="18" charset="0"/>
              </a:rPr>
              <a:t> со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пропишана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содржина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образложи</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дошол</a:t>
            </a:r>
            <a:r>
              <a:rPr lang="ru-RU" sz="1800" dirty="0">
                <a:effectLst/>
                <a:latin typeface="Arial" panose="020B0604020202020204" pitchFamily="34" charset="0"/>
                <a:ea typeface="Calibri" panose="020F0502020204030204" pitchFamily="34" charset="0"/>
                <a:cs typeface="Times New Roman" panose="02020603050405020304" pitchFamily="18" charset="0"/>
              </a:rPr>
              <a:t> до определено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p>
          <a:p>
            <a:pPr indent="457200" algn="just"/>
            <a:r>
              <a:rPr lang="ru-RU" sz="1800" dirty="0" err="1">
                <a:effectLst/>
                <a:latin typeface="Arial" panose="020B0604020202020204" pitchFamily="34" charset="0"/>
                <a:ea typeface="Calibri" panose="020F0502020204030204" pitchFamily="34" charset="0"/>
                <a:cs typeface="Times New Roman" panose="02020603050405020304" pitchFamily="18" charset="0"/>
              </a:rPr>
              <a:t>Имајќи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предвид</a:t>
            </a:r>
            <a:r>
              <a:rPr lang="ru-RU" sz="1800" dirty="0">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определените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обврски</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го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наредил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обврските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произлегува</a:t>
            </a:r>
            <a:r>
              <a:rPr lang="ru-RU" sz="18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основа три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фази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воведна</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подготвителна</a:t>
            </a:r>
            <a:r>
              <a:rPr lang="ru-RU" sz="1800" dirty="0">
                <a:effectLst/>
                <a:latin typeface="Arial" panose="020B0604020202020204" pitchFamily="34" charset="0"/>
                <a:ea typeface="Calibri" panose="020F0502020204030204" pitchFamily="34" charset="0"/>
                <a:cs typeface="Times New Roman" panose="02020603050405020304" pitchFamily="18" charset="0"/>
              </a:rPr>
              <a:t> фаза, кога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подготвува</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го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наредил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е должен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му</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направи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достапни</a:t>
            </a:r>
            <a:r>
              <a:rPr lang="ru-RU" sz="1800" dirty="0">
                <a:effectLst/>
                <a:latin typeface="Arial" panose="020B0604020202020204" pitchFamily="34" charset="0"/>
                <a:ea typeface="Calibri" panose="020F0502020204030204" pitchFamily="34" charset="0"/>
                <a:cs typeface="Times New Roman" panose="02020603050405020304" pitchFamily="18" charset="0"/>
              </a:rPr>
              <a:t> сите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предмети</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списи</a:t>
            </a:r>
            <a:r>
              <a:rPr lang="ru-RU" sz="1800" dirty="0">
                <a:effectLst/>
                <a:latin typeface="Arial" panose="020B0604020202020204" pitchFamily="34" charset="0"/>
                <a:ea typeface="Calibri" panose="020F0502020204030204" pitchFamily="34" charset="0"/>
                <a:cs typeface="Times New Roman" panose="02020603050405020304" pitchFamily="18" charset="0"/>
              </a:rPr>
              <a:t> важни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втората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фаза е фаза кога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спроведува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уште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позната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т.н. оперативна фаза од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третата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фаза 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изработка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доставување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од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содржани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неговиот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наод</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со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соодветно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образложение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58653F6F-C5B9-BF1C-929B-0850A5D9587C}"/>
              </a:ext>
            </a:extLst>
          </p:cNvPr>
          <p:cNvSpPr>
            <a:spLocks noGrp="1"/>
          </p:cNvSpPr>
          <p:nvPr>
            <p:ph type="title"/>
          </p:nvPr>
        </p:nvSpPr>
        <p:spPr>
          <a:xfrm>
            <a:off x="457200" y="274638"/>
            <a:ext cx="8229600" cy="1066130"/>
          </a:xfrm>
        </p:spPr>
        <p:txBody>
          <a:bodyPr>
            <a:norm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Процесни</a:t>
            </a:r>
            <a:r>
              <a:rPr lang="ru-RU" sz="3600" dirty="0">
                <a:effectLst/>
                <a:latin typeface="Arial" panose="020B0604020202020204" pitchFamily="34" charset="0"/>
                <a:ea typeface="Calibri" panose="020F0502020204030204" pitchFamily="34" charset="0"/>
                <a:cs typeface="Times New Roman" panose="02020603050405020304" pitchFamily="18" charset="0"/>
              </a:rPr>
              <a:t> </a:t>
            </a:r>
            <a:r>
              <a:rPr lang="ru-RU" sz="3600" dirty="0" err="1">
                <a:effectLst/>
                <a:latin typeface="Arial" panose="020B0604020202020204" pitchFamily="34" charset="0"/>
                <a:ea typeface="Calibri" panose="020F0502020204030204" pitchFamily="34" charset="0"/>
                <a:cs typeface="Times New Roman" panose="02020603050405020304" pitchFamily="18" charset="0"/>
              </a:rPr>
              <a:t>обврски</a:t>
            </a:r>
            <a:r>
              <a:rPr lang="ru-RU" sz="3600" dirty="0">
                <a:effectLst/>
                <a:latin typeface="Arial" panose="020B0604020202020204" pitchFamily="34" charset="0"/>
                <a:ea typeface="Calibri" panose="020F0502020204030204" pitchFamily="34" charset="0"/>
                <a:cs typeface="Times New Roman" panose="02020603050405020304" pitchFamily="18" charset="0"/>
              </a:rPr>
              <a:t> на </a:t>
            </a:r>
            <a:r>
              <a:rPr lang="ru-RU" sz="3600"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3780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5C167-6E85-90A8-AB38-B4702C7086B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9975E1-07E1-F386-B9C3-783A638E2AFE}"/>
              </a:ext>
            </a:extLst>
          </p:cNvPr>
          <p:cNvSpPr>
            <a:spLocks noGrp="1"/>
          </p:cNvSpPr>
          <p:nvPr>
            <p:ph idx="1"/>
          </p:nvPr>
        </p:nvSpPr>
        <p:spPr>
          <a:xfrm>
            <a:off x="457200" y="1340768"/>
            <a:ext cx="8229600" cy="5040560"/>
          </a:xfrm>
        </p:spPr>
        <p:txBody>
          <a:bodyPr>
            <a:noAutofit/>
          </a:bodyPr>
          <a:lstStyle/>
          <a:p>
            <a:pPr indent="457200" algn="just">
              <a:buNone/>
            </a:pPr>
            <a:endParaRPr lang="ru-RU" sz="2200" dirty="0">
              <a:latin typeface="Arial" panose="020B0604020202020204" pitchFamily="34" charset="0"/>
              <a:ea typeface="Calibri" panose="020F0502020204030204" pitchFamily="34" charset="0"/>
              <a:cs typeface="Times New Roman" panose="02020603050405020304" pitchFamily="18" charset="0"/>
            </a:endParaRPr>
          </a:p>
          <a:p>
            <a:pPr indent="45720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право да предложи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прибават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докази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предмети</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податоци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важност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за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давање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наод</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право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употребува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својот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јазик</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писмо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ако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зборува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службен</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јазик</a:t>
            </a:r>
            <a:r>
              <a:rPr lang="ru-RU" sz="2200" dirty="0">
                <a:effectLst/>
                <a:latin typeface="Arial" panose="020B0604020202020204" pitchFamily="34" charset="0"/>
                <a:ea typeface="Calibri" panose="020F0502020204030204" pitchFamily="34" charset="0"/>
                <a:cs typeface="Times New Roman" panose="02020603050405020304" pitchFamily="18" charset="0"/>
              </a:rPr>
              <a:t> различен од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македонскиот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поднесе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образложено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барање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наредил</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за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продолжување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определениот</a:t>
            </a:r>
            <a:r>
              <a:rPr lang="ru-RU" sz="2200" dirty="0">
                <a:effectLst/>
                <a:latin typeface="Arial" panose="020B0604020202020204" pitchFamily="34" charset="0"/>
                <a:ea typeface="Calibri" panose="020F0502020204030204" pitchFamily="34" charset="0"/>
                <a:cs typeface="Times New Roman" panose="02020603050405020304" pitchFamily="18" charset="0"/>
              </a:rPr>
              <a:t> рок во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којшто</a:t>
            </a:r>
            <a:r>
              <a:rPr lang="ru-RU" sz="2200" dirty="0">
                <a:effectLst/>
                <a:latin typeface="Arial" panose="020B0604020202020204" pitchFamily="34" charset="0"/>
                <a:ea typeface="Calibri" panose="020F0502020204030204" pitchFamily="34" charset="0"/>
                <a:cs typeface="Times New Roman" panose="02020603050405020304" pitchFamily="18" charset="0"/>
              </a:rPr>
              <a:t> треба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заврши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 право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надомест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трошоци</a:t>
            </a:r>
            <a:r>
              <a:rPr lang="ru-RU" sz="2200" dirty="0">
                <a:effectLst/>
                <a:latin typeface="Arial" panose="020B0604020202020204" pitchFamily="34" charset="0"/>
                <a:ea typeface="Calibri" panose="020F0502020204030204" pitchFamily="34" charset="0"/>
                <a:cs typeface="Times New Roman" panose="02020603050405020304" pitchFamily="18" charset="0"/>
              </a:rPr>
              <a:t> и награда за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спроведеното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84E56142-1F82-5CA4-E4E7-25D70BC01E34}"/>
              </a:ext>
            </a:extLst>
          </p:cNvPr>
          <p:cNvSpPr>
            <a:spLocks noGrp="1"/>
          </p:cNvSpPr>
          <p:nvPr>
            <p:ph type="title"/>
          </p:nvPr>
        </p:nvSpPr>
        <p:spPr>
          <a:xfrm>
            <a:off x="457200" y="274638"/>
            <a:ext cx="8229600" cy="1066130"/>
          </a:xfrm>
        </p:spPr>
        <p:txBody>
          <a:bodyPr>
            <a:normAutofit/>
          </a:bodyPr>
          <a:lstStyle/>
          <a:p>
            <a:pPr indent="457200" algn="ctr"/>
            <a:r>
              <a:rPr lang="ru-RU" sz="3600" dirty="0" err="1">
                <a:effectLst/>
                <a:latin typeface="Arial" panose="020B0604020202020204" pitchFamily="34" charset="0"/>
                <a:ea typeface="Calibri" panose="020F0502020204030204" pitchFamily="34" charset="0"/>
                <a:cs typeface="Times New Roman" panose="02020603050405020304" pitchFamily="18" charset="0"/>
              </a:rPr>
              <a:t>Процесни</a:t>
            </a:r>
            <a:r>
              <a:rPr lang="ru-RU" sz="3600" dirty="0">
                <a:effectLst/>
                <a:latin typeface="Arial" panose="020B0604020202020204" pitchFamily="34" charset="0"/>
                <a:ea typeface="Calibri" panose="020F0502020204030204" pitchFamily="34" charset="0"/>
                <a:cs typeface="Times New Roman" panose="02020603050405020304" pitchFamily="18" charset="0"/>
              </a:rPr>
              <a:t> права на </a:t>
            </a:r>
            <a:r>
              <a:rPr lang="ru-RU" sz="3600"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1953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FAAD6B-EF06-0BA2-7D4E-3B7A79C6E353}"/>
              </a:ext>
            </a:extLst>
          </p:cNvPr>
          <p:cNvSpPr txBox="1"/>
          <p:nvPr/>
        </p:nvSpPr>
        <p:spPr>
          <a:xfrm>
            <a:off x="1007604" y="1988840"/>
            <a:ext cx="7128792" cy="2308324"/>
          </a:xfrm>
          <a:prstGeom prst="rect">
            <a:avLst/>
          </a:prstGeom>
          <a:noFill/>
        </p:spPr>
        <p:txBody>
          <a:bodyPr wrap="square">
            <a:spAutoFit/>
          </a:bodyPr>
          <a:lstStyle/>
          <a:p>
            <a:pPr algn="ctr"/>
            <a:r>
              <a:rPr lang="mk-MK" sz="4800" b="1" dirty="0">
                <a:effectLst/>
                <a:latin typeface="Arial" panose="020B0604020202020204" pitchFamily="34" charset="0"/>
                <a:ea typeface="Calibri" panose="020F0502020204030204" pitchFamily="34" charset="0"/>
                <a:cs typeface="Times New Roman" panose="02020603050405020304" pitchFamily="18" charset="0"/>
              </a:rPr>
              <a:t>ШТО Е ВАЖНО ЗА КВАЛИТЕТНО ВЕШТАЧЕЊЕ?</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3851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525963"/>
          </a:xfrm>
        </p:spPr>
        <p:txBody>
          <a:bodyPr/>
          <a:lstStyle/>
          <a:p>
            <a:pPr algn="just"/>
            <a:r>
              <a:rPr lang="mk-MK" dirty="0"/>
              <a:t>1. Правилно да се изготви и издаде Наредба за вештачење, за да се добие одговор на сите прашања кои се битни за донесување на ЈО или судска одлука и да се избегнат пропусти кои би довеле до незаконитост на вештачењето (на пр.да се ангажира вештак чија лиценца веќе не е важечка) и</a:t>
            </a:r>
          </a:p>
          <a:p>
            <a:pPr marL="109728" indent="0" algn="just">
              <a:buNone/>
            </a:pPr>
            <a:endParaRPr lang="en-US" dirty="0"/>
          </a:p>
          <a:p>
            <a:pPr algn="just"/>
            <a:r>
              <a:rPr lang="mk-MK" dirty="0"/>
              <a:t>2. Изготвеното вештачење да е квалитетно.</a:t>
            </a:r>
            <a:endParaRPr lang="en-US" dirty="0"/>
          </a:p>
          <a:p>
            <a:pPr marL="109728" indent="0" algn="just">
              <a:buNone/>
            </a:pPr>
            <a:endParaRPr lang="en-US" dirty="0"/>
          </a:p>
        </p:txBody>
      </p:sp>
      <p:sp>
        <p:nvSpPr>
          <p:cNvPr id="3" name="Title 2"/>
          <p:cNvSpPr>
            <a:spLocks noGrp="1"/>
          </p:cNvSpPr>
          <p:nvPr>
            <p:ph type="title"/>
          </p:nvPr>
        </p:nvSpPr>
        <p:spPr/>
        <p:txBody>
          <a:bodyPr/>
          <a:lstStyle/>
          <a:p>
            <a:pPr algn="ctr"/>
            <a:r>
              <a:rPr lang="mk-MK" dirty="0"/>
              <a:t>КВАЛИТЕТНО ВЕШТАЧЕЊЕ</a:t>
            </a:r>
            <a:endParaRPr lang="en-US" dirty="0"/>
          </a:p>
        </p:txBody>
      </p:sp>
    </p:spTree>
    <p:extLst>
      <p:ext uri="{BB962C8B-B14F-4D97-AF65-F5344CB8AC3E}">
        <p14:creationId xmlns:p14="http://schemas.microsoft.com/office/powerpoint/2010/main" val="4187540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28800"/>
            <a:ext cx="8229600" cy="4378491"/>
          </a:xfrm>
        </p:spPr>
        <p:txBody>
          <a:bodyPr>
            <a:normAutofit/>
          </a:bodyPr>
          <a:lstStyle/>
          <a:p>
            <a:pPr algn="just"/>
            <a:r>
              <a:rPr lang="mk-MK" sz="2200" dirty="0"/>
              <a:t>Доколку судот не го прифаќа вештачењето како веродостојно, не може да го замени со свое мислење</a:t>
            </a:r>
          </a:p>
          <a:p>
            <a:pPr algn="just"/>
            <a:r>
              <a:rPr lang="mk-MK" sz="2200" dirty="0"/>
              <a:t>Судот нема законска можност вештачењето да го врати на дополнување или да предели ново вештачење</a:t>
            </a:r>
          </a:p>
          <a:p>
            <a:pPr algn="just"/>
            <a:r>
              <a:rPr lang="mk-MK" sz="2200" dirty="0"/>
              <a:t>Судот ќе донесе одлука на основа на другите докази кои го побиваат мислењето на вештакот</a:t>
            </a:r>
          </a:p>
          <a:p>
            <a:pPr algn="just"/>
            <a:r>
              <a:rPr lang="mk-MK" sz="2200" dirty="0"/>
              <a:t>Согласно начелото </a:t>
            </a:r>
            <a:r>
              <a:rPr lang="en-GB" sz="2200" dirty="0"/>
              <a:t>"in </a:t>
            </a:r>
            <a:r>
              <a:rPr lang="en-GB" sz="2200" dirty="0" err="1"/>
              <a:t>dubio</a:t>
            </a:r>
            <a:r>
              <a:rPr lang="en-GB" sz="2200" dirty="0"/>
              <a:t> pro reo" </a:t>
            </a:r>
            <a:r>
              <a:rPr lang="mk-MK" sz="2200" dirty="0"/>
              <a:t>(„не на штета на обвинетиот“) фактите кои биле предмет на вештачење ќе се сметаат за недокажани и вака изготвеното вештачење ќе се толкува во прилог на обвиентиот</a:t>
            </a:r>
            <a:endParaRPr lang="en-US" sz="2200" dirty="0"/>
          </a:p>
        </p:txBody>
      </p:sp>
      <p:sp>
        <p:nvSpPr>
          <p:cNvPr id="3" name="Title 2"/>
          <p:cNvSpPr>
            <a:spLocks noGrp="1"/>
          </p:cNvSpPr>
          <p:nvPr>
            <p:ph type="title"/>
          </p:nvPr>
        </p:nvSpPr>
        <p:spPr/>
        <p:txBody>
          <a:bodyPr>
            <a:normAutofit fontScale="90000"/>
          </a:bodyPr>
          <a:lstStyle/>
          <a:p>
            <a:pPr algn="ctr"/>
            <a:r>
              <a:rPr lang="mk-MK" dirty="0"/>
              <a:t>НЕКВАЛИТЕТНО ВЕШТАЧЕЊЕ - ПОСЛЕДИЦИ</a:t>
            </a:r>
            <a:endParaRPr lang="en-US" dirty="0"/>
          </a:p>
        </p:txBody>
      </p:sp>
    </p:spTree>
    <p:extLst>
      <p:ext uri="{BB962C8B-B14F-4D97-AF65-F5344CB8AC3E}">
        <p14:creationId xmlns:p14="http://schemas.microsoft.com/office/powerpoint/2010/main" val="173330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16832"/>
            <a:ext cx="8229600" cy="4162467"/>
          </a:xfrm>
        </p:spPr>
        <p:txBody>
          <a:bodyPr>
            <a:normAutofit/>
          </a:bodyPr>
          <a:lstStyle/>
          <a:p>
            <a:pPr marL="109728" indent="0" algn="just">
              <a:buNone/>
            </a:pPr>
            <a:r>
              <a:rPr lang="mk-MK" sz="2400" dirty="0"/>
              <a:t>	</a:t>
            </a:r>
          </a:p>
          <a:p>
            <a:pPr marL="109728" indent="0" algn="just">
              <a:buNone/>
            </a:pPr>
            <a:r>
              <a:rPr lang="mk-MK" sz="2400" dirty="0"/>
              <a:t>	В</a:t>
            </a:r>
            <a:r>
              <a:rPr lang="en-GB" sz="2400" dirty="0" err="1"/>
              <a:t>ештакот</a:t>
            </a:r>
            <a:r>
              <a:rPr lang="en-GB" sz="2400" dirty="0"/>
              <a:t> </a:t>
            </a:r>
            <a:r>
              <a:rPr lang="en-GB" sz="2400" dirty="0" err="1"/>
              <a:t>може</a:t>
            </a:r>
            <a:r>
              <a:rPr lang="en-GB" sz="2400" dirty="0"/>
              <a:t> </a:t>
            </a:r>
            <a:r>
              <a:rPr lang="en-GB" sz="2400" dirty="0" err="1"/>
              <a:t>да</a:t>
            </a:r>
            <a:r>
              <a:rPr lang="en-GB" sz="2400" dirty="0"/>
              <a:t> </a:t>
            </a:r>
            <a:r>
              <a:rPr lang="en-GB" sz="2400" dirty="0" err="1"/>
              <a:t>предложи</a:t>
            </a:r>
            <a:r>
              <a:rPr lang="en-GB" sz="2400" dirty="0"/>
              <a:t> </a:t>
            </a:r>
            <a:r>
              <a:rPr lang="en-GB" sz="2400" dirty="0" err="1"/>
              <a:t>да</a:t>
            </a:r>
            <a:r>
              <a:rPr lang="en-GB" sz="2400" dirty="0"/>
              <a:t> </a:t>
            </a:r>
            <a:r>
              <a:rPr lang="en-GB" sz="2400" dirty="0" err="1"/>
              <a:t>се</a:t>
            </a:r>
            <a:r>
              <a:rPr lang="en-GB" sz="2400" dirty="0"/>
              <a:t> </a:t>
            </a:r>
            <a:r>
              <a:rPr lang="en-GB" sz="2400" dirty="0" err="1"/>
              <a:t>прибават</a:t>
            </a:r>
            <a:r>
              <a:rPr lang="en-GB" sz="2400" dirty="0"/>
              <a:t> </a:t>
            </a:r>
            <a:r>
              <a:rPr lang="en-GB" sz="2400" dirty="0" err="1"/>
              <a:t>докази</a:t>
            </a:r>
            <a:r>
              <a:rPr lang="en-GB" sz="2400" dirty="0"/>
              <a:t>, </a:t>
            </a:r>
            <a:r>
              <a:rPr lang="en-GB" sz="2400" dirty="0" err="1"/>
              <a:t>предмети</a:t>
            </a:r>
            <a:r>
              <a:rPr lang="en-GB" sz="2400" dirty="0"/>
              <a:t> и </a:t>
            </a:r>
            <a:r>
              <a:rPr lang="en-GB" sz="2400" dirty="0" err="1"/>
              <a:t>податоци</a:t>
            </a:r>
            <a:r>
              <a:rPr lang="en-GB" sz="2400" dirty="0"/>
              <a:t> </a:t>
            </a:r>
            <a:r>
              <a:rPr lang="en-GB" sz="2400" dirty="0" err="1"/>
              <a:t>што</a:t>
            </a:r>
            <a:r>
              <a:rPr lang="en-GB" sz="2400" dirty="0"/>
              <a:t> </a:t>
            </a:r>
            <a:r>
              <a:rPr lang="en-GB" sz="2400" dirty="0" err="1"/>
              <a:t>се</a:t>
            </a:r>
            <a:r>
              <a:rPr lang="en-GB" sz="2400" dirty="0"/>
              <a:t> </a:t>
            </a:r>
            <a:r>
              <a:rPr lang="en-GB" sz="2400" dirty="0" err="1"/>
              <a:t>од</a:t>
            </a:r>
            <a:r>
              <a:rPr lang="en-GB" sz="2400" dirty="0"/>
              <a:t> </a:t>
            </a:r>
            <a:r>
              <a:rPr lang="en-GB" sz="2400" dirty="0" err="1"/>
              <a:t>важност</a:t>
            </a:r>
            <a:r>
              <a:rPr lang="en-GB" sz="2400" dirty="0"/>
              <a:t> </a:t>
            </a:r>
            <a:r>
              <a:rPr lang="en-GB" sz="2400" dirty="0" err="1"/>
              <a:t>за</a:t>
            </a:r>
            <a:r>
              <a:rPr lang="en-GB" sz="2400" dirty="0"/>
              <a:t> </a:t>
            </a:r>
            <a:r>
              <a:rPr lang="en-GB" sz="2400" dirty="0" err="1"/>
              <a:t>давање</a:t>
            </a:r>
            <a:r>
              <a:rPr lang="en-GB" sz="2400" dirty="0"/>
              <a:t> </a:t>
            </a:r>
            <a:r>
              <a:rPr lang="en-GB" sz="2400" dirty="0" err="1"/>
              <a:t>наод</a:t>
            </a:r>
            <a:r>
              <a:rPr lang="en-GB" sz="2400" dirty="0"/>
              <a:t> и </a:t>
            </a:r>
            <a:r>
              <a:rPr lang="en-GB" sz="2400" dirty="0" err="1"/>
              <a:t>мислење</a:t>
            </a:r>
            <a:r>
              <a:rPr lang="en-GB" sz="2400" dirty="0"/>
              <a:t>. </a:t>
            </a:r>
            <a:endParaRPr lang="mk-MK" sz="2400" dirty="0"/>
          </a:p>
          <a:p>
            <a:pPr marL="109728" indent="0" algn="just">
              <a:buNone/>
            </a:pPr>
            <a:r>
              <a:rPr lang="mk-MK" sz="2400" dirty="0"/>
              <a:t>	</a:t>
            </a:r>
            <a:r>
              <a:rPr lang="en-GB" sz="2400" dirty="0" err="1"/>
              <a:t>Ако</a:t>
            </a:r>
            <a:r>
              <a:rPr lang="en-GB" sz="2400" dirty="0"/>
              <a:t> </a:t>
            </a:r>
            <a:r>
              <a:rPr lang="en-GB" sz="2400" dirty="0" err="1"/>
              <a:t>присуствува</a:t>
            </a:r>
            <a:r>
              <a:rPr lang="en-GB" sz="2400" dirty="0"/>
              <a:t> </a:t>
            </a:r>
            <a:r>
              <a:rPr lang="en-GB" sz="2400" dirty="0" err="1"/>
              <a:t>на</a:t>
            </a:r>
            <a:r>
              <a:rPr lang="en-GB" sz="2400" dirty="0"/>
              <a:t> </a:t>
            </a:r>
            <a:r>
              <a:rPr lang="en-GB" sz="2400" dirty="0" err="1"/>
              <a:t>увид</a:t>
            </a:r>
            <a:r>
              <a:rPr lang="en-GB" sz="2400" dirty="0"/>
              <a:t>, </a:t>
            </a:r>
            <a:r>
              <a:rPr lang="en-GB" sz="2400" dirty="0" err="1"/>
              <a:t>реконструкција</a:t>
            </a:r>
            <a:r>
              <a:rPr lang="en-GB" sz="2400" dirty="0"/>
              <a:t> </a:t>
            </a:r>
            <a:r>
              <a:rPr lang="en-GB" sz="2400" dirty="0" err="1"/>
              <a:t>или</a:t>
            </a:r>
            <a:r>
              <a:rPr lang="en-GB" sz="2400" dirty="0"/>
              <a:t> </a:t>
            </a:r>
            <a:r>
              <a:rPr lang="en-GB" sz="2400" dirty="0" err="1"/>
              <a:t>на</a:t>
            </a:r>
            <a:r>
              <a:rPr lang="en-GB" sz="2400" dirty="0"/>
              <a:t> </a:t>
            </a:r>
            <a:r>
              <a:rPr lang="en-GB" sz="2400" dirty="0" err="1"/>
              <a:t>друго</a:t>
            </a:r>
            <a:r>
              <a:rPr lang="en-GB" sz="2400" dirty="0"/>
              <a:t> </a:t>
            </a:r>
            <a:r>
              <a:rPr lang="en-GB" sz="2400" dirty="0" err="1"/>
              <a:t>истражно</a:t>
            </a:r>
            <a:r>
              <a:rPr lang="en-GB" sz="2400" dirty="0"/>
              <a:t> </a:t>
            </a:r>
            <a:r>
              <a:rPr lang="en-GB" sz="2400" dirty="0" err="1"/>
              <a:t>дејствие</a:t>
            </a:r>
            <a:r>
              <a:rPr lang="en-GB" sz="2400" dirty="0"/>
              <a:t>, </a:t>
            </a:r>
            <a:r>
              <a:rPr lang="en-GB" sz="2400" dirty="0" err="1"/>
              <a:t>вештакот</a:t>
            </a:r>
            <a:r>
              <a:rPr lang="en-GB" sz="2400" dirty="0"/>
              <a:t> </a:t>
            </a:r>
            <a:r>
              <a:rPr lang="en-GB" sz="2400" dirty="0" err="1"/>
              <a:t>може</a:t>
            </a:r>
            <a:r>
              <a:rPr lang="en-GB" sz="2400" dirty="0"/>
              <a:t> </a:t>
            </a:r>
            <a:r>
              <a:rPr lang="en-GB" sz="2400" dirty="0" err="1"/>
              <a:t>да</a:t>
            </a:r>
            <a:r>
              <a:rPr lang="en-GB" sz="2400" dirty="0"/>
              <a:t> </a:t>
            </a:r>
            <a:r>
              <a:rPr lang="en-GB" sz="2400" dirty="0" err="1"/>
              <a:t>предложи</a:t>
            </a:r>
            <a:r>
              <a:rPr lang="en-GB" sz="2400" dirty="0"/>
              <a:t> </a:t>
            </a:r>
            <a:r>
              <a:rPr lang="en-GB" sz="2400" dirty="0" err="1"/>
              <a:t>да</a:t>
            </a:r>
            <a:r>
              <a:rPr lang="en-GB" sz="2400" dirty="0"/>
              <a:t> </a:t>
            </a:r>
            <a:r>
              <a:rPr lang="en-GB" sz="2400" dirty="0" err="1"/>
              <a:t>се</a:t>
            </a:r>
            <a:r>
              <a:rPr lang="en-GB" sz="2400" dirty="0"/>
              <a:t> </a:t>
            </a:r>
            <a:r>
              <a:rPr lang="en-GB" sz="2400" dirty="0" err="1"/>
              <a:t>разјаснат</a:t>
            </a:r>
            <a:r>
              <a:rPr lang="en-GB" sz="2400" dirty="0"/>
              <a:t> </a:t>
            </a:r>
            <a:r>
              <a:rPr lang="en-GB" sz="2400" dirty="0" err="1"/>
              <a:t>одделни</a:t>
            </a:r>
            <a:r>
              <a:rPr lang="en-GB" sz="2400" dirty="0"/>
              <a:t> </a:t>
            </a:r>
            <a:r>
              <a:rPr lang="en-GB" sz="2400" dirty="0" err="1"/>
              <a:t>ок</a:t>
            </a:r>
            <a:r>
              <a:rPr lang="mk-MK" sz="2400" dirty="0"/>
              <a:t>олности </a:t>
            </a:r>
            <a:r>
              <a:rPr lang="en-GB" sz="2400" dirty="0" err="1"/>
              <a:t>или</a:t>
            </a:r>
            <a:r>
              <a:rPr lang="en-GB" sz="2400" dirty="0"/>
              <a:t> </a:t>
            </a:r>
            <a:r>
              <a:rPr lang="en-GB" sz="2400" dirty="0" err="1"/>
              <a:t>да</a:t>
            </a:r>
            <a:r>
              <a:rPr lang="en-GB" sz="2400" dirty="0"/>
              <a:t> </a:t>
            </a:r>
            <a:r>
              <a:rPr lang="en-GB" sz="2400" dirty="0" err="1"/>
              <a:t>му</a:t>
            </a:r>
            <a:r>
              <a:rPr lang="en-GB" sz="2400" dirty="0"/>
              <a:t> </a:t>
            </a:r>
            <a:r>
              <a:rPr lang="en-GB" sz="2400" dirty="0" err="1"/>
              <a:t>се</a:t>
            </a:r>
            <a:r>
              <a:rPr lang="en-GB" sz="2400" dirty="0"/>
              <a:t> </a:t>
            </a:r>
            <a:r>
              <a:rPr lang="en-GB" sz="2400" dirty="0" err="1"/>
              <a:t>постават</a:t>
            </a:r>
            <a:r>
              <a:rPr lang="en-GB" sz="2400" dirty="0"/>
              <a:t> </a:t>
            </a:r>
            <a:r>
              <a:rPr lang="en-GB" sz="2400" dirty="0" err="1"/>
              <a:t>одделни</a:t>
            </a:r>
            <a:r>
              <a:rPr lang="en-GB" sz="2400" dirty="0"/>
              <a:t> </a:t>
            </a:r>
            <a:r>
              <a:rPr lang="en-GB" sz="2400" dirty="0" err="1"/>
              <a:t>прашања</a:t>
            </a:r>
            <a:r>
              <a:rPr lang="en-GB" sz="2400" dirty="0"/>
              <a:t> </a:t>
            </a:r>
            <a:r>
              <a:rPr lang="en-GB" sz="2400" dirty="0" err="1"/>
              <a:t>на</a:t>
            </a:r>
            <a:r>
              <a:rPr lang="en-GB" sz="2400" dirty="0"/>
              <a:t> </a:t>
            </a:r>
            <a:r>
              <a:rPr lang="en-GB" sz="2400" dirty="0" err="1"/>
              <a:t>лицето</a:t>
            </a:r>
            <a:r>
              <a:rPr lang="en-GB" sz="2400" dirty="0"/>
              <a:t> </a:t>
            </a:r>
            <a:r>
              <a:rPr lang="en-GB" sz="2400" dirty="0" err="1"/>
              <a:t>кое</a:t>
            </a:r>
            <a:r>
              <a:rPr lang="en-GB" sz="2400" dirty="0"/>
              <a:t> </a:t>
            </a:r>
            <a:r>
              <a:rPr lang="en-GB" sz="2400" dirty="0" err="1"/>
              <a:t>се</a:t>
            </a:r>
            <a:r>
              <a:rPr lang="en-GB" sz="2400" dirty="0"/>
              <a:t> </a:t>
            </a:r>
            <a:r>
              <a:rPr lang="en-GB" sz="2400" dirty="0" err="1"/>
              <a:t>сослушува</a:t>
            </a:r>
            <a:r>
              <a:rPr lang="en-GB" sz="2400" dirty="0"/>
              <a:t>.</a:t>
            </a:r>
            <a:r>
              <a:rPr lang="mk-MK" sz="2400" dirty="0"/>
              <a:t> (ч</a:t>
            </a:r>
            <a:r>
              <a:rPr lang="en-GB" sz="2400" dirty="0" err="1"/>
              <a:t>лен</a:t>
            </a:r>
            <a:r>
              <a:rPr lang="en-GB" sz="2400" dirty="0"/>
              <a:t> 239 </a:t>
            </a:r>
            <a:r>
              <a:rPr lang="mk-MK" sz="2400" dirty="0"/>
              <a:t>ст.</a:t>
            </a:r>
            <a:r>
              <a:rPr lang="en-GB" sz="2400" dirty="0"/>
              <a:t>3</a:t>
            </a:r>
            <a:r>
              <a:rPr lang="mk-MK" sz="2400" dirty="0"/>
              <a:t> од ЗКП)</a:t>
            </a:r>
          </a:p>
          <a:p>
            <a:pPr algn="just"/>
            <a:endParaRPr lang="en-US" sz="2400" dirty="0"/>
          </a:p>
          <a:p>
            <a:pPr marL="109728" indent="0" algn="just">
              <a:buNone/>
            </a:pPr>
            <a:endParaRPr lang="en-US" dirty="0"/>
          </a:p>
          <a:p>
            <a:pPr algn="just"/>
            <a:endParaRPr lang="en-US" dirty="0"/>
          </a:p>
        </p:txBody>
      </p:sp>
      <p:sp>
        <p:nvSpPr>
          <p:cNvPr id="3" name="Title 2"/>
          <p:cNvSpPr>
            <a:spLocks noGrp="1"/>
          </p:cNvSpPr>
          <p:nvPr>
            <p:ph type="title"/>
          </p:nvPr>
        </p:nvSpPr>
        <p:spPr>
          <a:xfrm>
            <a:off x="467544" y="188640"/>
            <a:ext cx="8229600" cy="1728192"/>
          </a:xfrm>
        </p:spPr>
        <p:txBody>
          <a:bodyPr>
            <a:normAutofit/>
          </a:bodyPr>
          <a:lstStyle/>
          <a:p>
            <a:pPr marL="109728" indent="0" algn="ctr">
              <a:buNone/>
            </a:pPr>
            <a:r>
              <a:rPr lang="mk-MK" sz="3600" b="1" dirty="0"/>
              <a:t>ПРИСУСТВО НА ВЕШТАКОТ НА УВИД И РЕКОНСТРУКЦИЈА</a:t>
            </a:r>
            <a:r>
              <a:rPr lang="en-GB" sz="3600" b="1" dirty="0"/>
              <a:t>  </a:t>
            </a:r>
            <a:endParaRPr lang="mk-MK" sz="3600" dirty="0"/>
          </a:p>
        </p:txBody>
      </p:sp>
    </p:spTree>
    <p:extLst>
      <p:ext uri="{BB962C8B-B14F-4D97-AF65-F5344CB8AC3E}">
        <p14:creationId xmlns:p14="http://schemas.microsoft.com/office/powerpoint/2010/main" val="323617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27298-CC0C-57C2-40EB-D4E149AB73B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525362-426D-0F68-8D60-9C53E4D92916}"/>
              </a:ext>
            </a:extLst>
          </p:cNvPr>
          <p:cNvSpPr>
            <a:spLocks noGrp="1"/>
          </p:cNvSpPr>
          <p:nvPr>
            <p:ph idx="1"/>
          </p:nvPr>
        </p:nvSpPr>
        <p:spPr/>
        <p:txBody>
          <a:bodyPr>
            <a:normAutofit/>
          </a:bodyPr>
          <a:lstStyle/>
          <a:p>
            <a:pPr indent="0" algn="ctr">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Bernier</a:t>
            </a:r>
            <a:r>
              <a:rPr lang="mk-MK" sz="2800" dirty="0">
                <a:effectLst/>
                <a:latin typeface="Arial" panose="020B0604020202020204" pitchFamily="34" charset="0"/>
                <a:ea typeface="Calibri" panose="020F0502020204030204" pitchFamily="34" charset="0"/>
                <a:cs typeface="Times New Roman" panose="02020603050405020304" pitchFamily="18" charset="0"/>
              </a:rPr>
              <a:t>:</a:t>
            </a:r>
          </a:p>
          <a:p>
            <a:pPr indent="457200" algn="just"/>
            <a:endParaRPr lang="mk-MK" sz="2800" dirty="0">
              <a:latin typeface="Arial" panose="020B0604020202020204" pitchFamily="34" charset="0"/>
              <a:ea typeface="Calibri" panose="020F0502020204030204" pitchFamily="34" charset="0"/>
              <a:cs typeface="Times New Roman" panose="02020603050405020304" pitchFamily="18" charset="0"/>
            </a:endParaRPr>
          </a:p>
          <a:p>
            <a:pPr indent="0" algn="just">
              <a:buNone/>
            </a:pPr>
            <a:r>
              <a:rPr lang="ru-RU" sz="2800" dirty="0">
                <a:effectLst/>
                <a:latin typeface="Arial" panose="020B0604020202020204" pitchFamily="34" charset="0"/>
                <a:ea typeface="Calibri" panose="020F0502020204030204" pitchFamily="34" charset="0"/>
                <a:cs typeface="Times New Roman" panose="02020603050405020304" pitchFamily="18" charset="0"/>
              </a:rPr>
              <a:t>„</a:t>
            </a:r>
            <a:r>
              <a:rPr lang="ru-RU" sz="2800" dirty="0">
                <a:latin typeface="Arial" panose="020B0604020202020204" pitchFamily="34" charset="0"/>
                <a:ea typeface="Calibri" panose="020F0502020204030204" pitchFamily="34" charset="0"/>
                <a:cs typeface="Times New Roman" panose="02020603050405020304" pitchFamily="18" charset="0"/>
              </a:rPr>
              <a:t>К</a:t>
            </a:r>
            <a:r>
              <a:rPr lang="ru-RU" sz="2800" dirty="0">
                <a:effectLst/>
                <a:latin typeface="Arial" panose="020B0604020202020204" pitchFamily="34" charset="0"/>
                <a:ea typeface="Calibri" panose="020F0502020204030204" pitchFamily="34" charset="0"/>
                <a:cs typeface="Times New Roman" panose="02020603050405020304" pitchFamily="18" charset="0"/>
              </a:rPr>
              <a:t>ако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ние</a:t>
            </a:r>
            <a:r>
              <a:rPr lang="ru-RU" sz="2800" dirty="0">
                <a:effectLst/>
                <a:latin typeface="Arial" panose="020B0604020202020204" pitchFamily="34" charset="0"/>
                <a:ea typeface="Calibri" panose="020F0502020204030204" pitchFamily="34" charset="0"/>
                <a:cs typeface="Times New Roman" panose="02020603050405020304" pitchFamily="18" charset="0"/>
              </a:rPr>
              <a:t> се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служиме</a:t>
            </a:r>
            <a:r>
              <a:rPr lang="ru-RU" sz="2800" dirty="0">
                <a:effectLst/>
                <a:latin typeface="Arial" panose="020B0604020202020204" pitchFamily="34" charset="0"/>
                <a:ea typeface="Calibri" panose="020F0502020204030204" pitchFamily="34" charset="0"/>
                <a:cs typeface="Times New Roman" panose="02020603050405020304" pitchFamily="18" charset="0"/>
              </a:rPr>
              <a:t> со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оптички</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инструменти</a:t>
            </a:r>
            <a:r>
              <a:rPr lang="ru-RU" sz="2800" dirty="0">
                <a:effectLst/>
                <a:latin typeface="Arial" panose="020B0604020202020204" pitchFamily="34" charset="0"/>
                <a:ea typeface="Calibri" panose="020F0502020204030204" pitchFamily="34" charset="0"/>
                <a:cs typeface="Times New Roman" panose="02020603050405020304" pitchFamily="18" charset="0"/>
              </a:rPr>
              <a:t> за да го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доплниме</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2800" dirty="0">
                <a:effectLst/>
                <a:latin typeface="Arial" panose="020B0604020202020204" pitchFamily="34" charset="0"/>
                <a:ea typeface="Calibri" panose="020F0502020204030204" pitchFamily="34" charset="0"/>
                <a:cs typeface="Times New Roman" panose="02020603050405020304" pitchFamily="18" charset="0"/>
              </a:rPr>
              <a:t> за вид, исто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така</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судијата</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2800" dirty="0">
                <a:effectLst/>
                <a:latin typeface="Arial" panose="020B0604020202020204" pitchFamily="34" charset="0"/>
                <a:ea typeface="Calibri" panose="020F0502020204030204" pitchFamily="34" charset="0"/>
                <a:cs typeface="Times New Roman" panose="02020603050405020304" pitchFamily="18" charset="0"/>
              </a:rPr>
              <a:t> не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800" dirty="0">
                <a:effectLst/>
                <a:latin typeface="Arial" panose="020B0604020202020204" pitchFamily="34" charset="0"/>
                <a:ea typeface="Calibri" panose="020F0502020204030204" pitchFamily="34" charset="0"/>
                <a:cs typeface="Times New Roman" panose="02020603050405020304" pitchFamily="18" charset="0"/>
              </a:rPr>
              <a:t> да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енциклопедиско</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знаење</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позајмува</a:t>
            </a:r>
            <a:r>
              <a:rPr lang="ru-RU" sz="2800" dirty="0">
                <a:effectLst/>
                <a:latin typeface="Arial" panose="020B0604020202020204" pitchFamily="34" charset="0"/>
                <a:ea typeface="Calibri" panose="020F0502020204030204" pitchFamily="34" charset="0"/>
                <a:cs typeface="Times New Roman" panose="02020603050405020304" pitchFamily="18" charset="0"/>
              </a:rPr>
              <a:t> од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науката</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дргацени</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помошни</a:t>
            </a:r>
            <a:r>
              <a:rPr lang="ru-RU" sz="2800" dirty="0">
                <a:effectLst/>
                <a:latin typeface="Arial" panose="020B0604020202020204" pitchFamily="34" charset="0"/>
                <a:ea typeface="Calibri" panose="020F0502020204030204" pitchFamily="34" charset="0"/>
                <a:cs typeface="Times New Roman" panose="02020603050405020304" pitchFamily="18" charset="0"/>
              </a:rPr>
              <a:t> средства, за да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една</a:t>
            </a:r>
            <a:r>
              <a:rPr lang="ru-RU" sz="2800" dirty="0">
                <a:effectLst/>
                <a:latin typeface="Arial" panose="020B0604020202020204" pitchFamily="34" charset="0"/>
                <a:ea typeface="Calibri" panose="020F0502020204030204" pitchFamily="34" charset="0"/>
                <a:cs typeface="Times New Roman" panose="02020603050405020304" pitchFamily="18" charset="0"/>
              </a:rPr>
              <a:t> точна анализа на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материјалните</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елементи</a:t>
            </a:r>
            <a:r>
              <a:rPr lang="ru-RU" sz="2800" dirty="0">
                <a:effectLst/>
                <a:latin typeface="Arial" panose="020B0604020202020204" pitchFamily="34" charset="0"/>
                <a:ea typeface="Calibri" panose="020F0502020204030204" pitchFamily="34" charset="0"/>
                <a:cs typeface="Times New Roman" panose="02020603050405020304" pitchFamily="18" charset="0"/>
              </a:rPr>
              <a:t> кои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800" dirty="0">
                <a:effectLst/>
                <a:latin typeface="Arial" panose="020B0604020202020204" pitchFamily="34" charset="0"/>
                <a:ea typeface="Calibri" panose="020F0502020204030204" pitchFamily="34" charset="0"/>
                <a:cs typeface="Times New Roman" panose="02020603050405020304" pitchFamily="18" charset="0"/>
              </a:rPr>
              <a:t> пред очи“.</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A8B74BF3-3357-AC08-4514-B9403D1277FA}"/>
              </a:ext>
            </a:extLst>
          </p:cNvPr>
          <p:cNvSpPr>
            <a:spLocks noGrp="1"/>
          </p:cNvSpPr>
          <p:nvPr>
            <p:ph type="title"/>
          </p:nvPr>
        </p:nvSpPr>
        <p:spPr/>
        <p:txBody>
          <a:bodyPr/>
          <a:lstStyle/>
          <a:p>
            <a:pPr algn="ctr"/>
            <a:r>
              <a:rPr lang="mk-MK" dirty="0"/>
              <a:t>ВЕШТАЧЕЊЕ</a:t>
            </a:r>
            <a:endParaRPr lang="en-US" dirty="0"/>
          </a:p>
        </p:txBody>
      </p:sp>
    </p:spTree>
    <p:extLst>
      <p:ext uri="{BB962C8B-B14F-4D97-AF65-F5344CB8AC3E}">
        <p14:creationId xmlns:p14="http://schemas.microsoft.com/office/powerpoint/2010/main" val="2083266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738531"/>
          </a:xfrm>
        </p:spPr>
        <p:txBody>
          <a:bodyPr>
            <a:normAutofit fontScale="92500"/>
          </a:bodyPr>
          <a:lstStyle/>
          <a:p>
            <a:pPr marL="109728" indent="0" algn="just">
              <a:buNone/>
            </a:pPr>
            <a:endParaRPr lang="mk-MK" b="1" dirty="0"/>
          </a:p>
          <a:p>
            <a:pPr algn="just"/>
            <a:r>
              <a:rPr lang="mk-MK" sz="2600" dirty="0"/>
              <a:t>Се определува под услови предвидени во ЗКП и Закон за здравствена заштита</a:t>
            </a:r>
          </a:p>
          <a:p>
            <a:pPr algn="just"/>
            <a:r>
              <a:rPr lang="mk-MK" sz="2600" dirty="0"/>
              <a:t>С</a:t>
            </a:r>
            <a:r>
              <a:rPr lang="en-GB" sz="2600" dirty="0" err="1"/>
              <a:t>амо</a:t>
            </a:r>
            <a:r>
              <a:rPr lang="en-GB" sz="2600" dirty="0"/>
              <a:t> </a:t>
            </a:r>
            <a:r>
              <a:rPr lang="en-GB" sz="2600" dirty="0" err="1"/>
              <a:t>со</a:t>
            </a:r>
            <a:r>
              <a:rPr lang="en-GB" sz="2600" dirty="0"/>
              <a:t> </a:t>
            </a:r>
            <a:r>
              <a:rPr lang="en-GB" sz="2600" dirty="0" err="1"/>
              <a:t>обдукција</a:t>
            </a:r>
            <a:r>
              <a:rPr lang="en-GB" sz="2600" dirty="0"/>
              <a:t> </a:t>
            </a:r>
            <a:r>
              <a:rPr lang="en-GB" sz="2600" dirty="0" err="1"/>
              <a:t>може</a:t>
            </a:r>
            <a:r>
              <a:rPr lang="en-GB" sz="2600" dirty="0"/>
              <a:t> </a:t>
            </a:r>
            <a:r>
              <a:rPr lang="en-GB" sz="2600" dirty="0" err="1"/>
              <a:t>да</a:t>
            </a:r>
            <a:r>
              <a:rPr lang="en-GB" sz="2600" dirty="0"/>
              <a:t> </a:t>
            </a:r>
            <a:r>
              <a:rPr lang="en-GB" sz="2600" dirty="0" err="1"/>
              <a:t>се</a:t>
            </a:r>
            <a:r>
              <a:rPr lang="en-GB" sz="2600" dirty="0"/>
              <a:t> </a:t>
            </a:r>
            <a:r>
              <a:rPr lang="en-GB" sz="2600" dirty="0" err="1"/>
              <a:t>утврди</a:t>
            </a:r>
            <a:r>
              <a:rPr lang="en-GB" sz="2600" dirty="0"/>
              <a:t> </a:t>
            </a:r>
            <a:r>
              <a:rPr lang="en-GB" sz="2600" dirty="0" err="1"/>
              <a:t>вистинската</a:t>
            </a:r>
            <a:r>
              <a:rPr lang="en-GB" sz="2600" dirty="0"/>
              <a:t> </a:t>
            </a:r>
            <a:r>
              <a:rPr lang="en-GB" sz="2600" dirty="0" err="1"/>
              <a:t>причина</a:t>
            </a:r>
            <a:r>
              <a:rPr lang="en-GB" sz="2600" dirty="0"/>
              <a:t> </a:t>
            </a:r>
            <a:r>
              <a:rPr lang="en-GB" sz="2600" dirty="0" err="1"/>
              <a:t>за</a:t>
            </a:r>
            <a:r>
              <a:rPr lang="en-GB" sz="2600" dirty="0"/>
              <a:t> </a:t>
            </a:r>
            <a:r>
              <a:rPr lang="en-GB" sz="2600" dirty="0" err="1"/>
              <a:t>смрт</a:t>
            </a:r>
            <a:r>
              <a:rPr lang="en-GB" sz="2600" dirty="0"/>
              <a:t>. </a:t>
            </a:r>
            <a:r>
              <a:rPr lang="en-GB" sz="2600" dirty="0" err="1"/>
              <a:t>Подоцнежната</a:t>
            </a:r>
            <a:r>
              <a:rPr lang="en-GB" sz="2600" dirty="0"/>
              <a:t> </a:t>
            </a:r>
            <a:r>
              <a:rPr lang="en-GB" sz="2600" dirty="0" err="1"/>
              <a:t>ексхумација</a:t>
            </a:r>
            <a:r>
              <a:rPr lang="en-GB" sz="2600" dirty="0"/>
              <a:t> </a:t>
            </a:r>
            <a:r>
              <a:rPr lang="en-GB" sz="2600" dirty="0" err="1"/>
              <a:t>најчесто</a:t>
            </a:r>
            <a:r>
              <a:rPr lang="en-GB" sz="2600" dirty="0"/>
              <a:t> </a:t>
            </a:r>
            <a:r>
              <a:rPr lang="en-GB" sz="2600" dirty="0" err="1"/>
              <a:t>не</a:t>
            </a:r>
            <a:r>
              <a:rPr lang="en-GB" sz="2600" dirty="0"/>
              <a:t> </a:t>
            </a:r>
            <a:r>
              <a:rPr lang="en-GB" sz="2600" dirty="0" err="1"/>
              <a:t>придонесува</a:t>
            </a:r>
            <a:r>
              <a:rPr lang="en-GB" sz="2600" dirty="0"/>
              <a:t> </a:t>
            </a:r>
            <a:r>
              <a:rPr lang="en-GB" sz="2600" dirty="0" err="1"/>
              <a:t>во</a:t>
            </a:r>
            <a:r>
              <a:rPr lang="en-GB" sz="2600" dirty="0"/>
              <a:t> </a:t>
            </a:r>
            <a:r>
              <a:rPr lang="en-GB" sz="2600" dirty="0" err="1"/>
              <a:t>утврдување</a:t>
            </a:r>
            <a:r>
              <a:rPr lang="en-GB" sz="2600" dirty="0"/>
              <a:t> </a:t>
            </a:r>
            <a:r>
              <a:rPr lang="en-GB" sz="2600" dirty="0" err="1"/>
              <a:t>на</a:t>
            </a:r>
            <a:r>
              <a:rPr lang="en-GB" sz="2600" dirty="0"/>
              <a:t> </a:t>
            </a:r>
            <a:r>
              <a:rPr lang="en-GB" sz="2600" dirty="0" err="1"/>
              <a:t>причината</a:t>
            </a:r>
            <a:r>
              <a:rPr lang="mk-MK" sz="2600" dirty="0"/>
              <a:t> и механзмот</a:t>
            </a:r>
            <a:r>
              <a:rPr lang="en-GB" sz="2600" dirty="0"/>
              <a:t> </a:t>
            </a:r>
            <a:r>
              <a:rPr lang="en-GB" sz="2600" dirty="0" err="1"/>
              <a:t>за</a:t>
            </a:r>
            <a:r>
              <a:rPr lang="en-GB" sz="2600" dirty="0"/>
              <a:t> </a:t>
            </a:r>
            <a:r>
              <a:rPr lang="en-GB" sz="2600" dirty="0" err="1"/>
              <a:t>смрт</a:t>
            </a:r>
            <a:r>
              <a:rPr lang="en-GB" sz="2600" dirty="0"/>
              <a:t> </a:t>
            </a:r>
            <a:r>
              <a:rPr lang="en-GB" sz="2600" dirty="0" err="1"/>
              <a:t>бидејки</a:t>
            </a:r>
            <a:r>
              <a:rPr lang="en-GB" sz="2600" dirty="0"/>
              <a:t> </a:t>
            </a:r>
            <a:r>
              <a:rPr lang="en-GB" sz="2600" dirty="0" err="1"/>
              <a:t>трулежнте</a:t>
            </a:r>
            <a:r>
              <a:rPr lang="en-GB" sz="2600" dirty="0"/>
              <a:t> </a:t>
            </a:r>
            <a:r>
              <a:rPr lang="en-GB" sz="2600" dirty="0" err="1"/>
              <a:t>промени</a:t>
            </a:r>
            <a:r>
              <a:rPr lang="en-GB" sz="2600" dirty="0"/>
              <a:t> </a:t>
            </a:r>
            <a:r>
              <a:rPr lang="en-GB" sz="2600" dirty="0" err="1"/>
              <a:t>ги</a:t>
            </a:r>
            <a:r>
              <a:rPr lang="en-GB" sz="2600" dirty="0"/>
              <a:t> </a:t>
            </a:r>
            <a:r>
              <a:rPr lang="en-GB" sz="2600" dirty="0" err="1"/>
              <a:t>бришат</a:t>
            </a:r>
            <a:r>
              <a:rPr lang="en-GB" sz="2600" dirty="0"/>
              <a:t> </a:t>
            </a:r>
            <a:r>
              <a:rPr lang="en-GB" sz="2600" dirty="0" err="1"/>
              <a:t>фактите</a:t>
            </a:r>
            <a:r>
              <a:rPr lang="en-GB" sz="2600" dirty="0"/>
              <a:t>. </a:t>
            </a:r>
            <a:endParaRPr lang="mk-MK" sz="2600" dirty="0"/>
          </a:p>
          <a:p>
            <a:pPr algn="just"/>
            <a:r>
              <a:rPr lang="mk-MK" sz="2600" dirty="0"/>
              <a:t>При издавање на наредба за обдукција, ако е тоа индицирано со конкретните околности, треба изречно да се нареди и земање на крв, урина и други ткива заради токсиколошко вештачење. </a:t>
            </a:r>
            <a:endParaRPr lang="en-US" sz="2600" dirty="0"/>
          </a:p>
        </p:txBody>
      </p:sp>
      <p:sp>
        <p:nvSpPr>
          <p:cNvPr id="3" name="Title 2"/>
          <p:cNvSpPr>
            <a:spLocks noGrp="1"/>
          </p:cNvSpPr>
          <p:nvPr>
            <p:ph type="title"/>
          </p:nvPr>
        </p:nvSpPr>
        <p:spPr>
          <a:xfrm>
            <a:off x="467544" y="260648"/>
            <a:ext cx="8229600" cy="1656184"/>
          </a:xfrm>
        </p:spPr>
        <p:txBody>
          <a:bodyPr>
            <a:normAutofit/>
          </a:bodyPr>
          <a:lstStyle/>
          <a:p>
            <a:pPr marL="109728" indent="0" algn="ctr"/>
            <a:r>
              <a:rPr lang="mk-MK" sz="3200" dirty="0"/>
              <a:t>СУДСКО МЕДИЦИНСКА ОБДУКЦИЈА </a:t>
            </a:r>
          </a:p>
        </p:txBody>
      </p:sp>
    </p:spTree>
    <p:extLst>
      <p:ext uri="{BB962C8B-B14F-4D97-AF65-F5344CB8AC3E}">
        <p14:creationId xmlns:p14="http://schemas.microsoft.com/office/powerpoint/2010/main" val="844262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6654" y="1124744"/>
            <a:ext cx="7488832" cy="4708981"/>
          </a:xfrm>
          <a:prstGeom prst="rect">
            <a:avLst/>
          </a:prstGeom>
        </p:spPr>
        <p:txBody>
          <a:bodyPr wrap="square">
            <a:spAutoFit/>
          </a:bodyPr>
          <a:lstStyle/>
          <a:p>
            <a:pPr algn="just"/>
            <a:r>
              <a:rPr lang="mk-MK" sz="2000" dirty="0"/>
              <a:t>	С</a:t>
            </a:r>
            <a:r>
              <a:rPr lang="en-GB" sz="2000" dirty="0" err="1"/>
              <a:t>удско</a:t>
            </a:r>
            <a:r>
              <a:rPr lang="en-GB" sz="2000" dirty="0"/>
              <a:t> </a:t>
            </a:r>
            <a:r>
              <a:rPr lang="en-GB" sz="2000" dirty="0" err="1"/>
              <a:t>медицинската</a:t>
            </a:r>
            <a:r>
              <a:rPr lang="en-GB" sz="2000" dirty="0"/>
              <a:t> </a:t>
            </a:r>
            <a:r>
              <a:rPr lang="en-GB" sz="2000" dirty="0" err="1"/>
              <a:t>обдукција</a:t>
            </a:r>
            <a:r>
              <a:rPr lang="en-GB" sz="2000" dirty="0"/>
              <a:t> е </a:t>
            </a:r>
            <a:r>
              <a:rPr lang="en-GB" sz="2000" dirty="0" err="1"/>
              <a:t>само</a:t>
            </a:r>
            <a:r>
              <a:rPr lang="en-GB" sz="2000" dirty="0"/>
              <a:t> </a:t>
            </a:r>
            <a:r>
              <a:rPr lang="en-GB" sz="2000" dirty="0" err="1"/>
              <a:t>едно</a:t>
            </a:r>
            <a:r>
              <a:rPr lang="en-GB" sz="2000" dirty="0"/>
              <a:t> </a:t>
            </a:r>
            <a:r>
              <a:rPr lang="en-GB" sz="2000" dirty="0" err="1"/>
              <a:t>од</a:t>
            </a:r>
            <a:r>
              <a:rPr lang="en-GB" sz="2000" dirty="0"/>
              <a:t> </a:t>
            </a:r>
            <a:r>
              <a:rPr lang="en-GB" sz="2000" dirty="0" err="1"/>
              <a:t>доказните</a:t>
            </a:r>
            <a:r>
              <a:rPr lang="en-GB" sz="2000" dirty="0"/>
              <a:t> </a:t>
            </a:r>
            <a:r>
              <a:rPr lang="en-GB" sz="2000" dirty="0" err="1"/>
              <a:t>средства</a:t>
            </a:r>
            <a:r>
              <a:rPr lang="en-GB" sz="2000" dirty="0"/>
              <a:t>. </a:t>
            </a:r>
            <a:r>
              <a:rPr lang="en-GB" sz="2000" dirty="0" err="1"/>
              <a:t>За</a:t>
            </a:r>
            <a:r>
              <a:rPr lang="en-GB" sz="2000" dirty="0"/>
              <a:t> </a:t>
            </a:r>
            <a:r>
              <a:rPr lang="en-GB" sz="2000" dirty="0" err="1"/>
              <a:t>донесување</a:t>
            </a:r>
            <a:r>
              <a:rPr lang="en-GB" sz="2000" dirty="0"/>
              <a:t> </a:t>
            </a:r>
            <a:r>
              <a:rPr lang="en-GB" sz="2000" dirty="0" err="1"/>
              <a:t>на</a:t>
            </a:r>
            <a:r>
              <a:rPr lang="en-GB" sz="2000" dirty="0"/>
              <a:t> </a:t>
            </a:r>
            <a:r>
              <a:rPr lang="en-GB" sz="2000" dirty="0" err="1"/>
              <a:t>конечната</a:t>
            </a:r>
            <a:r>
              <a:rPr lang="en-GB" sz="2000" dirty="0"/>
              <a:t> </a:t>
            </a:r>
            <a:r>
              <a:rPr lang="en-GB" sz="2000" dirty="0" err="1"/>
              <a:t>одлука</a:t>
            </a:r>
            <a:r>
              <a:rPr lang="en-GB" sz="2000" dirty="0"/>
              <a:t> </a:t>
            </a:r>
            <a:r>
              <a:rPr lang="en-GB" sz="2000" dirty="0" err="1"/>
              <a:t>за</a:t>
            </a:r>
            <a:r>
              <a:rPr lang="en-GB" sz="2000" dirty="0"/>
              <a:t> </a:t>
            </a:r>
            <a:r>
              <a:rPr lang="en-GB" sz="2000" dirty="0" err="1"/>
              <a:t>постоење</a:t>
            </a:r>
            <a:r>
              <a:rPr lang="en-GB" sz="2000" dirty="0"/>
              <a:t>, </a:t>
            </a:r>
            <a:r>
              <a:rPr lang="en-GB" sz="2000" dirty="0" err="1"/>
              <a:t>односно</a:t>
            </a:r>
            <a:r>
              <a:rPr lang="en-GB" sz="2000" dirty="0"/>
              <a:t> </a:t>
            </a:r>
            <a:r>
              <a:rPr lang="en-GB" sz="2000" dirty="0" err="1"/>
              <a:t>непостење</a:t>
            </a:r>
            <a:r>
              <a:rPr lang="en-GB" sz="2000" dirty="0"/>
              <a:t> </a:t>
            </a:r>
            <a:r>
              <a:rPr lang="en-GB" sz="2000" dirty="0" err="1"/>
              <a:t>на</a:t>
            </a:r>
            <a:r>
              <a:rPr lang="en-GB" sz="2000" dirty="0"/>
              <a:t> </a:t>
            </a:r>
            <a:r>
              <a:rPr lang="en-GB" sz="2000" dirty="0" err="1"/>
              <a:t>кривичното</a:t>
            </a:r>
            <a:r>
              <a:rPr lang="en-GB" sz="2000" dirty="0"/>
              <a:t> </a:t>
            </a:r>
            <a:r>
              <a:rPr lang="en-GB" sz="2000" dirty="0" err="1"/>
              <a:t>дело</a:t>
            </a:r>
            <a:r>
              <a:rPr lang="en-GB" sz="2000" dirty="0"/>
              <a:t> </a:t>
            </a:r>
            <a:r>
              <a:rPr lang="en-GB" sz="2000" dirty="0" err="1"/>
              <a:t>од</a:t>
            </a:r>
            <a:r>
              <a:rPr lang="en-GB" sz="2000" dirty="0"/>
              <a:t> </a:t>
            </a:r>
            <a:r>
              <a:rPr lang="en-GB" sz="2000" dirty="0" err="1"/>
              <a:t>страна</a:t>
            </a:r>
            <a:r>
              <a:rPr lang="en-GB" sz="2000" dirty="0"/>
              <a:t> </a:t>
            </a:r>
            <a:r>
              <a:rPr lang="en-GB" sz="2000" dirty="0" err="1"/>
              <a:t>на</a:t>
            </a:r>
            <a:r>
              <a:rPr lang="en-GB" sz="2000" dirty="0"/>
              <a:t> </a:t>
            </a:r>
            <a:r>
              <a:rPr lang="en-GB" sz="2000" dirty="0" err="1"/>
              <a:t>судијата</a:t>
            </a:r>
            <a:r>
              <a:rPr lang="en-GB" sz="2000" dirty="0"/>
              <a:t>, </a:t>
            </a:r>
            <a:r>
              <a:rPr lang="en-GB" sz="2000" dirty="0" err="1"/>
              <a:t>кој</a:t>
            </a:r>
            <a:r>
              <a:rPr lang="en-GB" sz="2000" dirty="0"/>
              <a:t>, </a:t>
            </a:r>
            <a:r>
              <a:rPr lang="en-GB" sz="2000" dirty="0" err="1"/>
              <a:t>како</a:t>
            </a:r>
            <a:r>
              <a:rPr lang="en-GB" sz="2000" dirty="0"/>
              <a:t> </a:t>
            </a:r>
            <a:r>
              <a:rPr lang="en-GB" sz="2000" dirty="0" err="1"/>
              <a:t>правник</a:t>
            </a:r>
            <a:r>
              <a:rPr lang="en-GB" sz="2000" dirty="0"/>
              <a:t> </a:t>
            </a:r>
            <a:r>
              <a:rPr lang="en-GB" sz="2000" dirty="0" err="1"/>
              <a:t>не</a:t>
            </a:r>
            <a:r>
              <a:rPr lang="en-GB" sz="2000" dirty="0"/>
              <a:t> </a:t>
            </a:r>
            <a:r>
              <a:rPr lang="en-GB" sz="2000" dirty="0" err="1"/>
              <a:t>поседува</a:t>
            </a:r>
            <a:r>
              <a:rPr lang="en-GB" sz="2000" dirty="0"/>
              <a:t> </a:t>
            </a:r>
            <a:r>
              <a:rPr lang="en-GB" sz="2000" dirty="0" err="1"/>
              <a:t>адекватно</a:t>
            </a:r>
            <a:r>
              <a:rPr lang="en-GB" sz="2000" dirty="0"/>
              <a:t> </a:t>
            </a:r>
            <a:r>
              <a:rPr lang="en-GB" sz="2000" dirty="0" err="1"/>
              <a:t>стручно</a:t>
            </a:r>
            <a:r>
              <a:rPr lang="en-GB" sz="2000" dirty="0"/>
              <a:t> </a:t>
            </a:r>
            <a:r>
              <a:rPr lang="en-GB" sz="2000" dirty="0" err="1"/>
              <a:t>знаење</a:t>
            </a:r>
            <a:r>
              <a:rPr lang="en-GB" sz="2000" dirty="0"/>
              <a:t> </a:t>
            </a:r>
            <a:r>
              <a:rPr lang="en-GB" sz="2000" dirty="0" err="1"/>
              <a:t>од</a:t>
            </a:r>
            <a:r>
              <a:rPr lang="en-GB" sz="2000" dirty="0"/>
              <a:t> </a:t>
            </a:r>
            <a:r>
              <a:rPr lang="en-GB" sz="2000" dirty="0" err="1"/>
              <a:t>судско</a:t>
            </a:r>
            <a:r>
              <a:rPr lang="en-GB" sz="2000" dirty="0"/>
              <a:t> </a:t>
            </a:r>
            <a:r>
              <a:rPr lang="en-GB" sz="2000" dirty="0" err="1"/>
              <a:t>медицинска</a:t>
            </a:r>
            <a:r>
              <a:rPr lang="en-GB" sz="2000" dirty="0"/>
              <a:t> </a:t>
            </a:r>
            <a:r>
              <a:rPr lang="en-GB" sz="2000" dirty="0" err="1"/>
              <a:t>област</a:t>
            </a:r>
            <a:r>
              <a:rPr lang="en-GB" sz="2000" dirty="0"/>
              <a:t>, </a:t>
            </a:r>
            <a:r>
              <a:rPr lang="en-GB" sz="2000" dirty="0" err="1"/>
              <a:t>во</a:t>
            </a:r>
            <a:r>
              <a:rPr lang="en-GB" sz="2000" dirty="0"/>
              <a:t> </a:t>
            </a:r>
            <a:r>
              <a:rPr lang="en-GB" sz="2000" dirty="0" err="1"/>
              <a:t>најголем</a:t>
            </a:r>
            <a:r>
              <a:rPr lang="en-GB" sz="2000" dirty="0"/>
              <a:t> </a:t>
            </a:r>
            <a:r>
              <a:rPr lang="en-GB" sz="2000" dirty="0" err="1"/>
              <a:t>број</a:t>
            </a:r>
            <a:r>
              <a:rPr lang="en-GB" sz="2000" dirty="0"/>
              <a:t> </a:t>
            </a:r>
            <a:r>
              <a:rPr lang="en-GB" sz="2000" dirty="0" err="1"/>
              <a:t>случаи</a:t>
            </a:r>
            <a:r>
              <a:rPr lang="en-GB" sz="2000" dirty="0"/>
              <a:t> </a:t>
            </a:r>
            <a:r>
              <a:rPr lang="en-GB" sz="2000" dirty="0" err="1"/>
              <a:t>нужно</a:t>
            </a:r>
            <a:r>
              <a:rPr lang="en-GB" sz="2000" dirty="0"/>
              <a:t> е </a:t>
            </a:r>
            <a:r>
              <a:rPr lang="en-GB" sz="2000" dirty="0" err="1"/>
              <a:t>спроведување</a:t>
            </a:r>
            <a:r>
              <a:rPr lang="en-GB" sz="2000" dirty="0"/>
              <a:t> </a:t>
            </a:r>
            <a:r>
              <a:rPr lang="en-GB" sz="2000" dirty="0" err="1"/>
              <a:t>на</a:t>
            </a:r>
            <a:r>
              <a:rPr lang="en-GB" sz="2000" dirty="0"/>
              <a:t> </a:t>
            </a:r>
            <a:r>
              <a:rPr lang="en-GB" sz="2000" dirty="0" err="1"/>
              <a:t>судско</a:t>
            </a:r>
            <a:r>
              <a:rPr lang="en-GB" sz="2000" dirty="0"/>
              <a:t> </a:t>
            </a:r>
            <a:r>
              <a:rPr lang="en-GB" sz="2000" dirty="0" err="1"/>
              <a:t>медицинско</a:t>
            </a:r>
            <a:r>
              <a:rPr lang="en-GB" sz="2000" dirty="0"/>
              <a:t> </a:t>
            </a:r>
            <a:r>
              <a:rPr lang="en-GB" sz="2000" dirty="0" err="1"/>
              <a:t>вештачење</a:t>
            </a:r>
            <a:r>
              <a:rPr lang="en-GB" sz="2000" dirty="0"/>
              <a:t>. </a:t>
            </a:r>
            <a:endParaRPr lang="mk-MK" sz="2000" dirty="0"/>
          </a:p>
          <a:p>
            <a:pPr algn="just"/>
            <a:endParaRPr lang="mk-MK" sz="2000" dirty="0"/>
          </a:p>
          <a:p>
            <a:pPr algn="just"/>
            <a:r>
              <a:rPr lang="mk-MK" sz="2000" dirty="0"/>
              <a:t>	Овде логично е судско медицинското вештачење да се довери на истиот вештак кој ја спровел обдукцијата, што е гаранција дека вештачењето ќе биде квалитетно, брзо и лесно сработено, бидејки тој е најдобро запознат со околностите, а за ова нема никаква законска пречка.</a:t>
            </a:r>
            <a:endParaRPr lang="en-US" sz="2000" dirty="0"/>
          </a:p>
          <a:p>
            <a:pPr algn="just"/>
            <a:endParaRPr lang="en-US" sz="2000" dirty="0"/>
          </a:p>
        </p:txBody>
      </p:sp>
    </p:spTree>
    <p:extLst>
      <p:ext uri="{BB962C8B-B14F-4D97-AF65-F5344CB8AC3E}">
        <p14:creationId xmlns:p14="http://schemas.microsoft.com/office/powerpoint/2010/main" val="73698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234475"/>
          </a:xfrm>
        </p:spPr>
        <p:txBody>
          <a:bodyPr>
            <a:normAutofit/>
          </a:bodyPr>
          <a:lstStyle/>
          <a:p>
            <a:pPr marL="109728" indent="0" algn="just">
              <a:buNone/>
            </a:pPr>
            <a:r>
              <a:rPr lang="mk-MK" b="1" dirty="0"/>
              <a:t> </a:t>
            </a:r>
          </a:p>
          <a:p>
            <a:pPr marL="109728" indent="0" algn="just">
              <a:buNone/>
            </a:pPr>
            <a:r>
              <a:rPr lang="mk-MK" dirty="0"/>
              <a:t>	</a:t>
            </a:r>
            <a:r>
              <a:rPr lang="mk-MK" sz="2600" dirty="0"/>
              <a:t>Препорчливо е, како би се спречило лековерно и непотребно постапување, пред донесување на одлука за ексхумација, ЈО да го испита вештакот од судска медицина, по потреба и од токсикологија за можноста да се најдат релевантни траги, имајки го во предвид времето кое е поминато и условите во кои стоело мртвото тело, бидејки трулежните промени ги бришат фактите. </a:t>
            </a:r>
            <a:endParaRPr lang="en-US" sz="2600" dirty="0"/>
          </a:p>
        </p:txBody>
      </p:sp>
      <p:sp>
        <p:nvSpPr>
          <p:cNvPr id="3" name="Title 2"/>
          <p:cNvSpPr>
            <a:spLocks noGrp="1"/>
          </p:cNvSpPr>
          <p:nvPr>
            <p:ph type="title"/>
          </p:nvPr>
        </p:nvSpPr>
        <p:spPr>
          <a:xfrm>
            <a:off x="457200" y="274638"/>
            <a:ext cx="8229600" cy="1426170"/>
          </a:xfrm>
        </p:spPr>
        <p:txBody>
          <a:bodyPr>
            <a:normAutofit/>
          </a:bodyPr>
          <a:lstStyle/>
          <a:p>
            <a:pPr marL="109728" indent="0" algn="ctr"/>
            <a:r>
              <a:rPr lang="mk-MK" sz="4000" dirty="0"/>
              <a:t>ЕКСХУМАЦИЈА</a:t>
            </a:r>
          </a:p>
        </p:txBody>
      </p:sp>
    </p:spTree>
    <p:extLst>
      <p:ext uri="{BB962C8B-B14F-4D97-AF65-F5344CB8AC3E}">
        <p14:creationId xmlns:p14="http://schemas.microsoft.com/office/powerpoint/2010/main" val="3744550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16832"/>
            <a:ext cx="8229600" cy="4594515"/>
          </a:xfrm>
        </p:spPr>
        <p:txBody>
          <a:bodyPr>
            <a:normAutofit/>
          </a:bodyPr>
          <a:lstStyle/>
          <a:p>
            <a:pPr algn="just"/>
            <a:r>
              <a:rPr lang="ru-RU" sz="2000" dirty="0" err="1"/>
              <a:t>Телесен</a:t>
            </a:r>
            <a:r>
              <a:rPr lang="ru-RU" sz="2000" dirty="0"/>
              <a:t> </a:t>
            </a:r>
            <a:r>
              <a:rPr lang="ru-RU" sz="2000" dirty="0" err="1"/>
              <a:t>преглед</a:t>
            </a:r>
            <a:r>
              <a:rPr lang="ru-RU" sz="2000" dirty="0"/>
              <a:t> на </a:t>
            </a:r>
            <a:r>
              <a:rPr lang="ru-RU" sz="2000" dirty="0" err="1"/>
              <a:t>обвинетиот</a:t>
            </a:r>
            <a:r>
              <a:rPr lang="ru-RU" sz="2000" dirty="0"/>
              <a:t> или на </a:t>
            </a:r>
            <a:r>
              <a:rPr lang="ru-RU" sz="2000" dirty="0" err="1"/>
              <a:t>други</a:t>
            </a:r>
            <a:r>
              <a:rPr lang="ru-RU" sz="2000" dirty="0"/>
              <a:t> лица </a:t>
            </a:r>
            <a:r>
              <a:rPr lang="ru-RU" sz="2000" dirty="0" err="1"/>
              <a:t>ќе</a:t>
            </a:r>
            <a:r>
              <a:rPr lang="ru-RU" sz="2000" dirty="0"/>
              <a:t> се </a:t>
            </a:r>
            <a:r>
              <a:rPr lang="ru-RU" sz="2000" dirty="0" err="1"/>
              <a:t>преземе</a:t>
            </a:r>
            <a:r>
              <a:rPr lang="ru-RU" sz="2000" dirty="0"/>
              <a:t> и без </a:t>
            </a:r>
            <a:r>
              <a:rPr lang="ru-RU" sz="2000" dirty="0" err="1"/>
              <a:t>нивна</a:t>
            </a:r>
            <a:r>
              <a:rPr lang="ru-RU" sz="2000" dirty="0"/>
              <a:t> </a:t>
            </a:r>
            <a:r>
              <a:rPr lang="ru-RU" sz="2000" dirty="0" err="1"/>
              <a:t>согласност</a:t>
            </a:r>
            <a:r>
              <a:rPr lang="ru-RU" sz="2000" dirty="0"/>
              <a:t> </a:t>
            </a:r>
            <a:r>
              <a:rPr lang="ru-RU" sz="2000" dirty="0" err="1"/>
              <a:t>ако</a:t>
            </a:r>
            <a:r>
              <a:rPr lang="ru-RU" sz="2000" dirty="0"/>
              <a:t> е потребно да се </a:t>
            </a:r>
            <a:r>
              <a:rPr lang="ru-RU" sz="2000" dirty="0" err="1"/>
              <a:t>утврдат</a:t>
            </a:r>
            <a:r>
              <a:rPr lang="ru-RU" sz="2000" dirty="0"/>
              <a:t> </a:t>
            </a:r>
            <a:r>
              <a:rPr lang="ru-RU" sz="2000" dirty="0" err="1"/>
              <a:t>фактите</a:t>
            </a:r>
            <a:r>
              <a:rPr lang="ru-RU" sz="2000" dirty="0"/>
              <a:t> важни за </a:t>
            </a:r>
            <a:r>
              <a:rPr lang="ru-RU" sz="2000" dirty="0" err="1"/>
              <a:t>кривичната</a:t>
            </a:r>
            <a:r>
              <a:rPr lang="ru-RU" sz="2000" dirty="0"/>
              <a:t> </a:t>
            </a:r>
            <a:r>
              <a:rPr lang="ru-RU" sz="2000" dirty="0" err="1"/>
              <a:t>постапка</a:t>
            </a:r>
            <a:r>
              <a:rPr lang="ru-RU" sz="2000" dirty="0"/>
              <a:t>. </a:t>
            </a:r>
          </a:p>
          <a:p>
            <a:pPr algn="just"/>
            <a:r>
              <a:rPr lang="ru-RU" sz="2000" dirty="0" err="1"/>
              <a:t>Земање</a:t>
            </a:r>
            <a:r>
              <a:rPr lang="ru-RU" sz="2000" dirty="0"/>
              <a:t> на </a:t>
            </a:r>
            <a:r>
              <a:rPr lang="ru-RU" sz="2000" dirty="0" err="1"/>
              <a:t>крв</a:t>
            </a:r>
            <a:r>
              <a:rPr lang="ru-RU" sz="2000" dirty="0"/>
              <a:t> и </a:t>
            </a:r>
            <a:r>
              <a:rPr lang="ru-RU" sz="2000" dirty="0" err="1"/>
              <a:t>други</a:t>
            </a:r>
            <a:r>
              <a:rPr lang="ru-RU" sz="2000" dirty="0"/>
              <a:t> </a:t>
            </a:r>
            <a:r>
              <a:rPr lang="ru-RU" sz="2000" dirty="0" err="1"/>
              <a:t>лекарски</a:t>
            </a:r>
            <a:r>
              <a:rPr lang="ru-RU" sz="2000" dirty="0"/>
              <a:t> </a:t>
            </a:r>
            <a:r>
              <a:rPr lang="ru-RU" sz="2000" dirty="0" err="1"/>
              <a:t>дејствија</a:t>
            </a:r>
            <a:r>
              <a:rPr lang="ru-RU" sz="2000" dirty="0"/>
              <a:t>, кои </a:t>
            </a:r>
            <a:r>
              <a:rPr lang="ru-RU" sz="2000" dirty="0" err="1"/>
              <a:t>според</a:t>
            </a:r>
            <a:r>
              <a:rPr lang="ru-RU" sz="2000" dirty="0"/>
              <a:t> </a:t>
            </a:r>
            <a:r>
              <a:rPr lang="ru-RU" sz="2000" dirty="0" err="1"/>
              <a:t>правилата</a:t>
            </a:r>
            <a:r>
              <a:rPr lang="ru-RU" sz="2000" dirty="0"/>
              <a:t> на </a:t>
            </a:r>
            <a:r>
              <a:rPr lang="ru-RU" sz="2000" dirty="0" err="1"/>
              <a:t>медицинската</a:t>
            </a:r>
            <a:r>
              <a:rPr lang="ru-RU" sz="2000" dirty="0"/>
              <a:t> наука се </a:t>
            </a:r>
            <a:r>
              <a:rPr lang="ru-RU" sz="2000" dirty="0" err="1"/>
              <a:t>преземаат</a:t>
            </a:r>
            <a:r>
              <a:rPr lang="ru-RU" sz="2000" dirty="0"/>
              <a:t> </a:t>
            </a:r>
            <a:r>
              <a:rPr lang="ru-RU" sz="2000" dirty="0" err="1"/>
              <a:t>заради</a:t>
            </a:r>
            <a:r>
              <a:rPr lang="ru-RU" sz="2000" dirty="0"/>
              <a:t> анализа, </a:t>
            </a:r>
            <a:r>
              <a:rPr lang="ru-RU" sz="2000" dirty="0" err="1"/>
              <a:t>идентификација</a:t>
            </a:r>
            <a:r>
              <a:rPr lang="ru-RU" sz="2000" dirty="0"/>
              <a:t> на лица и </a:t>
            </a:r>
            <a:r>
              <a:rPr lang="ru-RU" sz="2000" dirty="0" err="1"/>
              <a:t>утврдување</a:t>
            </a:r>
            <a:r>
              <a:rPr lang="ru-RU" sz="2000" dirty="0"/>
              <a:t> на </a:t>
            </a:r>
            <a:r>
              <a:rPr lang="ru-RU" sz="2000" dirty="0" err="1"/>
              <a:t>други</a:t>
            </a:r>
            <a:r>
              <a:rPr lang="ru-RU" sz="2000" dirty="0"/>
              <a:t> </a:t>
            </a:r>
            <a:r>
              <a:rPr lang="ru-RU" sz="2000" dirty="0" err="1"/>
              <a:t>факти</a:t>
            </a:r>
            <a:r>
              <a:rPr lang="ru-RU" sz="2000" dirty="0"/>
              <a:t> важни за </a:t>
            </a:r>
            <a:r>
              <a:rPr lang="ru-RU" sz="2000" dirty="0" err="1"/>
              <a:t>кривичната</a:t>
            </a:r>
            <a:r>
              <a:rPr lang="ru-RU" sz="2000" dirty="0"/>
              <a:t> </a:t>
            </a:r>
            <a:r>
              <a:rPr lang="ru-RU" sz="2000" dirty="0" err="1"/>
              <a:t>постапка</a:t>
            </a:r>
            <a:r>
              <a:rPr lang="ru-RU" sz="2000" dirty="0"/>
              <a:t>, </a:t>
            </a:r>
            <a:r>
              <a:rPr lang="ru-RU" sz="2000" dirty="0" err="1"/>
              <a:t>можат</a:t>
            </a:r>
            <a:r>
              <a:rPr lang="ru-RU" sz="2000" dirty="0"/>
              <a:t> да се </a:t>
            </a:r>
            <a:r>
              <a:rPr lang="ru-RU" sz="2000" dirty="0" err="1"/>
              <a:t>преземат</a:t>
            </a:r>
            <a:r>
              <a:rPr lang="ru-RU" sz="2000" dirty="0"/>
              <a:t> и без </a:t>
            </a:r>
            <a:r>
              <a:rPr lang="ru-RU" sz="2000" dirty="0" err="1"/>
              <a:t>согласност</a:t>
            </a:r>
            <a:r>
              <a:rPr lang="ru-RU" sz="2000" dirty="0"/>
              <a:t> од </a:t>
            </a:r>
            <a:r>
              <a:rPr lang="ru-RU" sz="2000" dirty="0" err="1"/>
              <a:t>лицето</a:t>
            </a:r>
            <a:r>
              <a:rPr lang="ru-RU" sz="2000" dirty="0"/>
              <a:t> кое се </a:t>
            </a:r>
            <a:r>
              <a:rPr lang="ru-RU" sz="2000" dirty="0" err="1"/>
              <a:t>прегледува</a:t>
            </a:r>
            <a:r>
              <a:rPr lang="ru-RU" sz="2000" dirty="0"/>
              <a:t>, </a:t>
            </a:r>
            <a:r>
              <a:rPr lang="ru-RU" sz="2000" dirty="0" err="1"/>
              <a:t>ако</a:t>
            </a:r>
            <a:r>
              <a:rPr lang="ru-RU" sz="2000" dirty="0"/>
              <a:t> </a:t>
            </a:r>
            <a:r>
              <a:rPr lang="ru-RU" sz="2000" dirty="0" err="1"/>
              <a:t>поради</a:t>
            </a:r>
            <a:r>
              <a:rPr lang="ru-RU" sz="2000" dirty="0"/>
              <a:t> </a:t>
            </a:r>
            <a:r>
              <a:rPr lang="ru-RU" sz="2000" dirty="0" err="1"/>
              <a:t>тоа</a:t>
            </a:r>
            <a:r>
              <a:rPr lang="ru-RU" sz="2000" dirty="0"/>
              <a:t> не би </a:t>
            </a:r>
            <a:r>
              <a:rPr lang="ru-RU" sz="2000" dirty="0" err="1"/>
              <a:t>настапила</a:t>
            </a:r>
            <a:r>
              <a:rPr lang="ru-RU" sz="2000" dirty="0"/>
              <a:t> </a:t>
            </a:r>
            <a:r>
              <a:rPr lang="ru-RU" sz="2000" dirty="0" err="1"/>
              <a:t>некаква</a:t>
            </a:r>
            <a:r>
              <a:rPr lang="ru-RU" sz="2000" dirty="0"/>
              <a:t> </a:t>
            </a:r>
            <a:r>
              <a:rPr lang="ru-RU" sz="2000" dirty="0" err="1"/>
              <a:t>штета</a:t>
            </a:r>
            <a:r>
              <a:rPr lang="ru-RU" sz="2000" dirty="0"/>
              <a:t> по </a:t>
            </a:r>
            <a:r>
              <a:rPr lang="ru-RU" sz="2000" dirty="0" err="1"/>
              <a:t>неговото</a:t>
            </a:r>
            <a:r>
              <a:rPr lang="ru-RU" sz="2000" dirty="0"/>
              <a:t> </a:t>
            </a:r>
            <a:r>
              <a:rPr lang="ru-RU" sz="2000" dirty="0" err="1"/>
              <a:t>здравје</a:t>
            </a:r>
            <a:r>
              <a:rPr lang="ru-RU" sz="2000" dirty="0"/>
              <a:t>. </a:t>
            </a:r>
          </a:p>
          <a:p>
            <a:pPr algn="just"/>
            <a:r>
              <a:rPr lang="ru-RU" sz="2000" dirty="0"/>
              <a:t>Не е дозволено </a:t>
            </a:r>
            <a:r>
              <a:rPr lang="ru-RU" sz="2000" dirty="0" err="1"/>
              <a:t>спрема</a:t>
            </a:r>
            <a:r>
              <a:rPr lang="ru-RU" sz="2000" dirty="0"/>
              <a:t> </a:t>
            </a:r>
            <a:r>
              <a:rPr lang="ru-RU" sz="2000" dirty="0" err="1"/>
              <a:t>обвинетиот</a:t>
            </a:r>
            <a:r>
              <a:rPr lang="ru-RU" sz="2000" dirty="0"/>
              <a:t> или </a:t>
            </a:r>
            <a:r>
              <a:rPr lang="ru-RU" sz="2000" dirty="0" err="1"/>
              <a:t>сведокот</a:t>
            </a:r>
            <a:r>
              <a:rPr lang="ru-RU" sz="2000" dirty="0"/>
              <a:t> да се </a:t>
            </a:r>
            <a:r>
              <a:rPr lang="ru-RU" sz="2000" dirty="0" err="1"/>
              <a:t>применат</a:t>
            </a:r>
            <a:r>
              <a:rPr lang="ru-RU" sz="2000" dirty="0"/>
              <a:t> </a:t>
            </a:r>
            <a:r>
              <a:rPr lang="ru-RU" sz="2000" dirty="0" err="1"/>
              <a:t>медицински</a:t>
            </a:r>
            <a:r>
              <a:rPr lang="ru-RU" sz="2000" dirty="0"/>
              <a:t> интервенции или да им се </a:t>
            </a:r>
            <a:r>
              <a:rPr lang="ru-RU" sz="2000" dirty="0" err="1"/>
              <a:t>даваат</a:t>
            </a:r>
            <a:r>
              <a:rPr lang="ru-RU" sz="2000" dirty="0"/>
              <a:t> </a:t>
            </a:r>
            <a:r>
              <a:rPr lang="ru-RU" sz="2000" dirty="0" err="1"/>
              <a:t>такви</a:t>
            </a:r>
            <a:r>
              <a:rPr lang="ru-RU" sz="2000" dirty="0"/>
              <a:t> средства со кои би се </a:t>
            </a:r>
            <a:r>
              <a:rPr lang="ru-RU" sz="2000" dirty="0" err="1"/>
              <a:t>влијаело</a:t>
            </a:r>
            <a:r>
              <a:rPr lang="ru-RU" sz="2000" dirty="0"/>
              <a:t> </a:t>
            </a:r>
            <a:r>
              <a:rPr lang="ru-RU" sz="2000" dirty="0" err="1"/>
              <a:t>врз</a:t>
            </a:r>
            <a:r>
              <a:rPr lang="ru-RU" sz="2000" dirty="0"/>
              <a:t> </a:t>
            </a:r>
            <a:r>
              <a:rPr lang="ru-RU" sz="2000" dirty="0" err="1"/>
              <a:t>нивната</a:t>
            </a:r>
            <a:r>
              <a:rPr lang="ru-RU" sz="2000" dirty="0"/>
              <a:t> </a:t>
            </a:r>
            <a:r>
              <a:rPr lang="ru-RU" sz="2000" dirty="0" err="1"/>
              <a:t>свест</a:t>
            </a:r>
            <a:r>
              <a:rPr lang="ru-RU" sz="2000" dirty="0"/>
              <a:t> и </a:t>
            </a:r>
            <a:r>
              <a:rPr lang="ru-RU" sz="2000" dirty="0" err="1"/>
              <a:t>волја</a:t>
            </a:r>
            <a:r>
              <a:rPr lang="ru-RU" sz="2000" dirty="0"/>
              <a:t> при </a:t>
            </a:r>
            <a:r>
              <a:rPr lang="ru-RU" sz="2000" dirty="0" err="1"/>
              <a:t>давањето</a:t>
            </a:r>
            <a:r>
              <a:rPr lang="ru-RU" sz="2000" dirty="0"/>
              <a:t> на </a:t>
            </a:r>
            <a:r>
              <a:rPr lang="ru-RU" sz="2000" dirty="0" err="1"/>
              <a:t>исказ</a:t>
            </a:r>
            <a:r>
              <a:rPr lang="ru-RU" sz="2000" dirty="0"/>
              <a:t>. </a:t>
            </a:r>
            <a:endParaRPr lang="en-US" sz="2000" dirty="0"/>
          </a:p>
        </p:txBody>
      </p:sp>
      <p:sp>
        <p:nvSpPr>
          <p:cNvPr id="3" name="Title 2"/>
          <p:cNvSpPr>
            <a:spLocks noGrp="1"/>
          </p:cNvSpPr>
          <p:nvPr>
            <p:ph type="title"/>
          </p:nvPr>
        </p:nvSpPr>
        <p:spPr>
          <a:xfrm>
            <a:off x="467544" y="260648"/>
            <a:ext cx="8229600" cy="1440160"/>
          </a:xfrm>
        </p:spPr>
        <p:txBody>
          <a:bodyPr>
            <a:normAutofit/>
          </a:bodyPr>
          <a:lstStyle/>
          <a:p>
            <a:pPr marL="109728" indent="0" algn="ctr"/>
            <a:r>
              <a:rPr lang="ru-RU" sz="3600" dirty="0" err="1"/>
              <a:t>Телесен</a:t>
            </a:r>
            <a:r>
              <a:rPr lang="ru-RU" sz="3600" dirty="0"/>
              <a:t> </a:t>
            </a:r>
            <a:r>
              <a:rPr lang="ru-RU" sz="3600" dirty="0" err="1"/>
              <a:t>преглед</a:t>
            </a:r>
            <a:r>
              <a:rPr lang="ru-RU" sz="3600" dirty="0"/>
              <a:t>, </a:t>
            </a:r>
            <a:r>
              <a:rPr lang="ru-RU" sz="3600" dirty="0" err="1"/>
              <a:t>земање</a:t>
            </a:r>
            <a:r>
              <a:rPr lang="ru-RU" sz="3600" dirty="0"/>
              <a:t> </a:t>
            </a:r>
            <a:r>
              <a:rPr lang="ru-RU" sz="3600" dirty="0" err="1"/>
              <a:t>крв</a:t>
            </a:r>
            <a:r>
              <a:rPr lang="ru-RU" sz="3600" dirty="0"/>
              <a:t> и </a:t>
            </a:r>
            <a:r>
              <a:rPr lang="ru-RU" sz="3600" dirty="0" err="1"/>
              <a:t>други</a:t>
            </a:r>
            <a:r>
              <a:rPr lang="ru-RU" sz="3600" dirty="0"/>
              <a:t> </a:t>
            </a:r>
            <a:r>
              <a:rPr lang="ru-RU" sz="3600" dirty="0" err="1"/>
              <a:t>лекарски</a:t>
            </a:r>
            <a:r>
              <a:rPr lang="ru-RU" sz="3600" dirty="0"/>
              <a:t> </a:t>
            </a:r>
            <a:r>
              <a:rPr lang="ru-RU" sz="3600" dirty="0" err="1"/>
              <a:t>дејствија</a:t>
            </a:r>
            <a:r>
              <a:rPr lang="ru-RU" sz="3600" dirty="0"/>
              <a:t> </a:t>
            </a:r>
            <a:endParaRPr lang="mk-MK" sz="3600" dirty="0"/>
          </a:p>
        </p:txBody>
      </p:sp>
    </p:spTree>
    <p:extLst>
      <p:ext uri="{BB962C8B-B14F-4D97-AF65-F5344CB8AC3E}">
        <p14:creationId xmlns:p14="http://schemas.microsoft.com/office/powerpoint/2010/main" val="1342819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1"/>
            <a:ext cx="8229600" cy="4320480"/>
          </a:xfrm>
        </p:spPr>
        <p:txBody>
          <a:bodyPr>
            <a:normAutofit/>
          </a:bodyPr>
          <a:lstStyle/>
          <a:p>
            <a:pPr algn="just"/>
            <a:endParaRPr lang="mk-MK" sz="2400" dirty="0"/>
          </a:p>
          <a:p>
            <a:pPr algn="just"/>
            <a:r>
              <a:rPr lang="mk-MK" sz="2400" dirty="0"/>
              <a:t>П</a:t>
            </a:r>
            <a:r>
              <a:rPr lang="en-GB" sz="2400" dirty="0" err="1"/>
              <a:t>римероци</a:t>
            </a:r>
            <a:r>
              <a:rPr lang="en-GB" sz="2400" dirty="0"/>
              <a:t> </a:t>
            </a:r>
            <a:r>
              <a:rPr lang="en-GB" sz="2400" dirty="0" err="1"/>
              <a:t>за</a:t>
            </a:r>
            <a:r>
              <a:rPr lang="en-GB" sz="2400" dirty="0"/>
              <a:t> </a:t>
            </a:r>
            <a:r>
              <a:rPr lang="en-GB" sz="2400" dirty="0" err="1"/>
              <a:t>спроведување</a:t>
            </a:r>
            <a:r>
              <a:rPr lang="en-GB" sz="2400" dirty="0"/>
              <a:t> </a:t>
            </a:r>
            <a:r>
              <a:rPr lang="en-GB" sz="2400" dirty="0" err="1"/>
              <a:t>на</a:t>
            </a:r>
            <a:r>
              <a:rPr lang="en-GB" sz="2400" dirty="0"/>
              <a:t> ДНК </a:t>
            </a:r>
            <a:r>
              <a:rPr lang="en-GB" sz="2400" dirty="0" err="1"/>
              <a:t>анализа</a:t>
            </a:r>
            <a:r>
              <a:rPr lang="en-GB" sz="2400" dirty="0"/>
              <a:t> </a:t>
            </a:r>
            <a:r>
              <a:rPr lang="en-GB" sz="2400" dirty="0" err="1"/>
              <a:t>може</a:t>
            </a:r>
            <a:r>
              <a:rPr lang="en-GB" sz="2400" dirty="0"/>
              <a:t> </a:t>
            </a:r>
            <a:r>
              <a:rPr lang="en-GB" sz="2400" dirty="0" err="1"/>
              <a:t>да</a:t>
            </a:r>
            <a:r>
              <a:rPr lang="en-GB" sz="2400" dirty="0"/>
              <a:t> </a:t>
            </a:r>
            <a:r>
              <a:rPr lang="en-GB" sz="2400" dirty="0" err="1"/>
              <a:t>се</a:t>
            </a:r>
            <a:r>
              <a:rPr lang="en-GB" sz="2400" dirty="0"/>
              <a:t> </a:t>
            </a:r>
            <a:r>
              <a:rPr lang="en-GB" sz="2400" dirty="0" err="1"/>
              <a:t>земат</a:t>
            </a:r>
            <a:r>
              <a:rPr lang="en-GB" sz="2400" dirty="0"/>
              <a:t>, </a:t>
            </a:r>
            <a:r>
              <a:rPr lang="en-GB" sz="2400" dirty="0" err="1"/>
              <a:t>кога</a:t>
            </a:r>
            <a:r>
              <a:rPr lang="en-GB" sz="2400" dirty="0"/>
              <a:t> </a:t>
            </a:r>
            <a:r>
              <a:rPr lang="en-GB" sz="2400" dirty="0" err="1"/>
              <a:t>тоа</a:t>
            </a:r>
            <a:r>
              <a:rPr lang="en-GB" sz="2400" dirty="0"/>
              <a:t> е </a:t>
            </a:r>
            <a:r>
              <a:rPr lang="en-GB" sz="2400" dirty="0" err="1"/>
              <a:t>потребно</a:t>
            </a:r>
            <a:r>
              <a:rPr lang="en-GB" sz="2400" dirty="0"/>
              <a:t> </a:t>
            </a:r>
            <a:r>
              <a:rPr lang="en-GB" sz="2400" dirty="0" err="1"/>
              <a:t>заради</a:t>
            </a:r>
            <a:r>
              <a:rPr lang="en-GB" sz="2400" dirty="0"/>
              <a:t> </a:t>
            </a:r>
            <a:r>
              <a:rPr lang="en-GB" sz="2400" dirty="0" err="1"/>
              <a:t>идентификација</a:t>
            </a:r>
            <a:r>
              <a:rPr lang="en-GB" sz="2400" dirty="0"/>
              <a:t> </a:t>
            </a:r>
            <a:r>
              <a:rPr lang="en-GB" sz="2400" dirty="0" err="1"/>
              <a:t>на</a:t>
            </a:r>
            <a:r>
              <a:rPr lang="en-GB" sz="2400" dirty="0"/>
              <a:t> </a:t>
            </a:r>
            <a:r>
              <a:rPr lang="en-GB" sz="2400" dirty="0" err="1"/>
              <a:t>лица</a:t>
            </a:r>
            <a:r>
              <a:rPr lang="en-GB" sz="2400" dirty="0"/>
              <a:t> </a:t>
            </a:r>
            <a:r>
              <a:rPr lang="en-GB" sz="2400" dirty="0" err="1"/>
              <a:t>или</a:t>
            </a:r>
            <a:r>
              <a:rPr lang="en-GB" sz="2400" dirty="0"/>
              <a:t> </a:t>
            </a:r>
            <a:r>
              <a:rPr lang="en-GB" sz="2400" dirty="0" err="1"/>
              <a:t>заради</a:t>
            </a:r>
            <a:r>
              <a:rPr lang="en-GB" sz="2400" dirty="0"/>
              <a:t> </a:t>
            </a:r>
            <a:r>
              <a:rPr lang="en-GB" sz="2400" dirty="0" err="1"/>
              <a:t>споредување</a:t>
            </a:r>
            <a:r>
              <a:rPr lang="en-GB" sz="2400" dirty="0"/>
              <a:t> </a:t>
            </a:r>
            <a:r>
              <a:rPr lang="en-GB" sz="2400" dirty="0" err="1"/>
              <a:t>со</a:t>
            </a:r>
            <a:r>
              <a:rPr lang="en-GB" sz="2400" dirty="0"/>
              <a:t> </a:t>
            </a:r>
            <a:r>
              <a:rPr lang="en-GB" sz="2400" dirty="0" err="1"/>
              <a:t>други</a:t>
            </a:r>
            <a:r>
              <a:rPr lang="en-GB" sz="2400" dirty="0"/>
              <a:t> </a:t>
            </a:r>
            <a:r>
              <a:rPr lang="en-GB" sz="2400" dirty="0" err="1"/>
              <a:t>биолошки</a:t>
            </a:r>
            <a:r>
              <a:rPr lang="en-GB" sz="2400" dirty="0"/>
              <a:t> </a:t>
            </a:r>
            <a:r>
              <a:rPr lang="en-GB" sz="2400" dirty="0" err="1"/>
              <a:t>траги</a:t>
            </a:r>
            <a:r>
              <a:rPr lang="en-GB" sz="2400" dirty="0"/>
              <a:t> и </a:t>
            </a:r>
            <a:r>
              <a:rPr lang="en-GB" sz="2400" dirty="0" err="1"/>
              <a:t>други</a:t>
            </a:r>
            <a:r>
              <a:rPr lang="en-GB" sz="2400" dirty="0"/>
              <a:t> ДНК </a:t>
            </a:r>
            <a:r>
              <a:rPr lang="en-GB" sz="2400" dirty="0" err="1"/>
              <a:t>профили</a:t>
            </a:r>
            <a:r>
              <a:rPr lang="en-GB" sz="2400" dirty="0"/>
              <a:t>, и </a:t>
            </a:r>
            <a:r>
              <a:rPr lang="en-GB" sz="2400" dirty="0" err="1"/>
              <a:t>за</a:t>
            </a:r>
            <a:r>
              <a:rPr lang="en-GB" sz="2400" dirty="0"/>
              <a:t> </a:t>
            </a:r>
            <a:r>
              <a:rPr lang="en-GB" sz="2400" dirty="0" err="1"/>
              <a:t>тоа</a:t>
            </a:r>
            <a:r>
              <a:rPr lang="en-GB" sz="2400" dirty="0"/>
              <a:t> </a:t>
            </a:r>
            <a:r>
              <a:rPr lang="en-GB" sz="2400" dirty="0" err="1"/>
              <a:t>не</a:t>
            </a:r>
            <a:r>
              <a:rPr lang="en-GB" sz="2400" dirty="0"/>
              <a:t> е </a:t>
            </a:r>
            <a:r>
              <a:rPr lang="en-GB" sz="2400" dirty="0" err="1"/>
              <a:t>потребна</a:t>
            </a:r>
            <a:r>
              <a:rPr lang="en-GB" sz="2400" dirty="0"/>
              <a:t> </a:t>
            </a:r>
            <a:r>
              <a:rPr lang="en-GB" sz="2400" dirty="0" err="1"/>
              <a:t>согласност</a:t>
            </a:r>
            <a:r>
              <a:rPr lang="en-GB" sz="2400" dirty="0"/>
              <a:t> </a:t>
            </a:r>
            <a:r>
              <a:rPr lang="en-GB" sz="2400" dirty="0" err="1"/>
              <a:t>од</a:t>
            </a:r>
            <a:r>
              <a:rPr lang="en-GB" sz="2400" dirty="0"/>
              <a:t> </a:t>
            </a:r>
            <a:r>
              <a:rPr lang="en-GB" sz="2400" dirty="0" err="1"/>
              <a:t>лицето</a:t>
            </a:r>
            <a:r>
              <a:rPr lang="mk-MK" sz="2400" dirty="0"/>
              <a:t>(чл.249 ст.</a:t>
            </a:r>
            <a:r>
              <a:rPr lang="en-GB" sz="2400" dirty="0"/>
              <a:t>(3)</a:t>
            </a:r>
            <a:r>
              <a:rPr lang="mk-MK" sz="2400" dirty="0"/>
              <a:t> од ЗКП. )</a:t>
            </a:r>
          </a:p>
          <a:p>
            <a:pPr algn="just"/>
            <a:r>
              <a:rPr lang="ru-RU" sz="2400" dirty="0" err="1"/>
              <a:t>Доколку</a:t>
            </a:r>
            <a:r>
              <a:rPr lang="ru-RU" sz="2400" dirty="0"/>
              <a:t> не се </a:t>
            </a:r>
            <a:r>
              <a:rPr lang="ru-RU" sz="2400" dirty="0" err="1"/>
              <a:t>поведе</a:t>
            </a:r>
            <a:r>
              <a:rPr lang="ru-RU" sz="2400" dirty="0"/>
              <a:t> </a:t>
            </a:r>
            <a:r>
              <a:rPr lang="ru-RU" sz="2400" dirty="0" err="1"/>
              <a:t>постапка</a:t>
            </a:r>
            <a:r>
              <a:rPr lang="ru-RU" sz="2400" dirty="0"/>
              <a:t>, </a:t>
            </a:r>
            <a:r>
              <a:rPr lang="ru-RU" sz="2400" dirty="0" err="1"/>
              <a:t>земените</a:t>
            </a:r>
            <a:r>
              <a:rPr lang="ru-RU" sz="2400" dirty="0"/>
              <a:t> </a:t>
            </a:r>
            <a:r>
              <a:rPr lang="ru-RU" sz="2400" dirty="0" err="1"/>
              <a:t>примероци</a:t>
            </a:r>
            <a:r>
              <a:rPr lang="ru-RU" sz="2400" dirty="0"/>
              <a:t> согласно со </a:t>
            </a:r>
            <a:r>
              <a:rPr lang="ru-RU" sz="2400" dirty="0" err="1"/>
              <a:t>овој</a:t>
            </a:r>
            <a:r>
              <a:rPr lang="ru-RU" sz="2400" dirty="0"/>
              <a:t> член </a:t>
            </a:r>
            <a:r>
              <a:rPr lang="ru-RU" sz="2400" dirty="0" err="1"/>
              <a:t>можат</a:t>
            </a:r>
            <a:r>
              <a:rPr lang="ru-RU" sz="2400" dirty="0"/>
              <a:t> да се </a:t>
            </a:r>
            <a:r>
              <a:rPr lang="ru-RU" sz="2400" dirty="0" err="1"/>
              <a:t>чуваат</a:t>
            </a:r>
            <a:r>
              <a:rPr lang="ru-RU" sz="2400" dirty="0"/>
              <a:t> до </a:t>
            </a:r>
            <a:r>
              <a:rPr lang="ru-RU" sz="2400" dirty="0" err="1"/>
              <a:t>застареност</a:t>
            </a:r>
            <a:r>
              <a:rPr lang="ru-RU" sz="2400" dirty="0"/>
              <a:t> на </a:t>
            </a:r>
            <a:r>
              <a:rPr lang="ru-RU" sz="2400" dirty="0" err="1"/>
              <a:t>кривичното</a:t>
            </a:r>
            <a:r>
              <a:rPr lang="ru-RU" sz="2400" dirty="0"/>
              <a:t> </a:t>
            </a:r>
            <a:r>
              <a:rPr lang="ru-RU" sz="2400" dirty="0" err="1"/>
              <a:t>гонење</a:t>
            </a:r>
            <a:r>
              <a:rPr lang="ru-RU" sz="2400" dirty="0"/>
              <a:t> </a:t>
            </a:r>
            <a:r>
              <a:rPr lang="ru-RU" sz="2400" dirty="0" err="1"/>
              <a:t>според</a:t>
            </a:r>
            <a:r>
              <a:rPr lang="ru-RU" sz="2400" dirty="0"/>
              <a:t> </a:t>
            </a:r>
            <a:r>
              <a:rPr lang="ru-RU" sz="2400" dirty="0" err="1"/>
              <a:t>одредбите</a:t>
            </a:r>
            <a:r>
              <a:rPr lang="ru-RU" sz="2400" dirty="0"/>
              <a:t> на </a:t>
            </a:r>
            <a:r>
              <a:rPr lang="ru-RU" sz="2400" dirty="0" err="1"/>
              <a:t>Кривичниот</a:t>
            </a:r>
            <a:r>
              <a:rPr lang="ru-RU" sz="2400" dirty="0"/>
              <a:t> </a:t>
            </a:r>
            <a:r>
              <a:rPr lang="ru-RU" sz="2400" dirty="0" err="1"/>
              <a:t>законик</a:t>
            </a:r>
            <a:r>
              <a:rPr lang="ru-RU" sz="2400" dirty="0"/>
              <a:t>.</a:t>
            </a:r>
            <a:endParaRPr lang="mk-MK" sz="2400" dirty="0"/>
          </a:p>
        </p:txBody>
      </p:sp>
      <p:sp>
        <p:nvSpPr>
          <p:cNvPr id="3" name="Title 2"/>
          <p:cNvSpPr>
            <a:spLocks noGrp="1"/>
          </p:cNvSpPr>
          <p:nvPr>
            <p:ph type="title"/>
          </p:nvPr>
        </p:nvSpPr>
        <p:spPr>
          <a:xfrm>
            <a:off x="496020" y="692696"/>
            <a:ext cx="8229600" cy="864096"/>
          </a:xfrm>
        </p:spPr>
        <p:txBody>
          <a:bodyPr>
            <a:noAutofit/>
          </a:bodyPr>
          <a:lstStyle/>
          <a:p>
            <a:pPr marL="109728" indent="0" algn="ctr"/>
            <a:r>
              <a:rPr lang="mk-MK" sz="3200" dirty="0"/>
              <a:t>ДНК АНАЛИЗА</a:t>
            </a:r>
          </a:p>
        </p:txBody>
      </p:sp>
    </p:spTree>
    <p:extLst>
      <p:ext uri="{BB962C8B-B14F-4D97-AF65-F5344CB8AC3E}">
        <p14:creationId xmlns:p14="http://schemas.microsoft.com/office/powerpoint/2010/main" val="1954066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5242587"/>
          </a:xfrm>
        </p:spPr>
        <p:txBody>
          <a:bodyPr>
            <a:noAutofit/>
          </a:bodyPr>
          <a:lstStyle/>
          <a:p>
            <a:pPr algn="just"/>
            <a:r>
              <a:rPr lang="mk-MK" sz="2000" dirty="0"/>
              <a:t>Се спроведува најчесто заради утврдување на присуство на отров, концентрација на алкохол, дрога или лекови во крв и урина, како и степенот на алкохолизираност за време на сторување на кривичното дело. </a:t>
            </a:r>
          </a:p>
          <a:p>
            <a:pPr algn="just"/>
            <a:r>
              <a:rPr lang="mk-MK" sz="2000" dirty="0"/>
              <a:t>Нужно да се земе крв и урина и да се назначи времето на земањето на примерокот, а ако се земаат од мртва особа, тогаш времето на смрт</a:t>
            </a:r>
          </a:p>
          <a:p>
            <a:pPr algn="just"/>
            <a:r>
              <a:rPr lang="mk-MK" sz="2000" dirty="0"/>
              <a:t>З</a:t>
            </a:r>
            <a:r>
              <a:rPr lang="en-GB" sz="2000" dirty="0" err="1"/>
              <a:t>емање</a:t>
            </a:r>
            <a:r>
              <a:rPr lang="en-GB" sz="2000" dirty="0"/>
              <a:t> </a:t>
            </a:r>
            <a:r>
              <a:rPr lang="en-GB" sz="2000" dirty="0" err="1"/>
              <a:t>на</a:t>
            </a:r>
            <a:r>
              <a:rPr lang="en-GB" sz="2000" dirty="0"/>
              <a:t> </a:t>
            </a:r>
            <a:r>
              <a:rPr lang="en-GB" sz="2000" dirty="0" err="1"/>
              <a:t>крв</a:t>
            </a:r>
            <a:r>
              <a:rPr lang="en-GB" sz="2000" dirty="0"/>
              <a:t> и </a:t>
            </a:r>
            <a:r>
              <a:rPr lang="en-GB" sz="2000" dirty="0" err="1"/>
              <a:t>други</a:t>
            </a:r>
            <a:r>
              <a:rPr lang="en-GB" sz="2000" dirty="0"/>
              <a:t> </a:t>
            </a:r>
            <a:r>
              <a:rPr lang="en-GB" sz="2000" dirty="0" err="1"/>
              <a:t>лекарски</a:t>
            </a:r>
            <a:r>
              <a:rPr lang="en-GB" sz="2000" dirty="0"/>
              <a:t> </a:t>
            </a:r>
            <a:r>
              <a:rPr lang="en-GB" sz="2000" dirty="0" err="1"/>
              <a:t>дејствија</a:t>
            </a:r>
            <a:r>
              <a:rPr lang="en-GB" sz="2000" dirty="0"/>
              <a:t>, </a:t>
            </a:r>
            <a:r>
              <a:rPr lang="en-GB" sz="2000" dirty="0" err="1"/>
              <a:t>кои</a:t>
            </a:r>
            <a:r>
              <a:rPr lang="en-GB" sz="2000" dirty="0"/>
              <a:t> </a:t>
            </a:r>
            <a:r>
              <a:rPr lang="en-GB" sz="2000" dirty="0" err="1"/>
              <a:t>според</a:t>
            </a:r>
            <a:r>
              <a:rPr lang="en-GB" sz="2000" dirty="0"/>
              <a:t> </a:t>
            </a:r>
            <a:r>
              <a:rPr lang="en-GB" sz="2000" dirty="0" err="1"/>
              <a:t>правилата</a:t>
            </a:r>
            <a:r>
              <a:rPr lang="en-GB" sz="2000" dirty="0"/>
              <a:t> </a:t>
            </a:r>
            <a:r>
              <a:rPr lang="en-GB" sz="2000" dirty="0" err="1"/>
              <a:t>на</a:t>
            </a:r>
            <a:r>
              <a:rPr lang="en-GB" sz="2000" dirty="0"/>
              <a:t> </a:t>
            </a:r>
            <a:r>
              <a:rPr lang="en-GB" sz="2000" dirty="0" err="1"/>
              <a:t>медицинската</a:t>
            </a:r>
            <a:r>
              <a:rPr lang="en-GB" sz="2000" dirty="0"/>
              <a:t> </a:t>
            </a:r>
            <a:r>
              <a:rPr lang="en-GB" sz="2000" dirty="0" err="1"/>
              <a:t>наука</a:t>
            </a:r>
            <a:r>
              <a:rPr lang="en-GB" sz="2000" dirty="0"/>
              <a:t> </a:t>
            </a:r>
            <a:r>
              <a:rPr lang="en-GB" sz="2000" dirty="0" err="1"/>
              <a:t>се</a:t>
            </a:r>
            <a:r>
              <a:rPr lang="en-GB" sz="2000" dirty="0"/>
              <a:t> </a:t>
            </a:r>
            <a:r>
              <a:rPr lang="en-GB" sz="2000" dirty="0" err="1"/>
              <a:t>преземаат</a:t>
            </a:r>
            <a:r>
              <a:rPr lang="en-GB" sz="2000" dirty="0"/>
              <a:t> </a:t>
            </a:r>
            <a:r>
              <a:rPr lang="en-GB" sz="2000" dirty="0" err="1"/>
              <a:t>заради</a:t>
            </a:r>
            <a:r>
              <a:rPr lang="en-GB" sz="2000" dirty="0"/>
              <a:t> </a:t>
            </a:r>
            <a:r>
              <a:rPr lang="en-GB" sz="2000" dirty="0" err="1"/>
              <a:t>анализа</a:t>
            </a:r>
            <a:r>
              <a:rPr lang="en-GB" sz="2000" dirty="0"/>
              <a:t>, </a:t>
            </a:r>
            <a:r>
              <a:rPr lang="en-GB" sz="2000" dirty="0" err="1"/>
              <a:t>идентификација</a:t>
            </a:r>
            <a:r>
              <a:rPr lang="en-GB" sz="2000" dirty="0"/>
              <a:t> </a:t>
            </a:r>
            <a:r>
              <a:rPr lang="en-GB" sz="2000" dirty="0" err="1"/>
              <a:t>на</a:t>
            </a:r>
            <a:r>
              <a:rPr lang="en-GB" sz="2000" dirty="0"/>
              <a:t> </a:t>
            </a:r>
            <a:r>
              <a:rPr lang="en-GB" sz="2000" dirty="0" err="1"/>
              <a:t>лица</a:t>
            </a:r>
            <a:r>
              <a:rPr lang="en-GB" sz="2000" dirty="0"/>
              <a:t> и </a:t>
            </a:r>
            <a:r>
              <a:rPr lang="en-GB" sz="2000" dirty="0" err="1"/>
              <a:t>утврдување</a:t>
            </a:r>
            <a:r>
              <a:rPr lang="en-GB" sz="2000" dirty="0"/>
              <a:t> </a:t>
            </a:r>
            <a:r>
              <a:rPr lang="en-GB" sz="2000" dirty="0" err="1"/>
              <a:t>на</a:t>
            </a:r>
            <a:r>
              <a:rPr lang="en-GB" sz="2000" dirty="0"/>
              <a:t> </a:t>
            </a:r>
            <a:r>
              <a:rPr lang="en-GB" sz="2000" dirty="0" err="1"/>
              <a:t>други</a:t>
            </a:r>
            <a:r>
              <a:rPr lang="en-GB" sz="2000" dirty="0"/>
              <a:t> </a:t>
            </a:r>
            <a:r>
              <a:rPr lang="en-GB" sz="2000" dirty="0" err="1"/>
              <a:t>факти</a:t>
            </a:r>
            <a:r>
              <a:rPr lang="en-GB" sz="2000" dirty="0"/>
              <a:t> </a:t>
            </a:r>
            <a:r>
              <a:rPr lang="en-GB" sz="2000" dirty="0" err="1"/>
              <a:t>важни</a:t>
            </a:r>
            <a:r>
              <a:rPr lang="en-GB" sz="2000" dirty="0"/>
              <a:t> </a:t>
            </a:r>
            <a:r>
              <a:rPr lang="en-GB" sz="2000" dirty="0" err="1"/>
              <a:t>за</a:t>
            </a:r>
            <a:r>
              <a:rPr lang="en-GB" sz="2000" dirty="0"/>
              <a:t> </a:t>
            </a:r>
            <a:r>
              <a:rPr lang="en-GB" sz="2000" dirty="0" err="1"/>
              <a:t>кривичната</a:t>
            </a:r>
            <a:r>
              <a:rPr lang="en-GB" sz="2000" dirty="0"/>
              <a:t> </a:t>
            </a:r>
            <a:r>
              <a:rPr lang="en-GB" sz="2000" dirty="0" err="1"/>
              <a:t>постапка</a:t>
            </a:r>
            <a:r>
              <a:rPr lang="en-GB" sz="2000" dirty="0"/>
              <a:t>, </a:t>
            </a:r>
            <a:r>
              <a:rPr lang="en-GB" sz="2000" dirty="0" err="1"/>
              <a:t>можат</a:t>
            </a:r>
            <a:r>
              <a:rPr lang="en-GB" sz="2000" dirty="0"/>
              <a:t> </a:t>
            </a:r>
            <a:r>
              <a:rPr lang="en-GB" sz="2000" dirty="0" err="1"/>
              <a:t>да</a:t>
            </a:r>
            <a:r>
              <a:rPr lang="en-GB" sz="2000" dirty="0"/>
              <a:t> </a:t>
            </a:r>
            <a:r>
              <a:rPr lang="en-GB" sz="2000" dirty="0" err="1"/>
              <a:t>се</a:t>
            </a:r>
            <a:r>
              <a:rPr lang="en-GB" sz="2000" dirty="0"/>
              <a:t> </a:t>
            </a:r>
            <a:r>
              <a:rPr lang="en-GB" sz="2000" dirty="0" err="1"/>
              <a:t>преземат</a:t>
            </a:r>
            <a:r>
              <a:rPr lang="en-GB" sz="2000" dirty="0"/>
              <a:t> и </a:t>
            </a:r>
            <a:r>
              <a:rPr lang="en-GB" sz="2000" dirty="0" err="1"/>
              <a:t>без</a:t>
            </a:r>
            <a:r>
              <a:rPr lang="en-GB" sz="2000" dirty="0"/>
              <a:t> </a:t>
            </a:r>
            <a:r>
              <a:rPr lang="en-GB" sz="2000" dirty="0" err="1"/>
              <a:t>согласност</a:t>
            </a:r>
            <a:r>
              <a:rPr lang="en-GB" sz="2000" dirty="0"/>
              <a:t> </a:t>
            </a:r>
            <a:r>
              <a:rPr lang="en-GB" sz="2000" dirty="0" err="1"/>
              <a:t>од</a:t>
            </a:r>
            <a:r>
              <a:rPr lang="en-GB" sz="2000" dirty="0"/>
              <a:t> </a:t>
            </a:r>
            <a:r>
              <a:rPr lang="en-GB" sz="2000" dirty="0" err="1"/>
              <a:t>лицето</a:t>
            </a:r>
            <a:r>
              <a:rPr lang="en-GB" sz="2000" dirty="0"/>
              <a:t> </a:t>
            </a:r>
            <a:r>
              <a:rPr lang="en-GB" sz="2000" dirty="0" err="1"/>
              <a:t>кое</a:t>
            </a:r>
            <a:r>
              <a:rPr lang="en-GB" sz="2000" dirty="0"/>
              <a:t> </a:t>
            </a:r>
            <a:r>
              <a:rPr lang="en-GB" sz="2000" dirty="0" err="1"/>
              <a:t>се</a:t>
            </a:r>
            <a:r>
              <a:rPr lang="en-GB" sz="2000" dirty="0"/>
              <a:t> </a:t>
            </a:r>
            <a:r>
              <a:rPr lang="en-GB" sz="2000" dirty="0" err="1"/>
              <a:t>прегледува</a:t>
            </a:r>
            <a:r>
              <a:rPr lang="en-GB" sz="2000" dirty="0"/>
              <a:t>, </a:t>
            </a:r>
            <a:r>
              <a:rPr lang="en-GB" sz="2000" dirty="0" err="1"/>
              <a:t>ако</a:t>
            </a:r>
            <a:r>
              <a:rPr lang="en-GB" sz="2000" dirty="0"/>
              <a:t> </a:t>
            </a:r>
            <a:r>
              <a:rPr lang="en-GB" sz="2000" dirty="0" err="1"/>
              <a:t>поради</a:t>
            </a:r>
            <a:r>
              <a:rPr lang="en-GB" sz="2000" dirty="0"/>
              <a:t> </a:t>
            </a:r>
            <a:r>
              <a:rPr lang="en-GB" sz="2000" dirty="0" err="1"/>
              <a:t>тоа</a:t>
            </a:r>
            <a:r>
              <a:rPr lang="en-GB" sz="2000" dirty="0"/>
              <a:t> </a:t>
            </a:r>
            <a:r>
              <a:rPr lang="en-GB" sz="2000" dirty="0" err="1"/>
              <a:t>не</a:t>
            </a:r>
            <a:r>
              <a:rPr lang="en-GB" sz="2000" dirty="0"/>
              <a:t> </a:t>
            </a:r>
            <a:r>
              <a:rPr lang="en-GB" sz="2000" dirty="0" err="1"/>
              <a:t>би</a:t>
            </a:r>
            <a:r>
              <a:rPr lang="en-GB" sz="2000" dirty="0"/>
              <a:t> </a:t>
            </a:r>
            <a:r>
              <a:rPr lang="en-GB" sz="2000" dirty="0" err="1"/>
              <a:t>настапила</a:t>
            </a:r>
            <a:r>
              <a:rPr lang="en-GB" sz="2000" dirty="0"/>
              <a:t> </a:t>
            </a:r>
            <a:r>
              <a:rPr lang="en-GB" sz="2000" dirty="0" err="1"/>
              <a:t>некаква</a:t>
            </a:r>
            <a:r>
              <a:rPr lang="en-GB" sz="2000" dirty="0"/>
              <a:t> </a:t>
            </a:r>
            <a:r>
              <a:rPr lang="en-GB" sz="2000" dirty="0" err="1"/>
              <a:t>штета</a:t>
            </a:r>
            <a:r>
              <a:rPr lang="en-GB" sz="2000" dirty="0"/>
              <a:t> </a:t>
            </a:r>
            <a:r>
              <a:rPr lang="en-GB" sz="2000" dirty="0" err="1"/>
              <a:t>по</a:t>
            </a:r>
            <a:r>
              <a:rPr lang="en-GB" sz="2000" dirty="0"/>
              <a:t> </a:t>
            </a:r>
            <a:r>
              <a:rPr lang="en-GB" sz="2000" dirty="0" err="1"/>
              <a:t>неговото</a:t>
            </a:r>
            <a:r>
              <a:rPr lang="en-GB" sz="2000" dirty="0"/>
              <a:t> </a:t>
            </a:r>
            <a:r>
              <a:rPr lang="en-GB" sz="2000" dirty="0" err="1"/>
              <a:t>здравј</a:t>
            </a:r>
            <a:r>
              <a:rPr lang="mk-MK" sz="2000" dirty="0"/>
              <a:t>е (чл.249 ст. </a:t>
            </a:r>
            <a:r>
              <a:rPr lang="en-GB" sz="2000" dirty="0"/>
              <a:t>2</a:t>
            </a:r>
            <a:r>
              <a:rPr lang="mk-MK" sz="2000" dirty="0"/>
              <a:t>)</a:t>
            </a:r>
            <a:endParaRPr lang="en-US" sz="2000" dirty="0"/>
          </a:p>
          <a:p>
            <a:pPr algn="just"/>
            <a:endParaRPr lang="mk-MK" sz="2000" dirty="0"/>
          </a:p>
        </p:txBody>
      </p:sp>
      <p:sp>
        <p:nvSpPr>
          <p:cNvPr id="3" name="Title 2"/>
          <p:cNvSpPr>
            <a:spLocks noGrp="1"/>
          </p:cNvSpPr>
          <p:nvPr>
            <p:ph type="title"/>
          </p:nvPr>
        </p:nvSpPr>
        <p:spPr>
          <a:xfrm>
            <a:off x="467544" y="260648"/>
            <a:ext cx="8229600" cy="1152128"/>
          </a:xfrm>
        </p:spPr>
        <p:txBody>
          <a:bodyPr>
            <a:normAutofit/>
          </a:bodyPr>
          <a:lstStyle/>
          <a:p>
            <a:pPr marL="109728" indent="0" algn="ctr"/>
            <a:r>
              <a:rPr lang="mk-MK" sz="3200" dirty="0"/>
              <a:t>ТОКСИКОЛОШКО ВЕШТАЧЕЊЕ </a:t>
            </a:r>
          </a:p>
        </p:txBody>
      </p:sp>
    </p:spTree>
    <p:extLst>
      <p:ext uri="{BB962C8B-B14F-4D97-AF65-F5344CB8AC3E}">
        <p14:creationId xmlns:p14="http://schemas.microsoft.com/office/powerpoint/2010/main" val="38316490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6792"/>
            <a:ext cx="8229600" cy="4450499"/>
          </a:xfrm>
        </p:spPr>
        <p:txBody>
          <a:bodyPr>
            <a:noAutofit/>
          </a:bodyPr>
          <a:lstStyle/>
          <a:p>
            <a:pPr marL="109728" indent="0" algn="just">
              <a:buNone/>
            </a:pPr>
            <a:endParaRPr lang="ru-RU" sz="1800" dirty="0"/>
          </a:p>
          <a:p>
            <a:pPr algn="just"/>
            <a:r>
              <a:rPr lang="ru-RU" sz="1800" dirty="0"/>
              <a:t>	</a:t>
            </a:r>
            <a:r>
              <a:rPr lang="ru-RU" sz="1800" dirty="0" err="1"/>
              <a:t>Ако</a:t>
            </a:r>
            <a:r>
              <a:rPr lang="ru-RU" sz="1800" dirty="0"/>
              <a:t> се </a:t>
            </a:r>
            <a:r>
              <a:rPr lang="ru-RU" sz="1800" dirty="0" err="1"/>
              <a:t>јави</a:t>
            </a:r>
            <a:r>
              <a:rPr lang="ru-RU" sz="1800" dirty="0"/>
              <a:t> </a:t>
            </a:r>
            <a:r>
              <a:rPr lang="ru-RU" sz="1800" dirty="0" err="1"/>
              <a:t>сомневање</a:t>
            </a:r>
            <a:r>
              <a:rPr lang="ru-RU" sz="1800" dirty="0"/>
              <a:t> дека е </a:t>
            </a:r>
            <a:r>
              <a:rPr lang="ru-RU" sz="1800" dirty="0" err="1"/>
              <a:t>исклучена</a:t>
            </a:r>
            <a:r>
              <a:rPr lang="ru-RU" sz="1800" dirty="0"/>
              <a:t> или е </a:t>
            </a:r>
            <a:r>
              <a:rPr lang="ru-RU" sz="1800" dirty="0" err="1"/>
              <a:t>намалена</a:t>
            </a:r>
            <a:r>
              <a:rPr lang="ru-RU" sz="1800" dirty="0"/>
              <a:t>, </a:t>
            </a:r>
            <a:r>
              <a:rPr lang="ru-RU" sz="1800" dirty="0" err="1"/>
              <a:t>пресметливоста</a:t>
            </a:r>
            <a:r>
              <a:rPr lang="ru-RU" sz="1800" dirty="0"/>
              <a:t> на </a:t>
            </a:r>
            <a:r>
              <a:rPr lang="ru-RU" sz="1800" dirty="0" err="1"/>
              <a:t>обвинетиот</a:t>
            </a:r>
            <a:r>
              <a:rPr lang="ru-RU" sz="1800" dirty="0"/>
              <a:t>, </a:t>
            </a:r>
            <a:r>
              <a:rPr lang="ru-RU" sz="1800" dirty="0" err="1"/>
              <a:t>поради</a:t>
            </a:r>
            <a:r>
              <a:rPr lang="ru-RU" sz="1800" dirty="0"/>
              <a:t> </a:t>
            </a:r>
            <a:r>
              <a:rPr lang="ru-RU" sz="1800" dirty="0" err="1"/>
              <a:t>трајна</a:t>
            </a:r>
            <a:r>
              <a:rPr lang="ru-RU" sz="1800" dirty="0"/>
              <a:t> или </a:t>
            </a:r>
            <a:r>
              <a:rPr lang="ru-RU" sz="1800" dirty="0" err="1"/>
              <a:t>привремена</a:t>
            </a:r>
            <a:r>
              <a:rPr lang="ru-RU" sz="1800" dirty="0"/>
              <a:t> душевна </a:t>
            </a:r>
            <a:r>
              <a:rPr lang="ru-RU" sz="1800" dirty="0" err="1"/>
              <a:t>болест</a:t>
            </a:r>
            <a:r>
              <a:rPr lang="ru-RU" sz="1800" dirty="0"/>
              <a:t>, </a:t>
            </a:r>
            <a:r>
              <a:rPr lang="ru-RU" sz="1800" dirty="0" err="1"/>
              <a:t>привремена</a:t>
            </a:r>
            <a:r>
              <a:rPr lang="ru-RU" sz="1800" dirty="0"/>
              <a:t> душевна </a:t>
            </a:r>
            <a:r>
              <a:rPr lang="ru-RU" sz="1800" dirty="0" err="1"/>
              <a:t>растроеност</a:t>
            </a:r>
            <a:r>
              <a:rPr lang="ru-RU" sz="1800" dirty="0"/>
              <a:t> или </a:t>
            </a:r>
            <a:r>
              <a:rPr lang="ru-RU" sz="1800" dirty="0" err="1"/>
              <a:t>заостанат</a:t>
            </a:r>
            <a:r>
              <a:rPr lang="ru-RU" sz="1800" dirty="0"/>
              <a:t> душевен </a:t>
            </a:r>
            <a:r>
              <a:rPr lang="ru-RU" sz="1800" dirty="0" err="1"/>
              <a:t>развој</a:t>
            </a:r>
            <a:r>
              <a:rPr lang="ru-RU" sz="1800" dirty="0"/>
              <a:t>, </a:t>
            </a:r>
            <a:r>
              <a:rPr lang="ru-RU" sz="1800" dirty="0" err="1"/>
              <a:t>ќе</a:t>
            </a:r>
            <a:r>
              <a:rPr lang="ru-RU" sz="1800" dirty="0"/>
              <a:t> се определи </a:t>
            </a:r>
            <a:r>
              <a:rPr lang="ru-RU" sz="1800" dirty="0" err="1"/>
              <a:t>психијатриско</a:t>
            </a:r>
            <a:r>
              <a:rPr lang="ru-RU" sz="1800" dirty="0"/>
              <a:t> </a:t>
            </a:r>
            <a:r>
              <a:rPr lang="ru-RU" sz="1800" dirty="0" err="1"/>
              <a:t>вештачење</a:t>
            </a:r>
            <a:r>
              <a:rPr lang="ru-RU" sz="1800" dirty="0"/>
              <a:t> на </a:t>
            </a:r>
            <a:r>
              <a:rPr lang="ru-RU" sz="1800" dirty="0" err="1"/>
              <a:t>обвинетиот</a:t>
            </a:r>
            <a:r>
              <a:rPr lang="ru-RU" sz="1800" dirty="0"/>
              <a:t>. </a:t>
            </a:r>
          </a:p>
          <a:p>
            <a:pPr algn="just"/>
            <a:r>
              <a:rPr lang="ru-RU" sz="1800" dirty="0"/>
              <a:t>	</a:t>
            </a:r>
            <a:r>
              <a:rPr lang="ru-RU" sz="1800" dirty="0" err="1"/>
              <a:t>Ако</a:t>
            </a:r>
            <a:r>
              <a:rPr lang="ru-RU" sz="1800" dirty="0"/>
              <a:t> се </a:t>
            </a:r>
            <a:r>
              <a:rPr lang="ru-RU" sz="1800" dirty="0" err="1"/>
              <a:t>јави</a:t>
            </a:r>
            <a:r>
              <a:rPr lang="ru-RU" sz="1800" dirty="0"/>
              <a:t> </a:t>
            </a:r>
            <a:r>
              <a:rPr lang="ru-RU" sz="1800" dirty="0" err="1"/>
              <a:t>сомневање</a:t>
            </a:r>
            <a:r>
              <a:rPr lang="ru-RU" sz="1800" dirty="0"/>
              <a:t> дека е </a:t>
            </a:r>
            <a:r>
              <a:rPr lang="ru-RU" sz="1800" dirty="0" err="1"/>
              <a:t>исклучена</a:t>
            </a:r>
            <a:r>
              <a:rPr lang="ru-RU" sz="1800" dirty="0"/>
              <a:t> или е </a:t>
            </a:r>
            <a:r>
              <a:rPr lang="ru-RU" sz="1800" dirty="0" err="1"/>
              <a:t>намалена</a:t>
            </a:r>
            <a:r>
              <a:rPr lang="ru-RU" sz="1800" dirty="0"/>
              <a:t> </a:t>
            </a:r>
            <a:r>
              <a:rPr lang="ru-RU" sz="1800" dirty="0" err="1"/>
              <a:t>способноста</a:t>
            </a:r>
            <a:r>
              <a:rPr lang="ru-RU" sz="1800" dirty="0"/>
              <a:t> на </a:t>
            </a:r>
            <a:r>
              <a:rPr lang="ru-RU" sz="1800" dirty="0" err="1"/>
              <a:t>обвинетиот</a:t>
            </a:r>
            <a:r>
              <a:rPr lang="ru-RU" sz="1800" dirty="0"/>
              <a:t> да </a:t>
            </a:r>
            <a:r>
              <a:rPr lang="ru-RU" sz="1800" dirty="0" err="1"/>
              <a:t>учествува</a:t>
            </a:r>
            <a:r>
              <a:rPr lang="ru-RU" sz="1800" dirty="0"/>
              <a:t> во </a:t>
            </a:r>
            <a:r>
              <a:rPr lang="ru-RU" sz="1800" dirty="0" err="1"/>
              <a:t>постапката</a:t>
            </a:r>
            <a:r>
              <a:rPr lang="ru-RU" sz="1800" dirty="0"/>
              <a:t>, </a:t>
            </a:r>
            <a:r>
              <a:rPr lang="ru-RU" sz="1800" dirty="0" err="1"/>
              <a:t>поради</a:t>
            </a:r>
            <a:r>
              <a:rPr lang="ru-RU" sz="1800" dirty="0"/>
              <a:t> </a:t>
            </a:r>
            <a:r>
              <a:rPr lang="ru-RU" sz="1800" dirty="0" err="1"/>
              <a:t>трајна</a:t>
            </a:r>
            <a:r>
              <a:rPr lang="ru-RU" sz="1800" dirty="0"/>
              <a:t> или </a:t>
            </a:r>
            <a:r>
              <a:rPr lang="ru-RU" sz="1800" dirty="0" err="1"/>
              <a:t>привремена</a:t>
            </a:r>
            <a:r>
              <a:rPr lang="ru-RU" sz="1800" dirty="0"/>
              <a:t> душевна </a:t>
            </a:r>
            <a:r>
              <a:rPr lang="ru-RU" sz="1800" dirty="0" err="1"/>
              <a:t>болест</a:t>
            </a:r>
            <a:r>
              <a:rPr lang="ru-RU" sz="1800" dirty="0"/>
              <a:t>, </a:t>
            </a:r>
            <a:r>
              <a:rPr lang="ru-RU" sz="1800" dirty="0" err="1"/>
              <a:t>привремена</a:t>
            </a:r>
            <a:r>
              <a:rPr lang="ru-RU" sz="1800" dirty="0"/>
              <a:t> душевна </a:t>
            </a:r>
            <a:r>
              <a:rPr lang="ru-RU" sz="1800" dirty="0" err="1"/>
              <a:t>растроеност</a:t>
            </a:r>
            <a:r>
              <a:rPr lang="ru-RU" sz="1800" dirty="0"/>
              <a:t> или </a:t>
            </a:r>
            <a:r>
              <a:rPr lang="ru-RU" sz="1800" dirty="0" err="1"/>
              <a:t>заостанат</a:t>
            </a:r>
            <a:r>
              <a:rPr lang="ru-RU" sz="1800" dirty="0"/>
              <a:t> душевен </a:t>
            </a:r>
            <a:r>
              <a:rPr lang="ru-RU" sz="1800" dirty="0" err="1"/>
              <a:t>развој</a:t>
            </a:r>
            <a:r>
              <a:rPr lang="ru-RU" sz="1800" dirty="0"/>
              <a:t>, </a:t>
            </a:r>
            <a:r>
              <a:rPr lang="ru-RU" sz="1800" dirty="0" err="1"/>
              <a:t>ќе</a:t>
            </a:r>
            <a:r>
              <a:rPr lang="ru-RU" sz="1800" dirty="0"/>
              <a:t> се определи </a:t>
            </a:r>
            <a:r>
              <a:rPr lang="ru-RU" sz="1800" dirty="0" err="1"/>
              <a:t>психијатриско</a:t>
            </a:r>
            <a:r>
              <a:rPr lang="ru-RU" sz="1800" dirty="0"/>
              <a:t> </a:t>
            </a:r>
            <a:r>
              <a:rPr lang="ru-RU" sz="1800" dirty="0" err="1"/>
              <a:t>вештачење</a:t>
            </a:r>
            <a:r>
              <a:rPr lang="ru-RU" sz="1800" dirty="0"/>
              <a:t> на </a:t>
            </a:r>
            <a:r>
              <a:rPr lang="ru-RU" sz="1800" dirty="0" err="1"/>
              <a:t>обвинетиот</a:t>
            </a:r>
            <a:r>
              <a:rPr lang="ru-RU" sz="1800" dirty="0"/>
              <a:t>, </a:t>
            </a:r>
            <a:r>
              <a:rPr lang="ru-RU" sz="1800" dirty="0" err="1"/>
              <a:t>доколку</a:t>
            </a:r>
            <a:r>
              <a:rPr lang="ru-RU" sz="1800" dirty="0"/>
              <a:t> со </a:t>
            </a:r>
            <a:r>
              <a:rPr lang="ru-RU" sz="1800" dirty="0" err="1"/>
              <a:t>преглед</a:t>
            </a:r>
            <a:r>
              <a:rPr lang="ru-RU" sz="1800" dirty="0"/>
              <a:t> од страна на </a:t>
            </a:r>
            <a:r>
              <a:rPr lang="ru-RU" sz="1800" dirty="0" err="1"/>
              <a:t>стручно</a:t>
            </a:r>
            <a:r>
              <a:rPr lang="ru-RU" sz="1800" dirty="0"/>
              <a:t> лице не </a:t>
            </a:r>
            <a:r>
              <a:rPr lang="ru-RU" sz="1800" dirty="0" err="1"/>
              <a:t>може</a:t>
            </a:r>
            <a:r>
              <a:rPr lang="ru-RU" sz="1800" dirty="0"/>
              <a:t> со </a:t>
            </a:r>
            <a:r>
              <a:rPr lang="ru-RU" sz="1800" dirty="0" err="1"/>
              <a:t>сигурност</a:t>
            </a:r>
            <a:r>
              <a:rPr lang="ru-RU" sz="1800" dirty="0"/>
              <a:t> да се </a:t>
            </a:r>
            <a:r>
              <a:rPr lang="ru-RU" sz="1800" dirty="0" err="1"/>
              <a:t>утврди</a:t>
            </a:r>
            <a:r>
              <a:rPr lang="ru-RU" sz="1800" dirty="0"/>
              <a:t> </a:t>
            </a:r>
            <a:r>
              <a:rPr lang="ru-RU" sz="1800" dirty="0" err="1"/>
              <a:t>способноста</a:t>
            </a:r>
            <a:r>
              <a:rPr lang="ru-RU" sz="1800" dirty="0"/>
              <a:t>. </a:t>
            </a:r>
          </a:p>
        </p:txBody>
      </p:sp>
      <p:sp>
        <p:nvSpPr>
          <p:cNvPr id="3" name="Title 2"/>
          <p:cNvSpPr>
            <a:spLocks noGrp="1"/>
          </p:cNvSpPr>
          <p:nvPr>
            <p:ph type="title"/>
          </p:nvPr>
        </p:nvSpPr>
        <p:spPr/>
        <p:txBody>
          <a:bodyPr>
            <a:normAutofit fontScale="90000"/>
          </a:bodyPr>
          <a:lstStyle/>
          <a:p>
            <a:pPr algn="ctr"/>
            <a:br>
              <a:rPr lang="mk-MK" dirty="0">
                <a:effectLst/>
              </a:rPr>
            </a:br>
            <a:r>
              <a:rPr lang="mk-MK" dirty="0">
                <a:effectLst/>
              </a:rPr>
              <a:t>ПСИХИЈАТРИСКО ВЕШТАЧЕЊЕ</a:t>
            </a:r>
            <a:br>
              <a:rPr lang="en-US" dirty="0">
                <a:effectLst/>
              </a:rPr>
            </a:br>
            <a:endParaRPr lang="en-US" dirty="0"/>
          </a:p>
        </p:txBody>
      </p:sp>
    </p:spTree>
    <p:extLst>
      <p:ext uri="{BB962C8B-B14F-4D97-AF65-F5344CB8AC3E}">
        <p14:creationId xmlns:p14="http://schemas.microsoft.com/office/powerpoint/2010/main" val="237260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DE5C9-3026-39B3-4946-47999654BDF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193AB8-1507-DB3C-1217-E677DB335D65}"/>
              </a:ext>
            </a:extLst>
          </p:cNvPr>
          <p:cNvSpPr>
            <a:spLocks noGrp="1"/>
          </p:cNvSpPr>
          <p:nvPr>
            <p:ph idx="1"/>
          </p:nvPr>
        </p:nvSpPr>
        <p:spPr>
          <a:xfrm>
            <a:off x="179512" y="1340768"/>
            <a:ext cx="8507288" cy="4666523"/>
          </a:xfrm>
        </p:spPr>
        <p:txBody>
          <a:bodyPr>
            <a:noAutofit/>
          </a:bodyPr>
          <a:lstStyle/>
          <a:p>
            <a:pPr algn="just"/>
            <a:r>
              <a:rPr lang="ru-RU" sz="2000" dirty="0" err="1"/>
              <a:t>Ако</a:t>
            </a:r>
            <a:r>
              <a:rPr lang="ru-RU" sz="2000" dirty="0"/>
              <a:t> </a:t>
            </a:r>
            <a:r>
              <a:rPr lang="ru-RU" sz="2000" dirty="0" err="1"/>
              <a:t>според</a:t>
            </a:r>
            <a:r>
              <a:rPr lang="ru-RU" sz="2000" dirty="0"/>
              <a:t> </a:t>
            </a:r>
            <a:r>
              <a:rPr lang="ru-RU" sz="2000" dirty="0" err="1"/>
              <a:t>мислењето</a:t>
            </a:r>
            <a:r>
              <a:rPr lang="ru-RU" sz="2000" dirty="0"/>
              <a:t> на </a:t>
            </a:r>
            <a:r>
              <a:rPr lang="ru-RU" sz="2000" dirty="0" err="1"/>
              <a:t>вештакот</a:t>
            </a:r>
            <a:r>
              <a:rPr lang="ru-RU" sz="2000" dirty="0"/>
              <a:t> е потребно </a:t>
            </a:r>
            <a:r>
              <a:rPr lang="ru-RU" sz="2000" dirty="0" err="1"/>
              <a:t>подолго</a:t>
            </a:r>
            <a:r>
              <a:rPr lang="ru-RU" sz="2000" dirty="0"/>
              <a:t> </a:t>
            </a:r>
            <a:r>
              <a:rPr lang="ru-RU" sz="2000" dirty="0" err="1"/>
              <a:t>посматрање</a:t>
            </a:r>
            <a:r>
              <a:rPr lang="ru-RU" sz="2000" dirty="0"/>
              <a:t>, </a:t>
            </a:r>
            <a:r>
              <a:rPr lang="ru-RU" sz="2000" dirty="0" err="1"/>
              <a:t>обвинетиот</a:t>
            </a:r>
            <a:r>
              <a:rPr lang="ru-RU" sz="2000" dirty="0"/>
              <a:t> </a:t>
            </a:r>
            <a:r>
              <a:rPr lang="ru-RU" sz="2000" dirty="0" err="1"/>
              <a:t>ќе</a:t>
            </a:r>
            <a:r>
              <a:rPr lang="ru-RU" sz="2000" dirty="0"/>
              <a:t> се </a:t>
            </a:r>
            <a:r>
              <a:rPr lang="ru-RU" sz="2000" dirty="0" err="1"/>
              <a:t>испрати</a:t>
            </a:r>
            <a:r>
              <a:rPr lang="ru-RU" sz="2000" dirty="0"/>
              <a:t> на </a:t>
            </a:r>
            <a:r>
              <a:rPr lang="ru-RU" sz="2000" dirty="0" err="1"/>
              <a:t>посматрање</a:t>
            </a:r>
            <a:r>
              <a:rPr lang="ru-RU" sz="2000" dirty="0"/>
              <a:t> во </a:t>
            </a:r>
            <a:r>
              <a:rPr lang="ru-RU" sz="2000" dirty="0" err="1"/>
              <a:t>соодветна</a:t>
            </a:r>
            <a:r>
              <a:rPr lang="ru-RU" sz="2000" dirty="0"/>
              <a:t> </a:t>
            </a:r>
            <a:r>
              <a:rPr lang="ru-RU" sz="2000" dirty="0" err="1"/>
              <a:t>здравствена</a:t>
            </a:r>
            <a:r>
              <a:rPr lang="ru-RU" sz="2000" dirty="0"/>
              <a:t> </a:t>
            </a:r>
            <a:r>
              <a:rPr lang="ru-RU" sz="2000" dirty="0" err="1"/>
              <a:t>установа</a:t>
            </a:r>
            <a:r>
              <a:rPr lang="ru-RU" sz="2000" dirty="0"/>
              <a:t> со Решение </a:t>
            </a:r>
            <a:r>
              <a:rPr lang="ru-RU" sz="2000" dirty="0" err="1"/>
              <a:t>одсудот</a:t>
            </a:r>
            <a:r>
              <a:rPr lang="ru-RU" sz="2000" dirty="0"/>
              <a:t>. </a:t>
            </a:r>
            <a:r>
              <a:rPr lang="ru-RU" sz="2000" dirty="0" err="1"/>
              <a:t>Посматрањето</a:t>
            </a:r>
            <a:r>
              <a:rPr lang="ru-RU" sz="2000" dirty="0"/>
              <a:t> </a:t>
            </a:r>
            <a:r>
              <a:rPr lang="ru-RU" sz="2000" dirty="0" err="1"/>
              <a:t>може</a:t>
            </a:r>
            <a:r>
              <a:rPr lang="ru-RU" sz="2000" dirty="0"/>
              <a:t> да </a:t>
            </a:r>
            <a:r>
              <a:rPr lang="ru-RU" sz="2000" dirty="0" err="1"/>
              <a:t>трае</a:t>
            </a:r>
            <a:r>
              <a:rPr lang="ru-RU" sz="2000" dirty="0"/>
              <a:t> еден </a:t>
            </a:r>
            <a:r>
              <a:rPr lang="ru-RU" sz="2000" dirty="0" err="1"/>
              <a:t>месец</a:t>
            </a:r>
            <a:r>
              <a:rPr lang="ru-RU" sz="2000" dirty="0"/>
              <a:t>, а само по </a:t>
            </a:r>
            <a:r>
              <a:rPr lang="ru-RU" sz="2000" dirty="0" err="1"/>
              <a:t>образложен</a:t>
            </a:r>
            <a:r>
              <a:rPr lang="ru-RU" sz="2000" dirty="0"/>
              <a:t> предлог на </a:t>
            </a:r>
            <a:r>
              <a:rPr lang="ru-RU" sz="2000" dirty="0" err="1"/>
              <a:t>управникот</a:t>
            </a:r>
            <a:r>
              <a:rPr lang="ru-RU" sz="2000" dirty="0"/>
              <a:t> на </a:t>
            </a:r>
            <a:r>
              <a:rPr lang="ru-RU" sz="2000" dirty="0" err="1"/>
              <a:t>здравствената</a:t>
            </a:r>
            <a:r>
              <a:rPr lang="ru-RU" sz="2000" dirty="0"/>
              <a:t> </a:t>
            </a:r>
            <a:r>
              <a:rPr lang="ru-RU" sz="2000" dirty="0" err="1"/>
              <a:t>установа</a:t>
            </a:r>
            <a:r>
              <a:rPr lang="ru-RU" sz="2000" dirty="0"/>
              <a:t> по </a:t>
            </a:r>
            <a:r>
              <a:rPr lang="ru-RU" sz="2000" dirty="0" err="1"/>
              <a:t>претходно</a:t>
            </a:r>
            <a:r>
              <a:rPr lang="ru-RU" sz="2000" dirty="0"/>
              <a:t> </a:t>
            </a:r>
            <a:r>
              <a:rPr lang="ru-RU" sz="2000" dirty="0" err="1"/>
              <a:t>прибавено</a:t>
            </a:r>
            <a:r>
              <a:rPr lang="ru-RU" sz="2000" dirty="0"/>
              <a:t> </a:t>
            </a:r>
            <a:r>
              <a:rPr lang="ru-RU" sz="2000" dirty="0" err="1"/>
              <a:t>мислење</a:t>
            </a:r>
            <a:r>
              <a:rPr lang="ru-RU" sz="2000" dirty="0"/>
              <a:t> од </a:t>
            </a:r>
            <a:r>
              <a:rPr lang="ru-RU" sz="2000" dirty="0" err="1"/>
              <a:t>вештаците</a:t>
            </a:r>
            <a:r>
              <a:rPr lang="ru-RU" sz="2000" dirty="0"/>
              <a:t> </a:t>
            </a:r>
            <a:r>
              <a:rPr lang="ru-RU" sz="2000" dirty="0" err="1"/>
              <a:t>може</a:t>
            </a:r>
            <a:r>
              <a:rPr lang="ru-RU" sz="2000" dirty="0"/>
              <a:t> да </a:t>
            </a:r>
            <a:r>
              <a:rPr lang="ru-RU" sz="2000" dirty="0" err="1"/>
              <a:t>трае</a:t>
            </a:r>
            <a:r>
              <a:rPr lang="ru-RU" sz="2000" dirty="0"/>
              <a:t> </a:t>
            </a:r>
            <a:r>
              <a:rPr lang="ru-RU" sz="2000" dirty="0" err="1"/>
              <a:t>најдолго</a:t>
            </a:r>
            <a:r>
              <a:rPr lang="ru-RU" sz="2000" dirty="0"/>
              <a:t> до два </a:t>
            </a:r>
            <a:r>
              <a:rPr lang="ru-RU" sz="2000" dirty="0" err="1"/>
              <a:t>месеца</a:t>
            </a:r>
            <a:r>
              <a:rPr lang="ru-RU" sz="2000" dirty="0"/>
              <a:t>. 	</a:t>
            </a:r>
          </a:p>
          <a:p>
            <a:pPr algn="just"/>
            <a:r>
              <a:rPr lang="ru-RU" sz="2000" dirty="0" err="1"/>
              <a:t>Ако</a:t>
            </a:r>
            <a:r>
              <a:rPr lang="ru-RU" sz="2000" dirty="0"/>
              <a:t> </a:t>
            </a:r>
            <a:r>
              <a:rPr lang="ru-RU" sz="2000" dirty="0" err="1"/>
              <a:t>вештаците</a:t>
            </a:r>
            <a:r>
              <a:rPr lang="ru-RU" sz="2000" dirty="0"/>
              <a:t> </a:t>
            </a:r>
            <a:r>
              <a:rPr lang="ru-RU" sz="2000" dirty="0" err="1"/>
              <a:t>установат</a:t>
            </a:r>
            <a:r>
              <a:rPr lang="ru-RU" sz="2000" dirty="0"/>
              <a:t> дека </a:t>
            </a:r>
            <a:r>
              <a:rPr lang="ru-RU" sz="2000" dirty="0" err="1"/>
              <a:t>душевната</a:t>
            </a:r>
            <a:r>
              <a:rPr lang="ru-RU" sz="2000" dirty="0"/>
              <a:t> </a:t>
            </a:r>
            <a:r>
              <a:rPr lang="ru-RU" sz="2000" dirty="0" err="1"/>
              <a:t>состојба</a:t>
            </a:r>
            <a:r>
              <a:rPr lang="ru-RU" sz="2000" dirty="0"/>
              <a:t> на </a:t>
            </a:r>
            <a:r>
              <a:rPr lang="ru-RU" sz="2000" dirty="0" err="1"/>
              <a:t>обвинетиот</a:t>
            </a:r>
            <a:r>
              <a:rPr lang="ru-RU" sz="2000" dirty="0"/>
              <a:t> е </a:t>
            </a:r>
            <a:r>
              <a:rPr lang="ru-RU" sz="2000" dirty="0" err="1"/>
              <a:t>растроена</a:t>
            </a:r>
            <a:r>
              <a:rPr lang="ru-RU" sz="2000" dirty="0"/>
              <a:t> </a:t>
            </a:r>
            <a:r>
              <a:rPr lang="ru-RU" sz="2000" dirty="0" err="1"/>
              <a:t>ќе</a:t>
            </a:r>
            <a:r>
              <a:rPr lang="ru-RU" sz="2000" dirty="0"/>
              <a:t> </a:t>
            </a:r>
            <a:r>
              <a:rPr lang="ru-RU" sz="2000" dirty="0" err="1"/>
              <a:t>ја</a:t>
            </a:r>
            <a:r>
              <a:rPr lang="ru-RU" sz="2000" dirty="0"/>
              <a:t> </a:t>
            </a:r>
            <a:r>
              <a:rPr lang="ru-RU" sz="2000" dirty="0" err="1"/>
              <a:t>определат</a:t>
            </a:r>
            <a:r>
              <a:rPr lang="ru-RU" sz="2000" dirty="0"/>
              <a:t> </a:t>
            </a:r>
            <a:r>
              <a:rPr lang="ru-RU" sz="2000" dirty="0" err="1"/>
              <a:t>природата</a:t>
            </a:r>
            <a:r>
              <a:rPr lang="ru-RU" sz="2000" dirty="0"/>
              <a:t>, </a:t>
            </a:r>
            <a:r>
              <a:rPr lang="ru-RU" sz="2000" dirty="0" err="1"/>
              <a:t>видот</a:t>
            </a:r>
            <a:r>
              <a:rPr lang="ru-RU" sz="2000" dirty="0"/>
              <a:t>, </a:t>
            </a:r>
            <a:r>
              <a:rPr lang="ru-RU" sz="2000" dirty="0" err="1"/>
              <a:t>степенот</a:t>
            </a:r>
            <a:r>
              <a:rPr lang="ru-RU" sz="2000" dirty="0"/>
              <a:t> и </a:t>
            </a:r>
            <a:r>
              <a:rPr lang="ru-RU" sz="2000" dirty="0" err="1"/>
              <a:t>трајноста</a:t>
            </a:r>
            <a:r>
              <a:rPr lang="ru-RU" sz="2000" dirty="0"/>
              <a:t> на </a:t>
            </a:r>
            <a:r>
              <a:rPr lang="ru-RU" sz="2000" dirty="0" err="1"/>
              <a:t>растроеноста</a:t>
            </a:r>
            <a:r>
              <a:rPr lang="ru-RU" sz="2000" dirty="0"/>
              <a:t> и </a:t>
            </a:r>
            <a:r>
              <a:rPr lang="ru-RU" sz="2000" dirty="0" err="1"/>
              <a:t>ќе</a:t>
            </a:r>
            <a:r>
              <a:rPr lang="ru-RU" sz="2000" dirty="0"/>
              <a:t> </a:t>
            </a:r>
            <a:r>
              <a:rPr lang="ru-RU" sz="2000" dirty="0" err="1"/>
              <a:t>дадат</a:t>
            </a:r>
            <a:r>
              <a:rPr lang="ru-RU" sz="2000" dirty="0"/>
              <a:t> свое </a:t>
            </a:r>
            <a:r>
              <a:rPr lang="ru-RU" sz="2000" dirty="0" err="1"/>
              <a:t>мислење</a:t>
            </a:r>
            <a:r>
              <a:rPr lang="ru-RU" sz="2000" dirty="0"/>
              <a:t> за </a:t>
            </a:r>
            <a:r>
              <a:rPr lang="ru-RU" sz="2000" dirty="0" err="1"/>
              <a:t>тоа</a:t>
            </a:r>
            <a:r>
              <a:rPr lang="ru-RU" sz="2000" dirty="0"/>
              <a:t> </a:t>
            </a:r>
            <a:r>
              <a:rPr lang="ru-RU" sz="2000" dirty="0" err="1"/>
              <a:t>какво</a:t>
            </a:r>
            <a:r>
              <a:rPr lang="ru-RU" sz="2000" dirty="0"/>
              <a:t> </a:t>
            </a:r>
            <a:r>
              <a:rPr lang="ru-RU" sz="2000" dirty="0" err="1"/>
              <a:t>влијание</a:t>
            </a:r>
            <a:r>
              <a:rPr lang="ru-RU" sz="2000" dirty="0"/>
              <a:t> имала </a:t>
            </a:r>
            <a:r>
              <a:rPr lang="ru-RU" sz="2000" dirty="0" err="1"/>
              <a:t>таквата</a:t>
            </a:r>
            <a:r>
              <a:rPr lang="ru-RU" sz="2000" dirty="0"/>
              <a:t> душевна </a:t>
            </a:r>
            <a:r>
              <a:rPr lang="ru-RU" sz="2000" dirty="0" err="1"/>
              <a:t>состојба</a:t>
            </a:r>
            <a:r>
              <a:rPr lang="ru-RU" sz="2000" dirty="0"/>
              <a:t> и </a:t>
            </a:r>
            <a:r>
              <a:rPr lang="ru-RU" sz="2000" dirty="0" err="1"/>
              <a:t>какво</a:t>
            </a:r>
            <a:r>
              <a:rPr lang="ru-RU" sz="2000" dirty="0"/>
              <a:t> </a:t>
            </a:r>
            <a:r>
              <a:rPr lang="ru-RU" sz="2000" dirty="0" err="1"/>
              <a:t>сè</a:t>
            </a:r>
            <a:r>
              <a:rPr lang="ru-RU" sz="2000" dirty="0"/>
              <a:t> </a:t>
            </a:r>
            <a:r>
              <a:rPr lang="ru-RU" sz="2000" dirty="0" err="1"/>
              <a:t>уште</a:t>
            </a:r>
            <a:r>
              <a:rPr lang="ru-RU" sz="2000" dirty="0"/>
              <a:t> </a:t>
            </a:r>
            <a:r>
              <a:rPr lang="ru-RU" sz="2000" dirty="0" err="1"/>
              <a:t>има</a:t>
            </a:r>
            <a:r>
              <a:rPr lang="ru-RU" sz="2000" dirty="0"/>
              <a:t> </a:t>
            </a:r>
            <a:r>
              <a:rPr lang="ru-RU" sz="2000" dirty="0" err="1"/>
              <a:t>врз</a:t>
            </a:r>
            <a:r>
              <a:rPr lang="ru-RU" sz="2000" dirty="0"/>
              <a:t> </a:t>
            </a:r>
            <a:r>
              <a:rPr lang="ru-RU" sz="2000" dirty="0" err="1"/>
              <a:t>сфаќањето</a:t>
            </a:r>
            <a:r>
              <a:rPr lang="ru-RU" sz="2000" dirty="0"/>
              <a:t> и </a:t>
            </a:r>
            <a:r>
              <a:rPr lang="ru-RU" sz="2000" dirty="0" err="1"/>
              <a:t>постапките</a:t>
            </a:r>
            <a:r>
              <a:rPr lang="ru-RU" sz="2000" dirty="0"/>
              <a:t> на </a:t>
            </a:r>
            <a:r>
              <a:rPr lang="ru-RU" sz="2000" dirty="0" err="1"/>
              <a:t>обвинетиот</a:t>
            </a:r>
            <a:r>
              <a:rPr lang="ru-RU" sz="2000" dirty="0"/>
              <a:t>, како и дали и во </a:t>
            </a:r>
            <a:r>
              <a:rPr lang="ru-RU" sz="2000" dirty="0" err="1"/>
              <a:t>колкава</a:t>
            </a:r>
            <a:r>
              <a:rPr lang="ru-RU" sz="2000" dirty="0"/>
              <a:t> мера </a:t>
            </a:r>
            <a:r>
              <a:rPr lang="ru-RU" sz="2000" dirty="0" err="1"/>
              <a:t>постоело</a:t>
            </a:r>
            <a:r>
              <a:rPr lang="ru-RU" sz="2000" dirty="0"/>
              <a:t> </a:t>
            </a:r>
            <a:r>
              <a:rPr lang="ru-RU" sz="2000" dirty="0" err="1"/>
              <a:t>растројство</a:t>
            </a:r>
            <a:r>
              <a:rPr lang="ru-RU" sz="2000" dirty="0"/>
              <a:t> на </a:t>
            </a:r>
            <a:r>
              <a:rPr lang="ru-RU" sz="2000" dirty="0" err="1"/>
              <a:t>душевната</a:t>
            </a:r>
            <a:r>
              <a:rPr lang="ru-RU" sz="2000" dirty="0"/>
              <a:t> </a:t>
            </a:r>
            <a:r>
              <a:rPr lang="ru-RU" sz="2000" dirty="0" err="1"/>
              <a:t>состојба</a:t>
            </a:r>
            <a:r>
              <a:rPr lang="ru-RU" sz="2000" dirty="0"/>
              <a:t> во </a:t>
            </a:r>
            <a:r>
              <a:rPr lang="ru-RU" sz="2000" dirty="0" err="1"/>
              <a:t>време</a:t>
            </a:r>
            <a:r>
              <a:rPr lang="ru-RU" sz="2000" dirty="0"/>
              <a:t> на </a:t>
            </a:r>
            <a:r>
              <a:rPr lang="ru-RU" sz="2000" dirty="0" err="1"/>
              <a:t>извршување</a:t>
            </a:r>
            <a:r>
              <a:rPr lang="ru-RU" sz="2000" dirty="0"/>
              <a:t> на </a:t>
            </a:r>
            <a:r>
              <a:rPr lang="ru-RU" sz="2000" dirty="0" err="1"/>
              <a:t>кривичното</a:t>
            </a:r>
            <a:r>
              <a:rPr lang="ru-RU" sz="2000" dirty="0"/>
              <a:t> дело. </a:t>
            </a:r>
          </a:p>
        </p:txBody>
      </p:sp>
      <p:sp>
        <p:nvSpPr>
          <p:cNvPr id="3" name="Title 2">
            <a:extLst>
              <a:ext uri="{FF2B5EF4-FFF2-40B4-BE49-F238E27FC236}">
                <a16:creationId xmlns:a16="http://schemas.microsoft.com/office/drawing/2014/main" id="{1BC89E99-6996-7874-783A-599BF13F6BAB}"/>
              </a:ext>
            </a:extLst>
          </p:cNvPr>
          <p:cNvSpPr>
            <a:spLocks noGrp="1"/>
          </p:cNvSpPr>
          <p:nvPr>
            <p:ph type="title"/>
          </p:nvPr>
        </p:nvSpPr>
        <p:spPr/>
        <p:txBody>
          <a:bodyPr>
            <a:normAutofit fontScale="90000"/>
          </a:bodyPr>
          <a:lstStyle/>
          <a:p>
            <a:pPr algn="ctr"/>
            <a:br>
              <a:rPr lang="mk-MK" dirty="0">
                <a:effectLst/>
              </a:rPr>
            </a:br>
            <a:r>
              <a:rPr lang="mk-MK" dirty="0">
                <a:effectLst/>
              </a:rPr>
              <a:t>ПСИХИЈАТРИСКО ВЕШТАЧЕЊЕ</a:t>
            </a:r>
            <a:br>
              <a:rPr lang="en-US" dirty="0">
                <a:effectLst/>
              </a:rPr>
            </a:br>
            <a:endParaRPr lang="en-US" dirty="0"/>
          </a:p>
        </p:txBody>
      </p:sp>
    </p:spTree>
    <p:extLst>
      <p:ext uri="{BB962C8B-B14F-4D97-AF65-F5344CB8AC3E}">
        <p14:creationId xmlns:p14="http://schemas.microsoft.com/office/powerpoint/2010/main" val="17489291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16832"/>
            <a:ext cx="8229600" cy="4090459"/>
          </a:xfrm>
        </p:spPr>
        <p:txBody>
          <a:bodyPr>
            <a:normAutofit/>
          </a:bodyPr>
          <a:lstStyle/>
          <a:p>
            <a:pPr algn="just"/>
            <a:r>
              <a:rPr lang="ru-RU" sz="2200" dirty="0" err="1">
                <a:latin typeface="Arial" panose="020B0604020202020204" pitchFamily="34" charset="0"/>
                <a:ea typeface="Calibri" panose="020F0502020204030204" pitchFamily="34" charset="0"/>
              </a:rPr>
              <a:t>А</a:t>
            </a:r>
            <a:r>
              <a:rPr lang="ru-RU" sz="2200" dirty="0" err="1">
                <a:effectLst/>
                <a:latin typeface="Arial" panose="020B0604020202020204" pitchFamily="34" charset="0"/>
                <a:ea typeface="Calibri" panose="020F0502020204030204" pitchFamily="34" charset="0"/>
              </a:rPr>
              <a:t>ко</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некоја</a:t>
            </a:r>
            <a:r>
              <a:rPr lang="ru-RU" sz="2200" dirty="0">
                <a:effectLst/>
                <a:latin typeface="Arial" panose="020B0604020202020204" pitchFamily="34" charset="0"/>
                <a:ea typeface="Calibri" panose="020F0502020204030204" pitchFamily="34" charset="0"/>
              </a:rPr>
              <a:t> од </a:t>
            </a:r>
            <a:r>
              <a:rPr lang="ru-RU" sz="2200" dirty="0" err="1">
                <a:effectLst/>
                <a:latin typeface="Arial" panose="020B0604020202020204" pitchFamily="34" charset="0"/>
                <a:ea typeface="Calibri" panose="020F0502020204030204" pitchFamily="34" charset="0"/>
              </a:rPr>
              <a:t>странките</a:t>
            </a:r>
            <a:r>
              <a:rPr lang="ru-RU" sz="2200" dirty="0">
                <a:effectLst/>
                <a:latin typeface="Arial" panose="020B0604020202020204" pitchFamily="34" charset="0"/>
                <a:ea typeface="Calibri" panose="020F0502020204030204" pitchFamily="34" charset="0"/>
              </a:rPr>
              <a:t> бара </a:t>
            </a:r>
            <a:r>
              <a:rPr lang="ru-RU" sz="2200" dirty="0" err="1">
                <a:effectLst/>
                <a:latin typeface="Arial" panose="020B0604020202020204" pitchFamily="34" charset="0"/>
                <a:ea typeface="Calibri" panose="020F0502020204030204" pitchFamily="34" charset="0"/>
              </a:rPr>
              <a:t>вештото</a:t>
            </a:r>
            <a:r>
              <a:rPr lang="ru-RU" sz="2200" dirty="0">
                <a:effectLst/>
                <a:latin typeface="Arial" panose="020B0604020202020204" pitchFamily="34" charset="0"/>
                <a:ea typeface="Calibri" panose="020F0502020204030204" pitchFamily="34" charset="0"/>
              </a:rPr>
              <a:t> лице да се испита на </a:t>
            </a:r>
            <a:r>
              <a:rPr lang="ru-RU" sz="2200" dirty="0" err="1">
                <a:effectLst/>
                <a:latin typeface="Arial" panose="020B0604020202020204" pitchFamily="34" charset="0"/>
                <a:ea typeface="Calibri" panose="020F0502020204030204" pitchFamily="34" charset="0"/>
              </a:rPr>
              <a:t>главната</a:t>
            </a:r>
            <a:r>
              <a:rPr lang="ru-RU" sz="2200" dirty="0">
                <a:effectLst/>
                <a:latin typeface="Arial" panose="020B0604020202020204" pitchFamily="34" charset="0"/>
                <a:ea typeface="Calibri" panose="020F0502020204030204" pitchFamily="34" charset="0"/>
              </a:rPr>
              <a:t> расправа, </a:t>
            </a:r>
            <a:r>
              <a:rPr lang="ru-RU" sz="2200" dirty="0" err="1">
                <a:effectLst/>
                <a:latin typeface="Arial" panose="020B0604020202020204" pitchFamily="34" charset="0"/>
                <a:ea typeface="Calibri" panose="020F0502020204030204" pitchFamily="34" charset="0"/>
              </a:rPr>
              <a:t>писмениот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наод</a:t>
            </a:r>
            <a:r>
              <a:rPr lang="ru-RU" sz="2200" dirty="0">
                <a:effectLst/>
                <a:latin typeface="Arial" panose="020B0604020202020204" pitchFamily="34" charset="0"/>
                <a:ea typeface="Calibri" panose="020F0502020204030204" pitchFamily="34" charset="0"/>
              </a:rPr>
              <a:t> и </a:t>
            </a:r>
            <a:r>
              <a:rPr lang="ru-RU" sz="2200" dirty="0" err="1">
                <a:effectLst/>
                <a:latin typeface="Arial" panose="020B0604020202020204" pitchFamily="34" charset="0"/>
                <a:ea typeface="Calibri" panose="020F0502020204030204" pitchFamily="34" charset="0"/>
              </a:rPr>
              <a:t>мислење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ќе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бидат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прифатени</a:t>
            </a:r>
            <a:r>
              <a:rPr lang="ru-RU" sz="2200" dirty="0">
                <a:effectLst/>
                <a:latin typeface="Arial" panose="020B0604020202020204" pitchFamily="34" charset="0"/>
                <a:ea typeface="Calibri" panose="020F0502020204030204" pitchFamily="34" charset="0"/>
              </a:rPr>
              <a:t> како </a:t>
            </a:r>
            <a:r>
              <a:rPr lang="ru-RU" sz="2200" dirty="0" err="1">
                <a:effectLst/>
                <a:latin typeface="Arial" panose="020B0604020202020204" pitchFamily="34" charset="0"/>
                <a:ea typeface="Calibri" panose="020F0502020204030204" pitchFamily="34" charset="0"/>
              </a:rPr>
              <a:t>доказен</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материјал</a:t>
            </a:r>
            <a:r>
              <a:rPr lang="ru-RU" sz="2200" dirty="0">
                <a:effectLst/>
                <a:latin typeface="Arial" panose="020B0604020202020204" pitchFamily="34" charset="0"/>
                <a:ea typeface="Calibri" panose="020F0502020204030204" pitchFamily="34" charset="0"/>
              </a:rPr>
              <a:t> само </a:t>
            </a:r>
            <a:r>
              <a:rPr lang="ru-RU" sz="2200" dirty="0" err="1">
                <a:effectLst/>
                <a:latin typeface="Arial" panose="020B0604020202020204" pitchFamily="34" charset="0"/>
                <a:ea typeface="Calibri" panose="020F0502020204030204" pitchFamily="34" charset="0"/>
              </a:rPr>
              <a:t>ако</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вештото</a:t>
            </a:r>
            <a:r>
              <a:rPr lang="ru-RU" sz="2200" dirty="0">
                <a:effectLst/>
                <a:latin typeface="Arial" panose="020B0604020202020204" pitchFamily="34" charset="0"/>
                <a:ea typeface="Calibri" panose="020F0502020204030204" pitchFamily="34" charset="0"/>
              </a:rPr>
              <a:t> лице кое </a:t>
            </a:r>
            <a:r>
              <a:rPr lang="ru-RU" sz="2200" dirty="0" err="1">
                <a:effectLst/>
                <a:latin typeface="Arial" panose="020B0604020202020204" pitchFamily="34" charset="0"/>
                <a:ea typeface="Calibri" panose="020F0502020204030204" pitchFamily="34" charset="0"/>
              </a:rPr>
              <a:t>ги</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изработило</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вештиот</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наод</a:t>
            </a:r>
            <a:r>
              <a:rPr lang="ru-RU" sz="2200" dirty="0">
                <a:effectLst/>
                <a:latin typeface="Arial" panose="020B0604020202020204" pitchFamily="34" charset="0"/>
                <a:ea typeface="Calibri" panose="020F0502020204030204" pitchFamily="34" charset="0"/>
              </a:rPr>
              <a:t> и </a:t>
            </a:r>
            <a:r>
              <a:rPr lang="ru-RU" sz="2200" dirty="0" err="1">
                <a:effectLst/>
                <a:latin typeface="Arial" panose="020B0604020202020204" pitchFamily="34" charset="0"/>
                <a:ea typeface="Calibri" panose="020F0502020204030204" pitchFamily="34" charset="0"/>
              </a:rPr>
              <a:t>мислење</a:t>
            </a:r>
            <a:r>
              <a:rPr lang="ru-RU" sz="2200" dirty="0">
                <a:effectLst/>
                <a:latin typeface="Arial" panose="020B0604020202020204" pitchFamily="34" charset="0"/>
                <a:ea typeface="Calibri" panose="020F0502020204030204" pitchFamily="34" charset="0"/>
              </a:rPr>
              <a:t> дало </a:t>
            </a:r>
            <a:r>
              <a:rPr lang="ru-RU" sz="2200" dirty="0" err="1">
                <a:effectLst/>
                <a:latin typeface="Arial" panose="020B0604020202020204" pitchFamily="34" charset="0"/>
                <a:ea typeface="Calibri" panose="020F0502020204030204" pitchFamily="34" charset="0"/>
              </a:rPr>
              <a:t>свој</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исказ</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главната</a:t>
            </a:r>
            <a:r>
              <a:rPr lang="ru-RU" sz="2200" dirty="0">
                <a:effectLst/>
                <a:latin typeface="Arial" panose="020B0604020202020204" pitchFamily="34" charset="0"/>
                <a:ea typeface="Calibri" panose="020F0502020204030204" pitchFamily="34" charset="0"/>
              </a:rPr>
              <a:t> расправа и била дадена </a:t>
            </a:r>
            <a:r>
              <a:rPr lang="ru-RU" sz="2200" dirty="0" err="1">
                <a:effectLst/>
                <a:latin typeface="Arial" panose="020B0604020202020204" pitchFamily="34" charset="0"/>
                <a:ea typeface="Calibri" panose="020F0502020204030204" pitchFamily="34" charset="0"/>
              </a:rPr>
              <a:t>можност</a:t>
            </a:r>
            <a:r>
              <a:rPr lang="ru-RU" sz="2200" dirty="0">
                <a:effectLst/>
                <a:latin typeface="Arial" panose="020B0604020202020204" pitchFamily="34" charset="0"/>
                <a:ea typeface="Calibri" panose="020F0502020204030204" pitchFamily="34" charset="0"/>
              </a:rPr>
              <a:t> да биде </a:t>
            </a:r>
            <a:r>
              <a:rPr lang="ru-RU" sz="2200" dirty="0" err="1">
                <a:effectLst/>
                <a:latin typeface="Arial" panose="020B0604020202020204" pitchFamily="34" charset="0"/>
                <a:ea typeface="Calibri" panose="020F0502020204030204" pitchFamily="34" charset="0"/>
              </a:rPr>
              <a:t>вкрстено</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испрашано</a:t>
            </a:r>
            <a:r>
              <a:rPr lang="ru-RU" sz="2200" dirty="0">
                <a:effectLst/>
                <a:latin typeface="Arial" panose="020B0604020202020204" pitchFamily="34" charset="0"/>
                <a:ea typeface="Calibri" panose="020F0502020204030204" pitchFamily="34" charset="0"/>
              </a:rPr>
              <a:t>. </a:t>
            </a:r>
          </a:p>
          <a:p>
            <a:pPr algn="just"/>
            <a:r>
              <a:rPr lang="ru-RU" sz="2200" dirty="0" err="1">
                <a:effectLst/>
                <a:latin typeface="Arial" panose="020B0604020202020204" pitchFamily="34" charset="0"/>
                <a:ea typeface="Calibri" panose="020F0502020204030204" pitchFamily="34" charset="0"/>
              </a:rPr>
              <a:t>Тоа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значи</a:t>
            </a:r>
            <a:r>
              <a:rPr lang="ru-RU" sz="2200" dirty="0">
                <a:effectLst/>
                <a:latin typeface="Arial" panose="020B0604020202020204" pitchFamily="34" charset="0"/>
                <a:ea typeface="Calibri" panose="020F0502020204030204" pitchFamily="34" charset="0"/>
              </a:rPr>
              <a:t> дека за да </a:t>
            </a:r>
            <a:r>
              <a:rPr lang="ru-RU" sz="2200" dirty="0" err="1">
                <a:effectLst/>
                <a:latin typeface="Arial" panose="020B0604020202020204" pitchFamily="34" charset="0"/>
                <a:ea typeface="Calibri" panose="020F0502020204030204" pitchFamily="34" charset="0"/>
              </a:rPr>
              <a:t>може</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вештачењето</a:t>
            </a:r>
            <a:r>
              <a:rPr lang="ru-RU" sz="2200" dirty="0">
                <a:effectLst/>
                <a:latin typeface="Arial" panose="020B0604020202020204" pitchFamily="34" charset="0"/>
                <a:ea typeface="Calibri" panose="020F0502020204030204" pitchFamily="34" charset="0"/>
              </a:rPr>
              <a:t> да се </a:t>
            </a:r>
            <a:r>
              <a:rPr lang="ru-RU" sz="2200" dirty="0" err="1">
                <a:effectLst/>
                <a:latin typeface="Arial" panose="020B0604020202020204" pitchFamily="34" charset="0"/>
                <a:ea typeface="Calibri" panose="020F0502020204030204" pitchFamily="34" charset="0"/>
              </a:rPr>
              <a:t>прифати</a:t>
            </a:r>
            <a:r>
              <a:rPr lang="ru-RU" sz="2200" dirty="0">
                <a:effectLst/>
                <a:latin typeface="Arial" panose="020B0604020202020204" pitchFamily="34" charset="0"/>
                <a:ea typeface="Calibri" panose="020F0502020204030204" pitchFamily="34" charset="0"/>
              </a:rPr>
              <a:t> како </a:t>
            </a:r>
            <a:r>
              <a:rPr lang="ru-RU" sz="2200" dirty="0" err="1">
                <a:effectLst/>
                <a:latin typeface="Arial" panose="020B0604020202020204" pitchFamily="34" charset="0"/>
                <a:ea typeface="Calibri" panose="020F0502020204030204" pitchFamily="34" charset="0"/>
              </a:rPr>
              <a:t>доказ</a:t>
            </a:r>
            <a:r>
              <a:rPr lang="ru-RU" sz="2200" dirty="0">
                <a:effectLst/>
                <a:latin typeface="Arial" panose="020B0604020202020204" pitchFamily="34" charset="0"/>
                <a:ea typeface="Calibri" panose="020F0502020204030204" pitchFamily="34" charset="0"/>
              </a:rPr>
              <a:t> и на него да </a:t>
            </a:r>
            <a:r>
              <a:rPr lang="ru-RU" sz="2200" dirty="0" err="1">
                <a:effectLst/>
                <a:latin typeface="Arial" panose="020B0604020202020204" pitchFamily="34" charset="0"/>
                <a:ea typeface="Calibri" panose="020F0502020204030204" pitchFamily="34" charset="0"/>
              </a:rPr>
              <a:t>може</a:t>
            </a:r>
            <a:r>
              <a:rPr lang="ru-RU" sz="2200" dirty="0">
                <a:effectLst/>
                <a:latin typeface="Arial" panose="020B0604020202020204" pitchFamily="34" charset="0"/>
                <a:ea typeface="Calibri" panose="020F0502020204030204" pitchFamily="34" charset="0"/>
              </a:rPr>
              <a:t> да се </a:t>
            </a:r>
            <a:r>
              <a:rPr lang="ru-RU" sz="2200" dirty="0" err="1">
                <a:effectLst/>
                <a:latin typeface="Arial" panose="020B0604020202020204" pitchFamily="34" charset="0"/>
                <a:ea typeface="Calibri" panose="020F0502020204030204" pitchFamily="34" charset="0"/>
              </a:rPr>
              <a:t>темели</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одлука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судот</a:t>
            </a:r>
            <a:r>
              <a:rPr lang="ru-RU" sz="2200" dirty="0">
                <a:effectLst/>
                <a:latin typeface="Arial" panose="020B0604020202020204" pitchFamily="34" charset="0"/>
                <a:ea typeface="Calibri" panose="020F0502020204030204" pitchFamily="34" charset="0"/>
              </a:rPr>
              <a:t> мора, </a:t>
            </a:r>
            <a:r>
              <a:rPr lang="ru-RU" sz="2200" dirty="0" err="1">
                <a:effectLst/>
                <a:latin typeface="Arial" panose="020B0604020202020204" pitchFamily="34" charset="0"/>
                <a:ea typeface="Calibri" panose="020F0502020204030204" pitchFamily="34" charset="0"/>
              </a:rPr>
              <a:t>доколку</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една</a:t>
            </a:r>
            <a:r>
              <a:rPr lang="ru-RU" sz="2200" dirty="0">
                <a:effectLst/>
                <a:latin typeface="Arial" panose="020B0604020202020204" pitchFamily="34" charset="0"/>
                <a:ea typeface="Calibri" panose="020F0502020204030204" pitchFamily="34" charset="0"/>
              </a:rPr>
              <a:t> од </a:t>
            </a:r>
            <a:r>
              <a:rPr lang="ru-RU" sz="2200" dirty="0" err="1">
                <a:effectLst/>
                <a:latin typeface="Arial" panose="020B0604020202020204" pitchFamily="34" charset="0"/>
                <a:ea typeface="Calibri" panose="020F0502020204030204" pitchFamily="34" charset="0"/>
              </a:rPr>
              <a:t>странките</a:t>
            </a:r>
            <a:r>
              <a:rPr lang="ru-RU" sz="2200" dirty="0">
                <a:effectLst/>
                <a:latin typeface="Arial" panose="020B0604020202020204" pitchFamily="34" charset="0"/>
                <a:ea typeface="Calibri" panose="020F0502020204030204" pitchFamily="34" charset="0"/>
              </a:rPr>
              <a:t> бара, да го </a:t>
            </a:r>
            <a:r>
              <a:rPr lang="ru-RU" sz="2200" dirty="0" err="1">
                <a:effectLst/>
                <a:latin typeface="Arial" panose="020B0604020202020204" pitchFamily="34" charset="0"/>
                <a:ea typeface="Calibri" panose="020F0502020204030204" pitchFamily="34" charset="0"/>
              </a:rPr>
              <a:t>повика</a:t>
            </a:r>
            <a:r>
              <a:rPr lang="ru-RU" sz="2200" dirty="0">
                <a:effectLst/>
                <a:latin typeface="Arial" panose="020B0604020202020204" pitchFamily="34" charset="0"/>
                <a:ea typeface="Calibri" panose="020F0502020204030204" pitchFamily="34" charset="0"/>
              </a:rPr>
              <a:t> </a:t>
            </a:r>
            <a:r>
              <a:rPr lang="ru-RU" sz="2200" dirty="0" err="1">
                <a:effectLst/>
                <a:latin typeface="Arial" panose="020B0604020202020204" pitchFamily="34" charset="0"/>
                <a:ea typeface="Calibri" panose="020F0502020204030204" pitchFamily="34" charset="0"/>
              </a:rPr>
              <a:t>вештакот</a:t>
            </a:r>
            <a:r>
              <a:rPr lang="ru-RU" sz="2200" dirty="0">
                <a:effectLst/>
                <a:latin typeface="Arial" panose="020B0604020202020204" pitchFamily="34" charset="0"/>
                <a:ea typeface="Calibri" panose="020F0502020204030204" pitchFamily="34" charset="0"/>
              </a:rPr>
              <a:t> на </a:t>
            </a:r>
            <a:r>
              <a:rPr lang="ru-RU" sz="2200" dirty="0" err="1">
                <a:effectLst/>
                <a:latin typeface="Arial" panose="020B0604020202020204" pitchFamily="34" charset="0"/>
                <a:ea typeface="Calibri" panose="020F0502020204030204" pitchFamily="34" charset="0"/>
              </a:rPr>
              <a:t>главна</a:t>
            </a:r>
            <a:r>
              <a:rPr lang="ru-RU" sz="2200" dirty="0">
                <a:effectLst/>
                <a:latin typeface="Arial" panose="020B0604020202020204" pitchFamily="34" charset="0"/>
                <a:ea typeface="Calibri" panose="020F0502020204030204" pitchFamily="34" charset="0"/>
              </a:rPr>
              <a:t> расправа. </a:t>
            </a:r>
          </a:p>
        </p:txBody>
      </p:sp>
      <p:sp>
        <p:nvSpPr>
          <p:cNvPr id="3" name="Title 2"/>
          <p:cNvSpPr>
            <a:spLocks noGrp="1"/>
          </p:cNvSpPr>
          <p:nvPr>
            <p:ph type="title"/>
          </p:nvPr>
        </p:nvSpPr>
        <p:spPr>
          <a:xfrm>
            <a:off x="457200" y="274638"/>
            <a:ext cx="8229600" cy="1282154"/>
          </a:xfrm>
        </p:spPr>
        <p:txBody>
          <a:bodyPr>
            <a:normAutofit/>
          </a:bodyPr>
          <a:lstStyle/>
          <a:p>
            <a:pPr indent="457200" algn="ctr"/>
            <a:r>
              <a:rPr lang="mk-MK" sz="3600" dirty="0">
                <a:effectLst/>
                <a:latin typeface="Arial" panose="020B0604020202020204" pitchFamily="34" charset="0"/>
                <a:ea typeface="Calibri" panose="020F0502020204030204" pitchFamily="34" charset="0"/>
                <a:cs typeface="Times New Roman" panose="02020603050405020304" pitchFamily="18" charset="0"/>
              </a:rPr>
              <a:t>ПРИСУСТВО НА ВЕШТИ ЛИЦА НА ГЛАВНА РАСПРАВА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4661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052736"/>
            <a:ext cx="8229600" cy="5400600"/>
          </a:xfrm>
        </p:spPr>
        <p:txBody>
          <a:bodyPr>
            <a:normAutofit lnSpcReduction="10000"/>
          </a:bodyPr>
          <a:lstStyle/>
          <a:p>
            <a:pPr algn="just">
              <a:buNone/>
            </a:pP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Праксата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воспоставила</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извесни</a:t>
            </a:r>
            <a:r>
              <a:rPr lang="ru-RU" sz="1800" dirty="0">
                <a:effectLst/>
                <a:latin typeface="Arial" panose="020B0604020202020204" pitchFamily="34" charset="0"/>
                <a:ea typeface="Calibri" panose="020F0502020204030204" pitchFamily="34" charset="0"/>
              </a:rPr>
              <a:t> правила на </a:t>
            </a:r>
            <a:r>
              <a:rPr lang="ru-RU" sz="1800" dirty="0" err="1">
                <a:effectLst/>
                <a:latin typeface="Arial" panose="020B0604020202020204" pitchFamily="34" charset="0"/>
                <a:ea typeface="Calibri" panose="020F0502020204030204" pitchFamily="34" charset="0"/>
              </a:rPr>
              <a:t>составување</a:t>
            </a:r>
            <a:r>
              <a:rPr lang="ru-RU" sz="1800" dirty="0">
                <a:effectLst/>
                <a:latin typeface="Arial" panose="020B0604020202020204" pitchFamily="34" charset="0"/>
                <a:ea typeface="Calibri" panose="020F0502020204030204" pitchFamily="34" charset="0"/>
              </a:rPr>
              <a:t> на </a:t>
            </a:r>
            <a:r>
              <a:rPr lang="ru-RU" sz="1800" dirty="0" err="1">
                <a:effectLst/>
                <a:latin typeface="Arial" panose="020B0604020202020204" pitchFamily="34" charset="0"/>
                <a:ea typeface="Calibri" panose="020F0502020204030204" pitchFamily="34" charset="0"/>
              </a:rPr>
              <a:t>наредба</a:t>
            </a:r>
            <a:r>
              <a:rPr lang="ru-RU" sz="1800" dirty="0">
                <a:effectLst/>
                <a:latin typeface="Arial" panose="020B0604020202020204" pitchFamily="34" charset="0"/>
                <a:ea typeface="Calibri" panose="020F0502020204030204" pitchFamily="34" charset="0"/>
              </a:rPr>
              <a:t> за </a:t>
            </a:r>
            <a:r>
              <a:rPr lang="ru-RU" sz="1800" dirty="0" err="1">
                <a:effectLst/>
                <a:latin typeface="Arial" panose="020B0604020202020204" pitchFamily="34" charset="0"/>
                <a:ea typeface="Calibri" panose="020F0502020204030204" pitchFamily="34" charset="0"/>
              </a:rPr>
              <a:t>вештачење</a:t>
            </a:r>
            <a:r>
              <a:rPr lang="ru-RU" sz="1800" dirty="0">
                <a:effectLst/>
                <a:latin typeface="Arial" panose="020B0604020202020204" pitchFamily="34" charset="0"/>
                <a:ea typeface="Calibri" panose="020F0502020204030204" pitchFamily="34" charset="0"/>
              </a:rPr>
              <a:t>:</a:t>
            </a:r>
          </a:p>
          <a:p>
            <a:pPr marL="651510" indent="-285750" algn="just"/>
            <a:r>
              <a:rPr lang="ru-RU" sz="1800" dirty="0">
                <a:effectLst/>
                <a:latin typeface="Arial" panose="020B0604020202020204" pitchFamily="34" charset="0"/>
                <a:ea typeface="Calibri" panose="020F0502020204030204" pitchFamily="34" charset="0"/>
                <a:cs typeface="Times New Roman" panose="02020603050405020304" pitchFamily="18" charset="0"/>
              </a:rPr>
              <a:t>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уводот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наведуваат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податоци</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судот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судијата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советот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донел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наредбата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иницијалниот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акт по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е поведена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кривичната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име</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презиме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обвинетиот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кривичното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дело за кое се води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датумот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донесување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наредбата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mk-MK" sz="1800" dirty="0">
              <a:latin typeface="Calibri" panose="020F0502020204030204" pitchFamily="34" charset="0"/>
              <a:ea typeface="Calibri" panose="020F0502020204030204" pitchFamily="34" charset="0"/>
              <a:cs typeface="Times New Roman" panose="02020603050405020304" pitchFamily="18" charset="0"/>
            </a:endParaRPr>
          </a:p>
          <a:p>
            <a:pPr marL="651510" indent="-285750" algn="just"/>
            <a:r>
              <a:rPr lang="ru-RU" sz="1800" dirty="0">
                <a:effectLst/>
                <a:latin typeface="Arial" panose="020B0604020202020204" pitchFamily="34" charset="0"/>
                <a:ea typeface="Calibri" panose="020F0502020204030204" pitchFamily="34" charset="0"/>
                <a:cs typeface="Times New Roman" panose="02020603050405020304" pitchFamily="18" charset="0"/>
              </a:rPr>
              <a:t>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изреката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се</a:t>
            </a:r>
            <a:r>
              <a:rPr lang="mk-MK" sz="1800" dirty="0">
                <a:effectLst/>
                <a:latin typeface="Arial" panose="020B0604020202020204" pitchFamily="34" charset="0"/>
                <a:ea typeface="Calibri" panose="020F0502020204030204" pitchFamily="34" charset="0"/>
                <a:cs typeface="Times New Roman" panose="02020603050405020304" pitchFamily="18" charset="0"/>
              </a:rPr>
              <a:t> наведува каков вид на вештачење се определува и кому му се доверува, но во зависност од конкретниот предмет и фактичката состојба, во наредбата се наведуваат фактите кои вештакот треба да ги утврди или оцени. При тоа претпоставка за квалитетно составување на наредбата за вештачење и поставување на релевантни прашања на кои вештото лице треба да даде одговор е судијата добро да ги проучи сите фактички и правни прашања во конкретниот предмет. </a:t>
            </a:r>
          </a:p>
          <a:p>
            <a:pPr marL="651510" indent="-285750" algn="just"/>
            <a:r>
              <a:rPr lang="mk-MK" sz="1800" dirty="0">
                <a:effectLst/>
                <a:latin typeface="Arial" panose="020B0604020202020204" pitchFamily="34" charset="0"/>
                <a:ea typeface="Calibri" panose="020F0502020204030204" pitchFamily="34" charset="0"/>
              </a:rPr>
              <a:t>потребно е во наредбата колку што е можно повеќе да се конкретизираат и прецизираат прашањата на кои треба вештакот да одговори и потребно е на вештакот да му се постави точна задача, а не само воопштено да се наведе видот на вештачењето и законскиот текст на делото.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p:cNvSpPr>
            <a:spLocks noGrp="1"/>
          </p:cNvSpPr>
          <p:nvPr>
            <p:ph type="title"/>
          </p:nvPr>
        </p:nvSpPr>
        <p:spPr>
          <a:xfrm>
            <a:off x="457200" y="274638"/>
            <a:ext cx="8229600" cy="778098"/>
          </a:xfrm>
        </p:spPr>
        <p:txBody>
          <a:bodyPr>
            <a:normAutofit/>
          </a:bodyPr>
          <a:lstStyle/>
          <a:p>
            <a:pPr algn="ctr"/>
            <a:r>
              <a:rPr lang="ru-RU" sz="2800" dirty="0" err="1">
                <a:effectLst/>
                <a:latin typeface="Arial" panose="020B0604020202020204" pitchFamily="34" charset="0"/>
                <a:ea typeface="Calibri" panose="020F0502020204030204" pitchFamily="34" charset="0"/>
                <a:cs typeface="Times New Roman" panose="02020603050405020304" pitchFamily="18" charset="0"/>
              </a:rPr>
              <a:t>Елементи</a:t>
            </a:r>
            <a:r>
              <a:rPr lang="ru-RU" sz="2800" dirty="0">
                <a:effectLst/>
                <a:latin typeface="Arial" panose="020B0604020202020204" pitchFamily="34" charset="0"/>
                <a:ea typeface="Calibri" panose="020F0502020204030204" pitchFamily="34" charset="0"/>
                <a:cs typeface="Times New Roman" panose="02020603050405020304" pitchFamily="18" charset="0"/>
              </a:rPr>
              <a:t> на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наредба</a:t>
            </a:r>
            <a:r>
              <a:rPr lang="ru-RU" sz="2800" dirty="0">
                <a:effectLst/>
                <a:latin typeface="Arial" panose="020B0604020202020204" pitchFamily="34" charset="0"/>
                <a:ea typeface="Calibri" panose="020F0502020204030204" pitchFamily="34" charset="0"/>
                <a:cs typeface="Times New Roman" panose="02020603050405020304" pitchFamily="18" charset="0"/>
              </a:rPr>
              <a:t> за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94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254F7-6C7F-FFB8-3D4E-3D7D1BAAEB4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8EE203-5A2E-6C18-1555-BF4FD27E4843}"/>
              </a:ext>
            </a:extLst>
          </p:cNvPr>
          <p:cNvSpPr>
            <a:spLocks noGrp="1"/>
          </p:cNvSpPr>
          <p:nvPr>
            <p:ph idx="1"/>
          </p:nvPr>
        </p:nvSpPr>
        <p:spPr>
          <a:xfrm>
            <a:off x="457200" y="1481328"/>
            <a:ext cx="8229600" cy="4900000"/>
          </a:xfrm>
        </p:spPr>
        <p:txBody>
          <a:bodyPr>
            <a:noAutofit/>
          </a:bodyPr>
          <a:lstStyle/>
          <a:p>
            <a:pPr marL="708660" indent="-34290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духот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законот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произлегува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е лице кое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поседува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професионална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научно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вештина</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искуство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врз</a:t>
            </a:r>
            <a:r>
              <a:rPr lang="ru-RU" sz="2000" dirty="0">
                <a:effectLst/>
                <a:latin typeface="Arial" panose="020B0604020202020204" pitchFamily="34" charset="0"/>
                <a:ea typeface="Calibri" panose="020F0502020204030204" pitchFamily="34" charset="0"/>
                <a:cs typeface="Times New Roman" panose="02020603050405020304" pitchFamily="18" charset="0"/>
              </a:rPr>
              <a:t> основа на кои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несомнено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ќе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помогне</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утврдувањето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битни</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кои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кај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органот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000" dirty="0">
                <a:effectLst/>
                <a:latin typeface="Arial" panose="020B0604020202020204" pitchFamily="34" charset="0"/>
                <a:ea typeface="Calibri" panose="020F0502020204030204" pitchFamily="34" charset="0"/>
                <a:cs typeface="Times New Roman" panose="02020603050405020304" pitchFamily="18" charset="0"/>
              </a:rPr>
              <a:t> води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недостиг</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сам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утврди</a:t>
            </a:r>
            <a:r>
              <a:rPr lang="ru-RU" sz="2000" dirty="0">
                <a:effectLst/>
                <a:latin typeface="Arial" panose="020B0604020202020204" pitchFamily="34" charset="0"/>
                <a:ea typeface="Calibri" panose="020F0502020204030204" pitchFamily="34" charset="0"/>
                <a:cs typeface="Times New Roman" panose="02020603050405020304" pitchFamily="18" charset="0"/>
              </a:rPr>
              <a:t>, 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работи</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кои се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суштествено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утврдување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некој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елемент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конкретното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дело.</a:t>
            </a:r>
          </a:p>
          <a:p>
            <a:pPr marL="651510" indent="-28575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Вештаците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en-GB" sz="2000" dirty="0">
                <a:effectLst/>
                <a:latin typeface="Arial" panose="020B0604020202020204" pitchFamily="34" charset="0"/>
                <a:ea typeface="Calibri" panose="020F0502020204030204" pitchFamily="34" charset="0"/>
                <a:cs typeface="Times New Roman" panose="02020603050405020304" pitchFamily="18" charset="0"/>
              </a:rPr>
              <a:t>periti</a:t>
            </a:r>
            <a:r>
              <a:rPr lang="ru-RU" sz="2000" dirty="0">
                <a:effectLst/>
                <a:latin typeface="Arial" panose="020B0604020202020204" pitchFamily="34" charset="0"/>
                <a:ea typeface="Calibri" panose="020F0502020204030204" pitchFamily="34" charset="0"/>
                <a:cs typeface="Times New Roman" panose="02020603050405020304" pitchFamily="18" charset="0"/>
              </a:rPr>
              <a:t>)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процесно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незаинтересирани</a:t>
            </a:r>
            <a:r>
              <a:rPr lang="ru-RU" sz="2000" dirty="0">
                <a:effectLst/>
                <a:latin typeface="Arial" panose="020B0604020202020204" pitchFamily="34" charset="0"/>
                <a:ea typeface="Calibri" panose="020F0502020204030204" pitchFamily="34" charset="0"/>
                <a:cs typeface="Times New Roman" panose="02020603050405020304" pitchFamily="18" charset="0"/>
              </a:rPr>
              <a:t> лица кои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повикуваат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врз</a:t>
            </a:r>
            <a:r>
              <a:rPr lang="ru-RU" sz="2000" dirty="0">
                <a:effectLst/>
                <a:latin typeface="Arial" panose="020B0604020202020204" pitchFamily="34" charset="0"/>
                <a:ea typeface="Calibri" panose="020F0502020204030204" pitchFamily="34" charset="0"/>
                <a:cs typeface="Times New Roman" panose="02020603050405020304" pitchFamily="18" charset="0"/>
              </a:rPr>
              <a:t> основа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подготовка или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вештината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стекната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вршење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професијата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забележат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одделни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околности</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појави</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за нив да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бидејќи</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доволни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правна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наобразба</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општото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образование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судијата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22960" indent="-457200" algn="just"/>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DAAA3379-8621-7D38-1821-01F2F63D4A1D}"/>
              </a:ext>
            </a:extLst>
          </p:cNvPr>
          <p:cNvSpPr>
            <a:spLocks noGrp="1"/>
          </p:cNvSpPr>
          <p:nvPr>
            <p:ph type="title"/>
          </p:nvPr>
        </p:nvSpPr>
        <p:spPr/>
        <p:txBody>
          <a:bodyPr>
            <a:normAutofit/>
          </a:bodyPr>
          <a:lstStyle/>
          <a:p>
            <a:pPr indent="457200" algn="ctr"/>
            <a:r>
              <a:rPr lang="ru-RU" sz="2800" dirty="0">
                <a:effectLst/>
                <a:latin typeface="Arial" panose="020B0604020202020204" pitchFamily="34" charset="0"/>
                <a:ea typeface="Calibri" panose="020F0502020204030204" pitchFamily="34" charset="0"/>
                <a:cs typeface="Times New Roman" panose="02020603050405020304" pitchFamily="18" charset="0"/>
              </a:rPr>
              <a:t>Поим и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дефиниција</a:t>
            </a:r>
            <a:r>
              <a:rPr lang="ru-RU" sz="2800" dirty="0">
                <a:effectLst/>
                <a:latin typeface="Arial" panose="020B0604020202020204" pitchFamily="34" charset="0"/>
                <a:ea typeface="Calibri" panose="020F0502020204030204" pitchFamily="34" charset="0"/>
                <a:cs typeface="Times New Roman" panose="02020603050405020304" pitchFamily="18" charset="0"/>
              </a:rPr>
              <a:t> за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800" dirty="0">
                <a:effectLst/>
                <a:latin typeface="Arial" panose="020B0604020202020204" pitchFamily="34" charset="0"/>
                <a:ea typeface="Calibri" panose="020F0502020204030204" pitchFamily="34" charset="0"/>
                <a:cs typeface="Times New Roman" panose="02020603050405020304" pitchFamily="18" charset="0"/>
              </a:rPr>
              <a:t> во ЗКП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300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71A6D-57F2-25D6-27CD-B76855BE2CF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766A93-A5BF-7720-E094-15CFA8E2F47C}"/>
              </a:ext>
            </a:extLst>
          </p:cNvPr>
          <p:cNvSpPr>
            <a:spLocks noGrp="1"/>
          </p:cNvSpPr>
          <p:nvPr>
            <p:ph idx="1"/>
          </p:nvPr>
        </p:nvSpPr>
        <p:spPr>
          <a:xfrm>
            <a:off x="539552" y="1052736"/>
            <a:ext cx="8229600" cy="5400600"/>
          </a:xfrm>
        </p:spPr>
        <p:txBody>
          <a:bodyPr>
            <a:normAutofit lnSpcReduction="10000"/>
          </a:bodyPr>
          <a:lstStyle/>
          <a:p>
            <a:pPr indent="457200" algn="just">
              <a:buNone/>
            </a:pPr>
            <a:r>
              <a:rPr lang="mk-MK" sz="1800" dirty="0">
                <a:effectLst/>
                <a:latin typeface="Arial" panose="020B0604020202020204" pitchFamily="34" charset="0"/>
                <a:ea typeface="Calibri" panose="020F0502020204030204" pitchFamily="34" charset="0"/>
                <a:cs typeface="Times New Roman" panose="02020603050405020304" pitchFamily="18" charset="0"/>
              </a:rPr>
              <a:t>При составувањето на наредбата на вештакот не смеат да му се поставуваат прашања кои задираат во веродостојноста на исказите на обвинетиот или сведоците или да се бара негова оценка за постоење на  кривичното дело или вина на обвинетиот. </a:t>
            </a:r>
          </a:p>
          <a:p>
            <a:pPr indent="457200" algn="just">
              <a:buNone/>
            </a:pPr>
            <a:r>
              <a:rPr lang="mk-MK" sz="1800" dirty="0">
                <a:effectLst/>
                <a:latin typeface="Arial" panose="020B0604020202020204" pitchFamily="34" charset="0"/>
                <a:ea typeface="Calibri" panose="020F0502020204030204" pitchFamily="34" charset="0"/>
                <a:cs typeface="Times New Roman" panose="02020603050405020304" pitchFamily="18" charset="0"/>
              </a:rPr>
              <a:t>Од вештакот не може да се бара одговор на правни прашања, правна оцена на факти, ниту пак толкување на закони и прописи, бидејќи тоа не спаѓа во доменот на вештите лица.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mk-MK" sz="1800" dirty="0">
                <a:effectLst/>
                <a:latin typeface="Arial" panose="020B0604020202020204" pitchFamily="34" charset="0"/>
                <a:ea typeface="Calibri" panose="020F0502020204030204" pitchFamily="34" charset="0"/>
                <a:cs typeface="Times New Roman" panose="02020603050405020304" pitchFamily="18" charset="0"/>
              </a:rPr>
              <a:t>Во наредбата за супервештачење се определува рок во кој вештакот е должен да го достави наодот и мислењето во потребен број на  примероци за судот и странките.</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mk-MK" sz="1800" dirty="0">
                <a:latin typeface="Arial" panose="020B0604020202020204" pitchFamily="34" charset="0"/>
                <a:ea typeface="Calibri" panose="020F0502020204030204" pitchFamily="34" charset="0"/>
                <a:cs typeface="Times New Roman" panose="02020603050405020304" pitchFamily="18" charset="0"/>
              </a:rPr>
              <a:t>В</a:t>
            </a:r>
            <a:r>
              <a:rPr lang="mk-MK" sz="1800" dirty="0">
                <a:effectLst/>
                <a:latin typeface="Arial" panose="020B0604020202020204" pitchFamily="34" charset="0"/>
                <a:ea typeface="Calibri" panose="020F0502020204030204" pitchFamily="34" charset="0"/>
                <a:cs typeface="Times New Roman" panose="02020603050405020304" pitchFamily="18" charset="0"/>
              </a:rPr>
              <a:t>о наредбата се наведува кои списи се доставуваат на вештото лице. Вештакот има право при вештачењето да користи и службени белешки доколку се содржани во предметот и фактот што се тие користени нема за последица незаконитост на вештачењето, во која смисла одбраната неретко приговара.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r>
              <a:rPr lang="mk-MK" sz="1800" dirty="0">
                <a:effectLst/>
                <a:latin typeface="Arial" panose="020B0604020202020204" pitchFamily="34" charset="0"/>
                <a:ea typeface="Calibri" panose="020F0502020204030204" pitchFamily="34" charset="0"/>
                <a:cs typeface="Times New Roman" panose="02020603050405020304" pitchFamily="18" charset="0"/>
              </a:rPr>
              <a:t>	Во наредбата за вештачење се наведува на кое вешто лице или установа се доверува и се наведува кои вешти лица не треба да учествуваат во изготвување на супервештачењето доколку се исполнети услови за нивно изземање.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D4B169E9-97B8-BB01-0159-7EE20A82A8B3}"/>
              </a:ext>
            </a:extLst>
          </p:cNvPr>
          <p:cNvSpPr>
            <a:spLocks noGrp="1"/>
          </p:cNvSpPr>
          <p:nvPr>
            <p:ph type="title"/>
          </p:nvPr>
        </p:nvSpPr>
        <p:spPr>
          <a:xfrm>
            <a:off x="457200" y="274638"/>
            <a:ext cx="8229600" cy="778098"/>
          </a:xfrm>
        </p:spPr>
        <p:txBody>
          <a:bodyPr>
            <a:normAutofit/>
          </a:bodyPr>
          <a:lstStyle/>
          <a:p>
            <a:pPr algn="ctr"/>
            <a:r>
              <a:rPr lang="ru-RU" sz="2800" dirty="0" err="1">
                <a:effectLst/>
                <a:latin typeface="Arial" panose="020B0604020202020204" pitchFamily="34" charset="0"/>
                <a:ea typeface="Calibri" panose="020F0502020204030204" pitchFamily="34" charset="0"/>
                <a:cs typeface="Times New Roman" panose="02020603050405020304" pitchFamily="18" charset="0"/>
              </a:rPr>
              <a:t>Елементи</a:t>
            </a:r>
            <a:r>
              <a:rPr lang="ru-RU" sz="2800" dirty="0">
                <a:effectLst/>
                <a:latin typeface="Arial" panose="020B0604020202020204" pitchFamily="34" charset="0"/>
                <a:ea typeface="Calibri" panose="020F0502020204030204" pitchFamily="34" charset="0"/>
                <a:cs typeface="Times New Roman" panose="02020603050405020304" pitchFamily="18" charset="0"/>
              </a:rPr>
              <a:t> на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наредба</a:t>
            </a:r>
            <a:r>
              <a:rPr lang="ru-RU" sz="2800" dirty="0">
                <a:effectLst/>
                <a:latin typeface="Arial" panose="020B0604020202020204" pitchFamily="34" charset="0"/>
                <a:ea typeface="Calibri" panose="020F0502020204030204" pitchFamily="34" charset="0"/>
                <a:cs typeface="Times New Roman" panose="02020603050405020304" pitchFamily="18" charset="0"/>
              </a:rPr>
              <a:t> за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28520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3B76D-A396-6418-B5B6-E930AE1BF9A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7FDAAB-D2EE-050F-D5E6-0598C5858E69}"/>
              </a:ext>
            </a:extLst>
          </p:cNvPr>
          <p:cNvSpPr>
            <a:spLocks noGrp="1"/>
          </p:cNvSpPr>
          <p:nvPr>
            <p:ph idx="1"/>
          </p:nvPr>
        </p:nvSpPr>
        <p:spPr>
          <a:xfrm>
            <a:off x="539552" y="1052736"/>
            <a:ext cx="8229600" cy="5400600"/>
          </a:xfrm>
        </p:spPr>
        <p:txBody>
          <a:bodyPr>
            <a:normAutofit/>
          </a:bodyPr>
          <a:lstStyle/>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воведен</a:t>
            </a:r>
            <a:r>
              <a:rPr lang="ru-RU" sz="1800" dirty="0">
                <a:effectLst/>
                <a:latin typeface="Arial" panose="020B0604020202020204" pitchFamily="34" charset="0"/>
                <a:ea typeface="Calibri" panose="020F0502020204030204" pitchFamily="34" charset="0"/>
                <a:cs typeface="Times New Roman" panose="02020603050405020304" pitchFamily="18" charset="0"/>
              </a:rPr>
              <a:t> дел,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објаснуваат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релевантните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квалификации,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обуката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искуството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вклучувајќи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професионални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состаноци</a:t>
            </a:r>
            <a:r>
              <a:rPr lang="ru-RU" sz="1800" dirty="0">
                <a:effectLst/>
                <a:latin typeface="Arial" panose="020B0604020202020204" pitchFamily="34" charset="0"/>
                <a:ea typeface="Calibri" panose="020F0502020204030204" pitchFamily="34" charset="0"/>
                <a:cs typeface="Times New Roman" panose="02020603050405020304" pitchFamily="18" charset="0"/>
              </a:rPr>
              <a:t> и публикации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стручност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наведат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материјалите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врз</a:t>
            </a:r>
            <a:r>
              <a:rPr lang="ru-RU" sz="1800" dirty="0">
                <a:effectLst/>
                <a:latin typeface="Arial" panose="020B0604020202020204" pitchFamily="34" charset="0"/>
                <a:ea typeface="Calibri" panose="020F0502020204030204" pitchFamily="34" charset="0"/>
                <a:cs typeface="Times New Roman" panose="02020603050405020304" pitchFamily="18" charset="0"/>
              </a:rPr>
              <a:t> кои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потпирал</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при подготовка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вклучувајќи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специфични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документи</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каква</a:t>
            </a:r>
            <a:r>
              <a:rPr lang="ru-RU" sz="1800" dirty="0">
                <a:effectLst/>
                <a:latin typeface="Arial" panose="020B0604020202020204" pitchFamily="34" charset="0"/>
                <a:ea typeface="Calibri" panose="020F0502020204030204" pitchFamily="34" charset="0"/>
                <a:cs typeface="Times New Roman" panose="02020603050405020304" pitchFamily="18" charset="0"/>
              </a:rPr>
              <a:t> било друга литература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материјали</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резиме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добиените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упатства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односно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поставени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прашања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резиме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фактите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случајот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кои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заснова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извештајот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наведе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природата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1800" dirty="0">
                <a:effectLst/>
                <a:latin typeface="Arial" panose="020B0604020202020204" pitchFamily="34" charset="0"/>
                <a:ea typeface="Calibri" panose="020F0502020204030204" pitchFamily="34" charset="0"/>
                <a:cs typeface="Times New Roman" panose="02020603050405020304" pitchFamily="18" charset="0"/>
              </a:rPr>
              <a:t> било тест,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форензички</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технички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преглед</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извршен</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и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посочи</a:t>
            </a:r>
            <a:r>
              <a:rPr lang="ru-RU" sz="1800" dirty="0">
                <a:effectLst/>
                <a:latin typeface="Arial" panose="020B0604020202020204" pitchFamily="34" charset="0"/>
                <a:ea typeface="Calibri" panose="020F0502020204030204" pitchFamily="34" charset="0"/>
                <a:cs typeface="Times New Roman" panose="02020603050405020304" pitchFamily="18" charset="0"/>
              </a:rPr>
              <a:t> од кого 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направен</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тој</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1800" dirty="0">
                <a:effectLst/>
                <a:latin typeface="Arial" panose="020B0604020202020204" pitchFamily="34" charset="0"/>
                <a:ea typeface="Calibri" panose="020F0502020204030204" pitchFamily="34" charset="0"/>
                <a:cs typeface="Times New Roman" panose="02020603050405020304" pitchFamily="18" charset="0"/>
              </a:rPr>
              <a:t> не 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именуваниот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даде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прашањата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бараат</a:t>
            </a:r>
            <a:r>
              <a:rPr lang="ru-RU" sz="1800" dirty="0">
                <a:effectLst/>
                <a:latin typeface="Arial" panose="020B0604020202020204" pitchFamily="34" charset="0"/>
                <a:ea typeface="Calibri" panose="020F0502020204030204" pitchFamily="34" charset="0"/>
                <a:cs typeface="Times New Roman" panose="02020603050405020304" pitchFamily="18" charset="0"/>
              </a:rPr>
              <a:t> од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но и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укаже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какви</a:t>
            </a:r>
            <a:r>
              <a:rPr lang="ru-RU" sz="1800" dirty="0">
                <a:effectLst/>
                <a:latin typeface="Arial" panose="020B0604020202020204" pitchFamily="34" charset="0"/>
                <a:ea typeface="Calibri" panose="020F0502020204030204" pitchFamily="34" charset="0"/>
                <a:cs typeface="Times New Roman" panose="02020603050405020304" pitchFamily="18" charset="0"/>
              </a:rPr>
              <a:t> било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прашања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спаѓаат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надвор</a:t>
            </a:r>
            <a:r>
              <a:rPr lang="ru-RU" sz="1800" dirty="0">
                <a:effectLst/>
                <a:latin typeface="Arial" panose="020B0604020202020204" pitchFamily="34" charset="0"/>
                <a:ea typeface="Calibri" panose="020F0502020204030204" pitchFamily="34" charset="0"/>
                <a:cs typeface="Times New Roman" panose="02020603050405020304" pitchFamily="18" charset="0"/>
              </a:rPr>
              <a:t> од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неговата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стручност</a:t>
            </a:r>
            <a:r>
              <a:rPr lang="ru-RU" sz="1800" dirty="0">
                <a:effectLst/>
                <a:latin typeface="Arial" panose="020B0604020202020204" pitchFamily="34" charset="0"/>
                <a:ea typeface="Calibri" panose="020F0502020204030204" pitchFamily="34" charset="0"/>
                <a:cs typeface="Times New Roman" panose="02020603050405020304" pitchFamily="18" charset="0"/>
              </a:rPr>
              <a:t> и на кои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тој</a:t>
            </a:r>
            <a:r>
              <a:rPr lang="ru-RU" sz="1800" dirty="0">
                <a:effectLst/>
                <a:latin typeface="Arial" panose="020B0604020202020204" pitchFamily="34" charset="0"/>
                <a:ea typeface="Calibri" panose="020F0502020204030204" pitchFamily="34" charset="0"/>
                <a:cs typeface="Times New Roman" panose="02020603050405020304" pitchFamily="18" charset="0"/>
              </a:rPr>
              <a:t> не би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можел</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даде</a:t>
            </a:r>
            <a:r>
              <a:rPr lang="ru-RU" sz="1800" dirty="0">
                <a:effectLst/>
                <a:latin typeface="Arial" panose="020B0604020202020204" pitchFamily="34" charset="0"/>
                <a:ea typeface="Calibri" panose="020F0502020204030204" pitchFamily="34" charset="0"/>
                <a:cs typeface="Times New Roman" panose="02020603050405020304" pitchFamily="18" charset="0"/>
              </a:rPr>
              <a:t> свое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стручно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наведе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соодветно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образложение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приложи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лиценцата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4325F597-FF8E-78C8-D693-C72528233ED1}"/>
              </a:ext>
            </a:extLst>
          </p:cNvPr>
          <p:cNvSpPr>
            <a:spLocks noGrp="1"/>
          </p:cNvSpPr>
          <p:nvPr>
            <p:ph type="title"/>
          </p:nvPr>
        </p:nvSpPr>
        <p:spPr>
          <a:xfrm>
            <a:off x="457200" y="274638"/>
            <a:ext cx="8229600" cy="778098"/>
          </a:xfrm>
        </p:spPr>
        <p:txBody>
          <a:bodyPr>
            <a:normAutofit/>
          </a:bodyPr>
          <a:lstStyle/>
          <a:p>
            <a:pPr algn="ctr"/>
            <a:r>
              <a:rPr lang="ru-RU" sz="2800" dirty="0" err="1">
                <a:effectLst/>
                <a:latin typeface="Arial" panose="020B0604020202020204" pitchFamily="34" charset="0"/>
                <a:ea typeface="Calibri" panose="020F0502020204030204" pitchFamily="34" charset="0"/>
                <a:cs typeface="Times New Roman" panose="02020603050405020304" pitchFamily="18" charset="0"/>
              </a:rPr>
              <a:t>Елементи</a:t>
            </a:r>
            <a:r>
              <a:rPr lang="ru-RU" sz="2800" dirty="0">
                <a:effectLst/>
                <a:latin typeface="Arial" panose="020B0604020202020204" pitchFamily="34" charset="0"/>
                <a:ea typeface="Calibri" panose="020F0502020204030204" pitchFamily="34" charset="0"/>
                <a:cs typeface="Times New Roman" panose="02020603050405020304" pitchFamily="18" charset="0"/>
              </a:rPr>
              <a:t> на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наодот</a:t>
            </a:r>
            <a:r>
              <a:rPr lang="ru-RU" sz="2800" dirty="0">
                <a:effectLst/>
                <a:latin typeface="Arial" panose="020B0604020202020204" pitchFamily="34" charset="0"/>
                <a:ea typeface="Calibri" panose="020F0502020204030204" pitchFamily="34" charset="0"/>
                <a:cs typeface="Times New Roman" panose="02020603050405020304" pitchFamily="18" charset="0"/>
              </a:rPr>
              <a:t> и </a:t>
            </a:r>
            <a:r>
              <a:rPr lang="ru-RU" sz="2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800" dirty="0">
                <a:effectLst/>
                <a:latin typeface="Arial" panose="020B060402020202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50431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користат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исти</a:t>
            </a:r>
            <a:r>
              <a:rPr lang="ru-RU" sz="22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идентични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фрази</a:t>
            </a:r>
            <a:r>
              <a:rPr lang="ru-RU" sz="2200" dirty="0">
                <a:effectLst/>
                <a:latin typeface="Arial" panose="020B0604020202020204" pitchFamily="34" charset="0"/>
                <a:ea typeface="Calibri" panose="020F0502020204030204" pitchFamily="34" charset="0"/>
                <a:cs typeface="Times New Roman" panose="02020603050405020304" pitchFamily="18" charset="0"/>
              </a:rPr>
              <a:t> во свои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вештачења</a:t>
            </a:r>
            <a:r>
              <a:rPr lang="ru-RU" sz="22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користат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податоци</a:t>
            </a:r>
            <a:r>
              <a:rPr lang="ru-RU" sz="2200" dirty="0">
                <a:effectLst/>
                <a:latin typeface="Arial" panose="020B0604020202020204" pitchFamily="34" charset="0"/>
                <a:ea typeface="Calibri" panose="020F0502020204030204" pitchFamily="34" charset="0"/>
                <a:cs typeface="Times New Roman" panose="02020603050405020304" pitchFamily="18" charset="0"/>
              </a:rPr>
              <a:t> од интернет или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непроверени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извори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даваат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премногу</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важност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одговорите</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прашањата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со цел да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предизвикаат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ефект</a:t>
            </a:r>
            <a:r>
              <a:rPr lang="ru-RU" sz="2200" dirty="0">
                <a:effectLst/>
                <a:latin typeface="Arial" panose="020B0604020202020204" pitchFamily="34" charset="0"/>
                <a:ea typeface="Calibri" panose="020F0502020204030204" pitchFamily="34" charset="0"/>
                <a:cs typeface="Times New Roman" panose="02020603050405020304" pitchFamily="18" charset="0"/>
              </a:rPr>
              <a:t> на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сигурност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а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всушност</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случува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спротивното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даваат</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премногу</a:t>
            </a:r>
            <a:r>
              <a:rPr lang="ru-RU" sz="2200" dirty="0">
                <a:effectLst/>
                <a:latin typeface="Arial" panose="020B0604020202020204" pitchFamily="34" charset="0"/>
                <a:ea typeface="Calibri" panose="020F0502020204030204" pitchFamily="34" charset="0"/>
                <a:cs typeface="Times New Roman" panose="02020603050405020304" pitchFamily="18" charset="0"/>
              </a:rPr>
              <a:t> долги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одговори</a:t>
            </a:r>
            <a:r>
              <a:rPr lang="ru-RU" sz="2200" dirty="0">
                <a:effectLst/>
                <a:latin typeface="Arial" panose="020B0604020202020204" pitchFamily="34" charset="0"/>
                <a:ea typeface="Calibri" panose="020F0502020204030204" pitchFamily="34" charset="0"/>
                <a:cs typeface="Times New Roman" panose="02020603050405020304" pitchFamily="18" charset="0"/>
              </a:rPr>
              <a:t> кои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тешко</a:t>
            </a:r>
            <a:r>
              <a:rPr lang="ru-RU" sz="2200" dirty="0">
                <a:effectLst/>
                <a:latin typeface="Arial" panose="020B0604020202020204" pitchFamily="34" charset="0"/>
                <a:ea typeface="Calibri" panose="020F0502020204030204" pitchFamily="34" charset="0"/>
                <a:cs typeface="Times New Roman" panose="02020603050405020304" pitchFamily="18" charset="0"/>
              </a:rPr>
              <a:t>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следат</a:t>
            </a:r>
            <a:r>
              <a:rPr lang="ru-RU" sz="2200" dirty="0">
                <a:effectLst/>
                <a:latin typeface="Arial" panose="020B0604020202020204" pitchFamily="34" charset="0"/>
                <a:ea typeface="Calibri" panose="020F0502020204030204" pitchFamily="34" charset="0"/>
                <a:cs typeface="Times New Roman" panose="02020603050405020304" pitchFamily="18" charset="0"/>
              </a:rPr>
              <a:t> и не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извлече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крајната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поента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авторизирале</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200" dirty="0">
                <a:effectLst/>
                <a:latin typeface="Arial" panose="020B0604020202020204" pitchFamily="34" charset="0"/>
                <a:ea typeface="Calibri" panose="020F0502020204030204" pitchFamily="34" charset="0"/>
                <a:cs typeface="Times New Roman" panose="02020603050405020304" pitchFamily="18" charset="0"/>
              </a:rPr>
              <a:t>, без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притоа</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темелно</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го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проверат</a:t>
            </a:r>
            <a:r>
              <a:rPr lang="ru-RU" sz="22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некој</a:t>
            </a:r>
            <a:r>
              <a:rPr lang="ru-RU" sz="2200" dirty="0">
                <a:effectLst/>
                <a:latin typeface="Arial" panose="020B0604020202020204" pitchFamily="34" charset="0"/>
                <a:ea typeface="Calibri" panose="020F0502020204030204" pitchFamily="34" charset="0"/>
                <a:cs typeface="Times New Roman" panose="02020603050405020304" pitchFamily="18" charset="0"/>
              </a:rPr>
              <a:t> друг го правел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200" dirty="0">
                <a:effectLst/>
                <a:latin typeface="Arial" panose="020B0604020202020204" pitchFamily="34" charset="0"/>
                <a:ea typeface="Calibri" panose="020F0502020204030204" pitchFamily="34" charset="0"/>
                <a:cs typeface="Times New Roman" panose="02020603050405020304" pitchFamily="18" charset="0"/>
              </a:rPr>
              <a:t> за нив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нивни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асистенти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помошници</a:t>
            </a: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соработници</a:t>
            </a:r>
            <a:r>
              <a:rPr lang="ru-RU" sz="2200" dirty="0">
                <a:effectLst/>
                <a:latin typeface="Arial" panose="020B0604020202020204" pitchFamily="34" charset="0"/>
                <a:ea typeface="Calibri" panose="020F0502020204030204" pitchFamily="34" charset="0"/>
                <a:cs typeface="Times New Roman" panose="02020603050405020304" pitchFamily="18" charset="0"/>
              </a:rPr>
              <a:t>) и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200" dirty="0">
                <a:effectLst/>
                <a:latin typeface="Arial" panose="020B0604020202020204" pitchFamily="34" charset="0"/>
                <a:ea typeface="Calibri" panose="020F0502020204030204" pitchFamily="34" charset="0"/>
                <a:cs typeface="Times New Roman" panose="02020603050405020304" pitchFamily="18" charset="0"/>
              </a:rPr>
              <a:t> не 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доволно</a:t>
            </a:r>
            <a:r>
              <a:rPr lang="ru-RU" sz="2200" dirty="0">
                <a:effectLst/>
                <a:latin typeface="Arial" panose="020B0604020202020204" pitchFamily="34" charset="0"/>
                <a:ea typeface="Calibri" panose="020F0502020204030204" pitchFamily="34" charset="0"/>
                <a:cs typeface="Times New Roman" panose="02020603050405020304" pitchFamily="18" charset="0"/>
              </a:rPr>
              <a:t> проверено;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a:buNone/>
            </a:pPr>
            <a:r>
              <a:rPr lang="ru-RU" sz="2200" dirty="0">
                <a:effectLst/>
                <a:latin typeface="Arial" panose="020B0604020202020204" pitchFamily="34" charset="0"/>
                <a:ea typeface="Calibri" panose="020F0502020204030204" pitchFamily="34" charset="0"/>
                <a:cs typeface="Times New Roman" panose="02020603050405020304" pitchFamily="18" charset="0"/>
              </a:rPr>
              <a:t>•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200" dirty="0">
                <a:effectLst/>
                <a:latin typeface="Arial" panose="020B0604020202020204" pitchFamily="34" charset="0"/>
                <a:ea typeface="Calibri" panose="020F0502020204030204" pitchFamily="34" charset="0"/>
                <a:cs typeface="Times New Roman" panose="02020603050405020304" pitchFamily="18" charset="0"/>
              </a:rPr>
              <a:t> 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прекратко</a:t>
            </a:r>
            <a:r>
              <a:rPr lang="ru-RU" sz="2200" dirty="0">
                <a:effectLst/>
                <a:latin typeface="Arial" panose="020B0604020202020204" pitchFamily="34" charset="0"/>
                <a:ea typeface="Calibri" panose="020F0502020204030204" pitchFamily="34" charset="0"/>
                <a:cs typeface="Times New Roman" panose="02020603050405020304" pitchFamily="18" charset="0"/>
              </a:rPr>
              <a:t> и не </a:t>
            </a:r>
            <a:r>
              <a:rPr lang="ru-RU" sz="22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200" dirty="0">
                <a:effectLst/>
                <a:latin typeface="Arial" panose="020B0604020202020204" pitchFamily="34" charset="0"/>
                <a:ea typeface="Calibri" panose="020F0502020204030204" pitchFamily="34" charset="0"/>
                <a:cs typeface="Times New Roman" panose="02020603050405020304" pitchFamily="18" charset="0"/>
              </a:rPr>
              <a:t> да се испита.</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p:cNvSpPr>
            <a:spLocks noGrp="1"/>
          </p:cNvSpPr>
          <p:nvPr>
            <p:ph type="title"/>
          </p:nvPr>
        </p:nvSpPr>
        <p:spPr/>
        <p:txBody>
          <a:bodyPr/>
          <a:lstStyle/>
          <a:p>
            <a:pPr algn="ctr"/>
            <a:r>
              <a:rPr lang="mk-MK" dirty="0"/>
              <a:t>НАЈЧЕСТИ ГРЕШКИ</a:t>
            </a:r>
            <a:endParaRPr lang="en-US" dirty="0"/>
          </a:p>
        </p:txBody>
      </p:sp>
    </p:spTree>
    <p:extLst>
      <p:ext uri="{BB962C8B-B14F-4D97-AF65-F5344CB8AC3E}">
        <p14:creationId xmlns:p14="http://schemas.microsoft.com/office/powerpoint/2010/main" val="2319149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5B204-74A5-010C-B9BC-7F5DF2D565F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DAD95F-50E7-2E68-22D8-F19F21A0828D}"/>
              </a:ext>
            </a:extLst>
          </p:cNvPr>
          <p:cNvSpPr>
            <a:spLocks noGrp="1"/>
          </p:cNvSpPr>
          <p:nvPr>
            <p:ph idx="1"/>
          </p:nvPr>
        </p:nvSpPr>
        <p:spPr>
          <a:xfrm>
            <a:off x="457200" y="1268760"/>
            <a:ext cx="8229600" cy="4738531"/>
          </a:xfrm>
        </p:spPr>
        <p:txBody>
          <a:bodyPr>
            <a:noAutofit/>
          </a:bodyPr>
          <a:lstStyle/>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Лицето</a:t>
            </a:r>
            <a:r>
              <a:rPr lang="ru-RU" sz="1800" b="1" dirty="0">
                <a:effectLst/>
                <a:latin typeface="Arial" panose="020B0604020202020204" pitchFamily="34" charset="0"/>
                <a:ea typeface="Calibri" panose="020F0502020204030204" pitchFamily="34" charset="0"/>
                <a:cs typeface="Times New Roman" panose="02020603050405020304" pitchFamily="18" charset="0"/>
              </a:rPr>
              <a:t>... во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сообраќајната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незгода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задобил</a:t>
            </a:r>
            <a:r>
              <a:rPr lang="ru-RU" sz="1800" b="1" dirty="0">
                <a:effectLst/>
                <a:latin typeface="Arial" panose="020B0604020202020204" pitchFamily="34" charset="0"/>
                <a:ea typeface="Calibri" panose="020F0502020204030204" pitchFamily="34" charset="0"/>
                <a:cs typeface="Times New Roman" panose="02020603050405020304" pitchFamily="18" charset="0"/>
              </a:rPr>
              <a:t> со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следните</a:t>
            </a:r>
            <a:r>
              <a:rPr lang="ru-RU" sz="1800" b="1" dirty="0">
                <a:effectLst/>
                <a:latin typeface="Arial" panose="020B0604020202020204" pitchFamily="34" charset="0"/>
                <a:ea typeface="Calibri" panose="020F0502020204030204" pitchFamily="34" charset="0"/>
                <a:cs typeface="Times New Roman" panose="02020603050405020304" pitchFamily="18" charset="0"/>
              </a:rPr>
              <a:t> повреди... кои согласно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критериумите</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КЗ 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квалифицираат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како ОСОБЕНО ТЕШКА ТЕЛЕСНА ПОВРЕДА.“</a:t>
            </a:r>
          </a:p>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„Постои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причинско-последична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врска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помеѓу</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повредата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тужителот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и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остварената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пензија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доделена со Решение од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Фондот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за ПИОМ ПЕ Г.“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работи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за СРЕДНО ТЕШКА ТЕЛЕСНА ПОВРЕДА.„ </a:t>
            </a:r>
          </a:p>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работи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за Тешка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телесна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повреда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П. С. </a:t>
            </a:r>
            <a:r>
              <a:rPr lang="en-GB" sz="1800" b="1" dirty="0">
                <a:effectLst/>
                <a:latin typeface="Arial" panose="020B0604020202020204" pitchFamily="34" charset="0"/>
                <a:ea typeface="Calibri" panose="020F0502020204030204" pitchFamily="34" charset="0"/>
                <a:cs typeface="Times New Roman" panose="02020603050405020304" pitchFamily="18" charset="0"/>
              </a:rPr>
              <a:t>Homo hominis</a:t>
            </a:r>
            <a:r>
              <a:rPr lang="ru-RU" sz="1800" b="1" dirty="0">
                <a:effectLst/>
                <a:latin typeface="Arial" panose="020B0604020202020204" pitchFamily="34" charset="0"/>
                <a:ea typeface="Calibri" panose="020F0502020204030204" pitchFamily="34" charset="0"/>
                <a:cs typeface="Times New Roman" panose="02020603050405020304" pitchFamily="18" charset="0"/>
              </a:rPr>
              <a:t> – </a:t>
            </a:r>
            <a:r>
              <a:rPr lang="en-GB" sz="1800" b="1" dirty="0">
                <a:effectLst/>
                <a:latin typeface="Arial" panose="020B0604020202020204" pitchFamily="34" charset="0"/>
                <a:ea typeface="Calibri" panose="020F0502020204030204" pitchFamily="34" charset="0"/>
                <a:cs typeface="Times New Roman" panose="02020603050405020304" pitchFamily="18" charset="0"/>
              </a:rPr>
              <a:t>lupus </a:t>
            </a:r>
            <a:r>
              <a:rPr lang="en-GB" sz="1800" b="1" dirty="0" err="1">
                <a:effectLst/>
                <a:latin typeface="Arial" panose="020B0604020202020204" pitchFamily="34" charset="0"/>
                <a:ea typeface="Calibri" panose="020F0502020204030204" pitchFamily="34" charset="0"/>
                <a:cs typeface="Times New Roman" panose="02020603050405020304" pitchFamily="18" charset="0"/>
              </a:rPr>
              <a:t>est</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Човек</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човека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му</a:t>
            </a:r>
            <a:r>
              <a:rPr lang="ru-RU" sz="1800" b="1" dirty="0">
                <a:effectLst/>
                <a:latin typeface="Arial" panose="020B0604020202020204" pitchFamily="34" charset="0"/>
                <a:ea typeface="Calibri" panose="020F0502020204030204" pitchFamily="34" charset="0"/>
                <a:cs typeface="Times New Roman" panose="02020603050405020304" pitchFamily="18" charset="0"/>
              </a:rPr>
              <a:t> е волк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Асоцијација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името</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агенцијата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обезбедување</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en-GB" sz="1800" b="1" dirty="0">
                <a:effectLst/>
                <a:latin typeface="Arial" panose="020B0604020202020204" pitchFamily="34" charset="0"/>
                <a:ea typeface="Calibri" panose="020F0502020204030204" pitchFamily="34" charset="0"/>
                <a:cs typeface="Times New Roman" panose="02020603050405020304" pitchFamily="18" charset="0"/>
              </a:rPr>
              <a:t>LUPUS</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чиј</a:t>
            </a:r>
            <a:r>
              <a:rPr lang="ru-RU" sz="1800" b="1" dirty="0">
                <a:effectLst/>
                <a:latin typeface="Arial" panose="020B0604020202020204" pitchFamily="34" charset="0"/>
                <a:ea typeface="Calibri" panose="020F0502020204030204" pitchFamily="34" charset="0"/>
                <a:cs typeface="Times New Roman" panose="02020603050405020304" pitchFamily="18" charset="0"/>
              </a:rPr>
              <a:t> член 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извршителот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ова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дело.“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работи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лесна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телесна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повреда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КОЈА НЕ ОШТЕТИЛА ВАЖЕН ДЕЛ НА ТЕЛОТО.“</a:t>
            </a:r>
          </a:p>
          <a:p>
            <a:pPr algn="just"/>
            <a:r>
              <a:rPr lang="ru-RU" sz="1800" b="1" dirty="0">
                <a:effectLst/>
                <a:latin typeface="Arial" panose="020B0604020202020204" pitchFamily="34" charset="0"/>
                <a:ea typeface="Calibri" panose="020F0502020204030204" pitchFamily="34" charset="0"/>
                <a:cs typeface="Times New Roman" panose="02020603050405020304" pitchFamily="18" charset="0"/>
              </a:rPr>
              <a:t>„При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надворешниот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преглед</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лешот</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не се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најдени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никакви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насилни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механички</a:t>
            </a:r>
            <a:r>
              <a:rPr lang="ru-RU" sz="1800" b="1" dirty="0">
                <a:effectLst/>
                <a:latin typeface="Arial" panose="020B0604020202020204" pitchFamily="34" charset="0"/>
                <a:ea typeface="Calibri" panose="020F0502020204030204" pitchFamily="34" charset="0"/>
                <a:cs typeface="Times New Roman" panose="02020603050405020304" pitchFamily="18" charset="0"/>
              </a:rPr>
              <a:t> повреди. На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сме</a:t>
            </a:r>
            <a:r>
              <a:rPr lang="ru-RU" sz="1800" b="1"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1800" b="1" dirty="0" err="1">
                <a:effectLst/>
                <a:latin typeface="Arial" panose="020B0604020202020204" pitchFamily="34" charset="0"/>
                <a:ea typeface="Calibri" panose="020F0502020204030204" pitchFamily="34" charset="0"/>
                <a:cs typeface="Times New Roman" panose="02020603050405020304" pitchFamily="18" charset="0"/>
              </a:rPr>
              <a:t>настанала</a:t>
            </a:r>
            <a:r>
              <a:rPr lang="ru-RU" sz="1800" b="1" dirty="0">
                <a:effectLst/>
                <a:latin typeface="Arial" panose="020B0604020202020204" pitchFamily="34" charset="0"/>
                <a:ea typeface="Calibri" panose="020F0502020204030204" pitchFamily="34" charset="0"/>
                <a:cs typeface="Times New Roman" panose="02020603050405020304" pitchFamily="18" charset="0"/>
              </a:rPr>
              <a:t> НЕНАДЕЈНА СМРТ.“</a:t>
            </a:r>
          </a:p>
          <a:p>
            <a:pPr algn="just">
              <a:buNone/>
            </a:pPr>
            <a:r>
              <a:rPr lang="ru-RU" sz="1800" b="1"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12A56326-355B-3B04-AFF4-0F5CF10DE7AC}"/>
              </a:ext>
            </a:extLst>
          </p:cNvPr>
          <p:cNvSpPr>
            <a:spLocks noGrp="1"/>
          </p:cNvSpPr>
          <p:nvPr>
            <p:ph type="title"/>
          </p:nvPr>
        </p:nvSpPr>
        <p:spPr/>
        <p:txBody>
          <a:bodyPr>
            <a:normAutofit/>
          </a:bodyPr>
          <a:lstStyle/>
          <a:p>
            <a:pPr algn="ctr">
              <a:buNone/>
            </a:pPr>
            <a:r>
              <a:rPr lang="ru-RU" sz="2000" b="1" dirty="0" err="1">
                <a:effectLst/>
                <a:latin typeface="Arial" panose="020B0604020202020204" pitchFamily="34" charset="0"/>
                <a:ea typeface="Calibri" panose="020F0502020204030204" pitchFamily="34" charset="0"/>
                <a:cs typeface="Times New Roman" panose="02020603050405020304" pitchFamily="18" charset="0"/>
              </a:rPr>
              <a:t>Примери</a:t>
            </a:r>
            <a:r>
              <a:rPr lang="ru-RU" sz="2000" b="1"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b="1" dirty="0" err="1">
                <a:effectLst/>
                <a:latin typeface="Arial" panose="020B0604020202020204" pitchFamily="34" charset="0"/>
                <a:ea typeface="Calibri" panose="020F0502020204030204" pitchFamily="34" charset="0"/>
                <a:cs typeface="Times New Roman" panose="02020603050405020304" pitchFamily="18" charset="0"/>
              </a:rPr>
              <a:t>практиката</a:t>
            </a:r>
            <a:r>
              <a:rPr lang="ru-RU" sz="2000" b="1"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b="1" dirty="0" err="1">
                <a:effectLst/>
                <a:latin typeface="Arial" panose="020B0604020202020204" pitchFamily="34" charset="0"/>
                <a:ea typeface="Calibri" panose="020F0502020204030204" pitchFamily="34" charset="0"/>
                <a:cs typeface="Times New Roman" panose="02020603050405020304" pitchFamily="18" charset="0"/>
              </a:rPr>
              <a:t>нејасни</a:t>
            </a:r>
            <a:r>
              <a:rPr lang="ru-RU" sz="2000" b="1" dirty="0">
                <a:effectLst/>
                <a:latin typeface="Arial" panose="020B0604020202020204" pitchFamily="34" charset="0"/>
                <a:ea typeface="Calibri" panose="020F0502020204030204" pitchFamily="34" charset="0"/>
                <a:cs typeface="Times New Roman" panose="02020603050405020304" pitchFamily="18" charset="0"/>
              </a:rPr>
              <a:t> и </a:t>
            </a:r>
            <a:r>
              <a:rPr lang="ru-RU" sz="2000" b="1" dirty="0" err="1">
                <a:effectLst/>
                <a:latin typeface="Arial" panose="020B0604020202020204" pitchFamily="34" charset="0"/>
                <a:ea typeface="Calibri" panose="020F0502020204030204" pitchFamily="34" charset="0"/>
                <a:cs typeface="Times New Roman" panose="02020603050405020304" pitchFamily="18" charset="0"/>
              </a:rPr>
              <a:t>неквалитетни</a:t>
            </a:r>
            <a:r>
              <a:rPr lang="ru-RU" sz="2000" b="1" dirty="0">
                <a:effectLst/>
                <a:latin typeface="Arial" panose="020B0604020202020204" pitchFamily="34" charset="0"/>
                <a:ea typeface="Calibri" panose="020F0502020204030204" pitchFamily="34" charset="0"/>
                <a:cs typeface="Times New Roman" panose="02020603050405020304" pitchFamily="18" charset="0"/>
              </a:rPr>
              <a:t> </a:t>
            </a:r>
            <a:r>
              <a:rPr lang="ru-RU" sz="2000" b="1" dirty="0" err="1">
                <a:effectLst/>
                <a:latin typeface="Arial" panose="020B0604020202020204" pitchFamily="34" charset="0"/>
                <a:ea typeface="Calibri" panose="020F0502020204030204" pitchFamily="34" charset="0"/>
                <a:cs typeface="Times New Roman" panose="02020603050405020304" pitchFamily="18" charset="0"/>
              </a:rPr>
              <a:t>вештачења</a:t>
            </a:r>
            <a:r>
              <a:rPr lang="ru-RU" sz="20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2510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pPr algn="ctr"/>
            <a:r>
              <a:rPr lang="ru-RU" sz="3200" b="1" dirty="0" err="1">
                <a:effectLst/>
                <a:latin typeface="Arial" panose="020B0604020202020204" pitchFamily="34" charset="0"/>
                <a:ea typeface="Calibri" panose="020F0502020204030204" pitchFamily="34" charset="0"/>
                <a:cs typeface="Times New Roman" panose="02020603050405020304" pitchFamily="18" charset="0"/>
              </a:rPr>
              <a:t>Директно</a:t>
            </a:r>
            <a:r>
              <a:rPr lang="ru-RU" sz="3200" b="1" dirty="0">
                <a:effectLst/>
                <a:latin typeface="Arial" panose="020B0604020202020204" pitchFamily="34" charset="0"/>
                <a:ea typeface="Calibri" panose="020F0502020204030204" pitchFamily="34" charset="0"/>
                <a:cs typeface="Times New Roman" panose="02020603050405020304" pitchFamily="18" charset="0"/>
              </a:rPr>
              <a:t> </a:t>
            </a:r>
            <a:r>
              <a:rPr lang="ru-RU" sz="3200" b="1" dirty="0" err="1">
                <a:effectLst/>
                <a:latin typeface="Arial" panose="020B0604020202020204" pitchFamily="34" charset="0"/>
                <a:ea typeface="Calibri" panose="020F0502020204030204" pitchFamily="34" charset="0"/>
                <a:cs typeface="Times New Roman" panose="02020603050405020304" pitchFamily="18" charset="0"/>
              </a:rPr>
              <a:t>испитување</a:t>
            </a:r>
            <a:r>
              <a:rPr lang="ru-RU" sz="32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3200" b="1"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1375654-38D6-DD95-08A5-60F4BE3A7A6D}"/>
              </a:ext>
            </a:extLst>
          </p:cNvPr>
          <p:cNvSpPr>
            <a:spLocks noGrp="1"/>
          </p:cNvSpPr>
          <p:nvPr>
            <p:ph idx="1"/>
          </p:nvPr>
        </p:nvSpPr>
        <p:spPr/>
        <p:txBody>
          <a:bodyPr/>
          <a:lstStyle/>
          <a:p>
            <a:pPr marL="651510" indent="-285750" algn="just"/>
            <a:r>
              <a:rPr lang="ru-RU" sz="1800" dirty="0">
                <a:effectLst/>
                <a:latin typeface="Arial" panose="020B0604020202020204" pitchFamily="34" charset="0"/>
                <a:ea typeface="Calibri" panose="020F0502020204030204" pitchFamily="34" charset="0"/>
                <a:cs typeface="Times New Roman" panose="02020603050405020304" pitchFamily="18" charset="0"/>
              </a:rPr>
              <a:t>При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директното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испитување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важни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неколку</a:t>
            </a:r>
            <a:r>
              <a:rPr lang="ru-RU" sz="1800" dirty="0">
                <a:effectLst/>
                <a:latin typeface="Arial" panose="020B0604020202020204" pitchFamily="34" charset="0"/>
                <a:ea typeface="Calibri" panose="020F0502020204030204" pitchFamily="34" charset="0"/>
                <a:cs typeface="Times New Roman" panose="02020603050405020304" pitchFamily="18" charset="0"/>
              </a:rPr>
              <a:t> точки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треба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утврдат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со цел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зајакне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кредибилитетот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и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и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самото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ru-RU" sz="1800" dirty="0" err="1">
                <a:effectLst/>
                <a:latin typeface="Arial" panose="020B0604020202020204" pitchFamily="34" charset="0"/>
                <a:ea typeface="Calibri" panose="020F0502020204030204" pitchFamily="34" charset="0"/>
                <a:cs typeface="Times New Roman" panose="02020603050405020304" pitchFamily="18" charset="0"/>
              </a:rPr>
              <a:t>Утврдување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квалификациите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p>
          <a:p>
            <a:pPr indent="457200" algn="just">
              <a:buNone/>
            </a:pPr>
            <a:r>
              <a:rPr lang="ru-RU" sz="1800" dirty="0">
                <a:latin typeface="Arial" panose="020B0604020202020204" pitchFamily="34" charset="0"/>
                <a:ea typeface="Calibri" panose="020F0502020204030204" pitchFamily="34" charset="0"/>
                <a:cs typeface="Times New Roman" panose="02020603050405020304" pitchFamily="18" charset="0"/>
              </a:rPr>
              <a:t>Д</a:t>
            </a:r>
            <a:r>
              <a:rPr lang="ru-RU" sz="1800" dirty="0">
                <a:effectLst/>
                <a:latin typeface="Arial" panose="020B0604020202020204" pitchFamily="34" charset="0"/>
                <a:ea typeface="Calibri" panose="020F0502020204030204" pitchFamily="34" charset="0"/>
                <a:cs typeface="Times New Roman" panose="02020603050405020304" pitchFamily="18" charset="0"/>
              </a:rPr>
              <a:t>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осврне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формално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образование,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својата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обука</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практика или стипендии),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искуство</a:t>
            </a:r>
            <a:r>
              <a:rPr lang="ru-RU" sz="1800" dirty="0">
                <a:effectLst/>
                <a:latin typeface="Arial" panose="020B0604020202020204" pitchFamily="34" charset="0"/>
                <a:ea typeface="Calibri" panose="020F0502020204030204" pitchFamily="34" charset="0"/>
                <a:cs typeface="Times New Roman" panose="02020603050405020304" pitchFamily="18" charset="0"/>
              </a:rPr>
              <a:t> (и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општата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област</a:t>
            </a:r>
            <a:r>
              <a:rPr lang="ru-RU" sz="1800" dirty="0">
                <a:effectLst/>
                <a:latin typeface="Arial" panose="020B0604020202020204" pitchFamily="34" charset="0"/>
                <a:ea typeface="Calibri" panose="020F0502020204030204" pitchFamily="34" charset="0"/>
                <a:cs typeface="Times New Roman" panose="02020603050405020304" pitchFamily="18" charset="0"/>
              </a:rPr>
              <a:t> и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специфичниот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фокус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случајот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добиени</a:t>
            </a:r>
            <a:r>
              <a:rPr lang="ru-RU" sz="1800" dirty="0">
                <a:effectLst/>
                <a:latin typeface="Arial" panose="020B0604020202020204" pitchFamily="34" charset="0"/>
                <a:ea typeface="Calibri" panose="020F0502020204030204" pitchFamily="34" charset="0"/>
                <a:cs typeface="Times New Roman" panose="02020603050405020304" pitchFamily="18" charset="0"/>
              </a:rPr>
              <a:t> почести и награди,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на членство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професионални</a:t>
            </a:r>
            <a:r>
              <a:rPr lang="ru-RU" sz="1800" dirty="0">
                <a:effectLst/>
                <a:latin typeface="Arial" panose="020B0604020202020204" pitchFamily="34" charset="0"/>
                <a:ea typeface="Calibri" panose="020F0502020204030204" pitchFamily="34" charset="0"/>
                <a:cs typeface="Times New Roman" panose="02020603050405020304" pitchFamily="18" charset="0"/>
              </a:rPr>
              <a:t> организации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признанија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заземени</a:t>
            </a:r>
            <a:r>
              <a:rPr lang="ru-RU" sz="1800" dirty="0">
                <a:effectLst/>
                <a:latin typeface="Arial" panose="020B0604020202020204" pitchFamily="34" charset="0"/>
                <a:ea typeface="Calibri" panose="020F0502020204030204" pitchFamily="34" charset="0"/>
                <a:cs typeface="Times New Roman" panose="02020603050405020304" pitchFamily="18" charset="0"/>
              </a:rPr>
              <a:t> позиции),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на публикации,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трудови</a:t>
            </a:r>
            <a:r>
              <a:rPr lang="ru-RU" sz="1800" dirty="0">
                <a:effectLst/>
                <a:latin typeface="Arial" panose="020B0604020202020204" pitchFamily="34" charset="0"/>
                <a:ea typeface="Calibri" panose="020F0502020204030204" pitchFamily="34" charset="0"/>
                <a:cs typeface="Times New Roman" panose="02020603050405020304" pitchFamily="18" charset="0"/>
              </a:rPr>
              <a:t> и говори,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претходна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квалификација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сведочење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endParaRPr lang="en-US" dirty="0"/>
          </a:p>
        </p:txBody>
      </p:sp>
    </p:spTree>
    <p:extLst>
      <p:ext uri="{BB962C8B-B14F-4D97-AF65-F5344CB8AC3E}">
        <p14:creationId xmlns:p14="http://schemas.microsoft.com/office/powerpoint/2010/main" val="7355209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BC18A3-46E2-05B0-4C73-1CDD3A425AA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793AB67-DB7B-AEB0-63C8-0F1B81D96931}"/>
              </a:ext>
            </a:extLst>
          </p:cNvPr>
          <p:cNvSpPr>
            <a:spLocks noGrp="1"/>
          </p:cNvSpPr>
          <p:nvPr>
            <p:ph type="title"/>
          </p:nvPr>
        </p:nvSpPr>
        <p:spPr>
          <a:xfrm>
            <a:off x="457200" y="274638"/>
            <a:ext cx="8229600" cy="778098"/>
          </a:xfrm>
        </p:spPr>
        <p:txBody>
          <a:bodyPr>
            <a:normAutofit/>
          </a:bodyPr>
          <a:lstStyle/>
          <a:p>
            <a:pPr algn="ctr"/>
            <a:r>
              <a:rPr lang="ru-RU" sz="3200" b="1" dirty="0" err="1">
                <a:effectLst/>
                <a:latin typeface="Arial" panose="020B0604020202020204" pitchFamily="34" charset="0"/>
                <a:ea typeface="Calibri" panose="020F0502020204030204" pitchFamily="34" charset="0"/>
                <a:cs typeface="Times New Roman" panose="02020603050405020304" pitchFamily="18" charset="0"/>
              </a:rPr>
              <a:t>Директно</a:t>
            </a:r>
            <a:r>
              <a:rPr lang="ru-RU" sz="3200" b="1" dirty="0">
                <a:effectLst/>
                <a:latin typeface="Arial" panose="020B0604020202020204" pitchFamily="34" charset="0"/>
                <a:ea typeface="Calibri" panose="020F0502020204030204" pitchFamily="34" charset="0"/>
                <a:cs typeface="Times New Roman" panose="02020603050405020304" pitchFamily="18" charset="0"/>
              </a:rPr>
              <a:t> </a:t>
            </a:r>
            <a:r>
              <a:rPr lang="ru-RU" sz="3200" b="1" dirty="0" err="1">
                <a:effectLst/>
                <a:latin typeface="Arial" panose="020B0604020202020204" pitchFamily="34" charset="0"/>
                <a:ea typeface="Calibri" panose="020F0502020204030204" pitchFamily="34" charset="0"/>
                <a:cs typeface="Times New Roman" panose="02020603050405020304" pitchFamily="18" charset="0"/>
              </a:rPr>
              <a:t>испитување</a:t>
            </a:r>
            <a:r>
              <a:rPr lang="ru-RU" sz="32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3200" b="1"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364D71CB-3DBD-5482-B7E0-89EDCBA7AD83}"/>
              </a:ext>
            </a:extLst>
          </p:cNvPr>
          <p:cNvSpPr>
            <a:spLocks noGrp="1"/>
          </p:cNvSpPr>
          <p:nvPr>
            <p:ph idx="1"/>
          </p:nvPr>
        </p:nvSpPr>
        <p:spPr/>
        <p:txBody>
          <a:bodyPr>
            <a:noAutofit/>
          </a:bodyPr>
          <a:lstStyle/>
          <a:p>
            <a:pPr marL="0" lvl="0" indent="0" algn="just">
              <a:buNone/>
            </a:pPr>
            <a:r>
              <a:rPr lang="ru-RU" sz="2000" dirty="0">
                <a:latin typeface="Arial" panose="020B0604020202020204" pitchFamily="34" charset="0"/>
                <a:ea typeface="Calibri" panose="020F0502020204030204" pitchFamily="34" charset="0"/>
              </a:rPr>
              <a:t>2. </a:t>
            </a:r>
            <a:r>
              <a:rPr lang="ru-RU" sz="2000" dirty="0" err="1">
                <a:effectLst/>
                <a:latin typeface="Arial" panose="020B0604020202020204" pitchFamily="34" charset="0"/>
                <a:ea typeface="Calibri" panose="020F0502020204030204" pitchFamily="34" charset="0"/>
              </a:rPr>
              <a:t>Воспоставување</a:t>
            </a:r>
            <a:r>
              <a:rPr lang="ru-RU" sz="2000" dirty="0">
                <a:effectLst/>
                <a:latin typeface="Arial" panose="020B0604020202020204" pitchFamily="34" charset="0"/>
                <a:ea typeface="Calibri" panose="020F0502020204030204" pitchFamily="34" charset="0"/>
              </a:rPr>
              <a:t> </a:t>
            </a:r>
            <a:r>
              <a:rPr lang="ru-RU" sz="2000" dirty="0" err="1">
                <a:effectLst/>
                <a:latin typeface="Arial" panose="020B0604020202020204" pitchFamily="34" charset="0"/>
                <a:ea typeface="Calibri" panose="020F0502020204030204" pitchFamily="34" charset="0"/>
              </a:rPr>
              <a:t>блискост</a:t>
            </a:r>
            <a:r>
              <a:rPr lang="ru-RU" sz="2000" dirty="0">
                <a:effectLst/>
                <a:latin typeface="Arial" panose="020B0604020202020204" pitchFamily="34" charset="0"/>
                <a:ea typeface="Calibri" panose="020F0502020204030204" pitchFamily="34" charset="0"/>
              </a:rPr>
              <a:t> со </a:t>
            </a:r>
            <a:r>
              <a:rPr lang="ru-RU" sz="2000" dirty="0" err="1">
                <a:effectLst/>
                <a:latin typeface="Arial" panose="020B0604020202020204" pitchFamily="34" charset="0"/>
                <a:ea typeface="Calibri" panose="020F0502020204030204" pitchFamily="34" charset="0"/>
              </a:rPr>
              <a:t>предметната</a:t>
            </a:r>
            <a:r>
              <a:rPr lang="ru-RU" sz="2000" dirty="0">
                <a:effectLst/>
                <a:latin typeface="Arial" panose="020B0604020202020204" pitchFamily="34" charset="0"/>
                <a:ea typeface="Calibri" panose="020F0502020204030204" pitchFamily="34" charset="0"/>
              </a:rPr>
              <a:t> </a:t>
            </a:r>
            <a:r>
              <a:rPr lang="ru-RU" sz="2000" dirty="0" err="1">
                <a:effectLst/>
                <a:latin typeface="Arial" panose="020B0604020202020204" pitchFamily="34" charset="0"/>
                <a:ea typeface="Calibri" panose="020F0502020204030204" pitchFamily="34" charset="0"/>
              </a:rPr>
              <a:t>материја</a:t>
            </a:r>
            <a:r>
              <a:rPr lang="ru-RU" sz="2000" dirty="0">
                <a:effectLst/>
                <a:latin typeface="Arial" panose="020B0604020202020204" pitchFamily="34" charset="0"/>
                <a:ea typeface="Calibri" panose="020F0502020204030204" pitchFamily="34" charset="0"/>
              </a:rPr>
              <a:t> - </a:t>
            </a:r>
            <a:r>
              <a:rPr lang="ru-RU" sz="2000" dirty="0">
                <a:effectLst/>
                <a:latin typeface="Arial" panose="020B0604020202020204" pitchFamily="34" charset="0"/>
                <a:ea typeface="Calibri" panose="020F0502020204030204" pitchFamily="34" charset="0"/>
                <a:cs typeface="Times New Roman" panose="02020603050405020304" pitchFamily="18" charset="0"/>
              </a:rPr>
              <a:t>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утврди</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сведокот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запознаен</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потесниот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предмет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и дека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потребната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вештина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искуство</a:t>
            </a:r>
            <a:r>
              <a:rPr lang="ru-RU" sz="2000" dirty="0">
                <a:effectLst/>
                <a:latin typeface="Arial" panose="020B0604020202020204" pitchFamily="34" charset="0"/>
                <a:ea typeface="Calibri" panose="020F0502020204030204" pitchFamily="34" charset="0"/>
                <a:cs typeface="Times New Roman" panose="02020603050405020304" pitchFamily="18" charset="0"/>
              </a:rPr>
              <a:t> како да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направи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mk-MK"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mk-MK" sz="2000" dirty="0">
                <a:effectLst/>
                <a:latin typeface="Calibri" panose="020F0502020204030204" pitchFamily="34" charset="0"/>
                <a:ea typeface="Calibri" panose="020F0502020204030204" pitchFamily="34" charset="0"/>
                <a:cs typeface="Times New Roman" panose="02020603050405020304" pitchFamily="18" charset="0"/>
              </a:rPr>
              <a:t>3.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експертско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latin typeface="Arial" panose="020B0604020202020204" pitchFamily="34" charset="0"/>
                <a:ea typeface="Calibri" panose="020F0502020204030204" pitchFamily="34" charset="0"/>
                <a:cs typeface="Times New Roman" panose="02020603050405020304" pitchFamily="18" charset="0"/>
              </a:rPr>
              <a:t> </a:t>
            </a:r>
            <a:r>
              <a:rPr lang="ru-RU" sz="2000" dirty="0">
                <a:effectLst/>
                <a:latin typeface="Arial" panose="020B0604020202020204" pitchFamily="34" charset="0"/>
                <a:ea typeface="Calibri" panose="020F0502020204030204" pitchFamily="34" charset="0"/>
                <a:cs typeface="Times New Roman" panose="02020603050405020304" pitchFamily="18" charset="0"/>
              </a:rPr>
              <a:t>со категоричен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јасен</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одговор</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прашањето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кое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повикан</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Независно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000" dirty="0">
                <a:effectLst/>
                <a:latin typeface="Arial" panose="020B0604020202020204" pitchFamily="34" charset="0"/>
                <a:ea typeface="Calibri" panose="020F0502020204030204" pitchFamily="34" charset="0"/>
                <a:cs typeface="Times New Roman" panose="02020603050405020304" pitchFamily="18" charset="0"/>
              </a:rPr>
              <a:t> дадено свое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писмено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неговата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сигурност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убедливоста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додека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исказ</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особено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mk-MK"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mk-MK" sz="2000" dirty="0">
                <a:effectLst/>
                <a:latin typeface="Calibri" panose="020F0502020204030204" pitchFamily="34" charset="0"/>
                <a:ea typeface="Calibri" panose="020F0502020204030204" pitchFamily="34" charset="0"/>
                <a:cs typeface="Times New Roman" panose="02020603050405020304" pitchFamily="18" charset="0"/>
              </a:rPr>
              <a:t>4.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Добивање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сознанија</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основите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кои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заснова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добие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информација</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каде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наведува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причините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кај</a:t>
            </a:r>
            <a:r>
              <a:rPr lang="ru-RU" sz="2000" dirty="0">
                <a:effectLst/>
                <a:latin typeface="Arial" panose="020B0604020202020204" pitchFamily="34" charset="0"/>
                <a:ea typeface="Calibri" panose="020F0502020204030204" pitchFamily="34" charset="0"/>
                <a:cs typeface="Times New Roman" panose="02020603050405020304" pitchFamily="18" charset="0"/>
              </a:rPr>
              <a:t> него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создале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убедувањето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даде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соодветно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содржано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Дадено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без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притоа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наведат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причините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поради</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 е дадено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еднакво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донесување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пресуда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каде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нема причини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решителните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endParaRPr lang="en-US" sz="2000" dirty="0"/>
          </a:p>
        </p:txBody>
      </p:sp>
    </p:spTree>
    <p:extLst>
      <p:ext uri="{BB962C8B-B14F-4D97-AF65-F5344CB8AC3E}">
        <p14:creationId xmlns:p14="http://schemas.microsoft.com/office/powerpoint/2010/main" val="32557545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8793A-1EB9-0568-7372-CEC4A75BC40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73962EA-73BB-FD34-73EB-67CB29B78F65}"/>
              </a:ext>
            </a:extLst>
          </p:cNvPr>
          <p:cNvSpPr>
            <a:spLocks noGrp="1"/>
          </p:cNvSpPr>
          <p:nvPr>
            <p:ph type="title"/>
          </p:nvPr>
        </p:nvSpPr>
        <p:spPr>
          <a:xfrm>
            <a:off x="457200" y="274638"/>
            <a:ext cx="8229600" cy="994122"/>
          </a:xfrm>
        </p:spPr>
        <p:txBody>
          <a:bodyPr>
            <a:normAutofit fontScale="90000"/>
          </a:bodyPr>
          <a:lstStyle/>
          <a:p>
            <a:pPr indent="457200" algn="ctr">
              <a:buNone/>
            </a:pPr>
            <a:r>
              <a:rPr lang="ru-RU" sz="3200" dirty="0" err="1">
                <a:effectLst/>
                <a:latin typeface="Arial" panose="020B0604020202020204" pitchFamily="34" charset="0"/>
                <a:ea typeface="Calibri" panose="020F0502020204030204" pitchFamily="34" charset="0"/>
                <a:cs typeface="Times New Roman" panose="02020603050405020304" pitchFamily="18" charset="0"/>
              </a:rPr>
              <a:t>Основата</a:t>
            </a:r>
            <a:r>
              <a:rPr lang="ru-RU" sz="3200" dirty="0">
                <a:effectLst/>
                <a:latin typeface="Arial" panose="020B0604020202020204" pitchFamily="34" charset="0"/>
                <a:ea typeface="Calibri" panose="020F0502020204030204" pitchFamily="34" charset="0"/>
                <a:cs typeface="Times New Roman" panose="02020603050405020304" pitchFamily="18" charset="0"/>
              </a:rPr>
              <a:t> за </a:t>
            </a:r>
            <a:r>
              <a:rPr lang="ru-RU" sz="32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3200" dirty="0">
                <a:effectLst/>
                <a:latin typeface="Arial" panose="020B0604020202020204" pitchFamily="34" charset="0"/>
                <a:ea typeface="Calibri" panose="020F0502020204030204" pitchFamily="34" charset="0"/>
                <a:cs typeface="Times New Roman" panose="02020603050405020304" pitchFamily="18" charset="0"/>
              </a:rPr>
              <a:t> се </a:t>
            </a:r>
            <a:r>
              <a:rPr lang="ru-RU" sz="3200" dirty="0" err="1">
                <a:effectLst/>
                <a:latin typeface="Arial" panose="020B0604020202020204" pitchFamily="34" charset="0"/>
                <a:ea typeface="Calibri" panose="020F0502020204030204" pitchFamily="34" charset="0"/>
                <a:cs typeface="Times New Roman" panose="02020603050405020304" pitchFamily="18" charset="0"/>
              </a:rPr>
              <a:t>состои</a:t>
            </a:r>
            <a:r>
              <a:rPr lang="ru-RU" sz="3200" dirty="0">
                <a:effectLst/>
                <a:latin typeface="Arial" panose="020B0604020202020204" pitchFamily="34" charset="0"/>
                <a:ea typeface="Calibri" panose="020F0502020204030204" pitchFamily="34" charset="0"/>
                <a:cs typeface="Times New Roman" panose="02020603050405020304" pitchFamily="18" charset="0"/>
              </a:rPr>
              <a:t> од 2 дела: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F06B132-454D-BC97-2D8D-5E406291E7BF}"/>
              </a:ext>
            </a:extLst>
          </p:cNvPr>
          <p:cNvSpPr>
            <a:spLocks noGrp="1"/>
          </p:cNvSpPr>
          <p:nvPr>
            <p:ph idx="1"/>
          </p:nvPr>
        </p:nvSpPr>
        <p:spPr/>
        <p:txBody>
          <a:bodyPr>
            <a:noAutofit/>
          </a:bodyPr>
          <a:lstStyle/>
          <a:p>
            <a:pPr indent="457200" algn="just">
              <a:buNone/>
            </a:pP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Прво</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кои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000" dirty="0">
                <a:effectLst/>
                <a:latin typeface="Arial" panose="020B0604020202020204" pitchFamily="34" charset="0"/>
                <a:ea typeface="Calibri" panose="020F0502020204030204" pitchFamily="34" charset="0"/>
                <a:cs typeface="Times New Roman" panose="02020603050405020304" pitchFamily="18" charset="0"/>
              </a:rPr>
              <a:t>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раководел</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при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донесувањето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Без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наведе</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раководел</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при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изготвувањето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наодот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подоцна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значи</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тоа</a:t>
            </a:r>
            <a:r>
              <a:rPr lang="ru-RU" sz="2000" dirty="0">
                <a:effectLst/>
                <a:latin typeface="Arial" panose="020B0604020202020204" pitchFamily="34" charset="0"/>
                <a:ea typeface="Calibri" panose="020F0502020204030204" pitchFamily="34" charset="0"/>
                <a:cs typeface="Times New Roman" panose="02020603050405020304" pitchFamily="18" charset="0"/>
              </a:rPr>
              <a:t> е подложно на критика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секој</a:t>
            </a:r>
            <a:r>
              <a:rPr lang="ru-RU" sz="2000" dirty="0">
                <a:effectLst/>
                <a:latin typeface="Arial" panose="020B0604020202020204" pitchFamily="34" charset="0"/>
                <a:ea typeface="Calibri" panose="020F0502020204030204" pitchFamily="34" charset="0"/>
                <a:cs typeface="Times New Roman" panose="02020603050405020304" pitchFamily="18" charset="0"/>
              </a:rPr>
              <a:t> аспект. И обратно,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повеќе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фактичка</a:t>
            </a:r>
            <a:r>
              <a:rPr lang="ru-RU" sz="2000" dirty="0">
                <a:effectLst/>
                <a:latin typeface="Arial" panose="020B0604020202020204" pitchFamily="34" charset="0"/>
                <a:ea typeface="Calibri" panose="020F0502020204030204" pitchFamily="34" charset="0"/>
                <a:cs typeface="Times New Roman" panose="02020603050405020304" pitchFamily="18" charset="0"/>
              </a:rPr>
              <a:t> база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таа</a:t>
            </a:r>
            <a:r>
              <a:rPr lang="ru-RU" sz="2000" dirty="0">
                <a:effectLst/>
                <a:latin typeface="Arial" panose="020B0604020202020204" pitchFamily="34" charset="0"/>
                <a:ea typeface="Calibri" panose="020F0502020204030204" pitchFamily="34" charset="0"/>
                <a:cs typeface="Times New Roman" panose="02020603050405020304" pitchFamily="18" charset="0"/>
              </a:rPr>
              <a:t>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соодветно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наведена,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повеќе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кредибилно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ќе</a:t>
            </a:r>
            <a:r>
              <a:rPr lang="ru-RU" sz="2000" dirty="0">
                <a:effectLst/>
                <a:latin typeface="Arial" panose="020B0604020202020204" pitchFamily="34" charset="0"/>
                <a:ea typeface="Calibri" panose="020F0502020204030204" pitchFamily="34" charset="0"/>
                <a:cs typeface="Times New Roman" panose="02020603050405020304" pitchFamily="18" charset="0"/>
              </a:rPr>
              <a:t> биде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r>
              <a:rPr lang="ru-RU" sz="2000" dirty="0">
                <a:effectLst/>
                <a:latin typeface="Arial" panose="020B0604020202020204" pitchFamily="34" charset="0"/>
                <a:ea typeface="Calibri" panose="020F0502020204030204" pitchFamily="34" charset="0"/>
                <a:cs typeface="Times New Roman" panose="02020603050405020304" pitchFamily="18" charset="0"/>
              </a:rPr>
              <a:t>	•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Второ</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2000" dirty="0">
                <a:effectLst/>
                <a:latin typeface="Arial" panose="020B0604020202020204" pitchFamily="34" charset="0"/>
                <a:ea typeface="Calibri" panose="020F0502020204030204" pitchFamily="34" charset="0"/>
                <a:cs typeface="Times New Roman" panose="02020603050405020304" pitchFamily="18" charset="0"/>
              </a:rPr>
              <a:t> метод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дошол</a:t>
            </a:r>
            <a:r>
              <a:rPr lang="ru-RU" sz="2000" dirty="0">
                <a:effectLst/>
                <a:latin typeface="Arial" panose="020B0604020202020204" pitchFamily="34" charset="0"/>
                <a:ea typeface="Calibri" panose="020F0502020204030204" pitchFamily="34" charset="0"/>
                <a:cs typeface="Times New Roman" panose="02020603050405020304" pitchFamily="18" charset="0"/>
              </a:rPr>
              <a:t> до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своето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само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наодот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треба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бидат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дадени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јасно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убедливо</a:t>
            </a:r>
            <a:r>
              <a:rPr lang="ru-RU" sz="2000" dirty="0">
                <a:effectLst/>
                <a:latin typeface="Arial" panose="020B0604020202020204" pitchFamily="34" charset="0"/>
                <a:ea typeface="Calibri" panose="020F0502020204030204" pitchFamily="34" charset="0"/>
                <a:cs typeface="Times New Roman" panose="02020603050405020304" pitchFamily="18" charset="0"/>
              </a:rPr>
              <a:t>, туку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тие</a:t>
            </a:r>
            <a:r>
              <a:rPr lang="ru-RU" sz="2000" dirty="0">
                <a:effectLst/>
                <a:latin typeface="Arial" panose="020B0604020202020204" pitchFamily="34" charset="0"/>
                <a:ea typeface="Calibri" panose="020F0502020204030204" pitchFamily="34" charset="0"/>
                <a:cs typeface="Times New Roman" panose="02020603050405020304" pitchFamily="18" charset="0"/>
              </a:rPr>
              <a:t> треба да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фундамент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поткрепа</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науката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струката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така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доволно</a:t>
            </a:r>
            <a:r>
              <a:rPr lang="ru-RU" sz="2000" dirty="0">
                <a:effectLst/>
                <a:latin typeface="Arial" panose="020B0604020202020204" pitchFamily="34" charset="0"/>
                <a:ea typeface="Calibri" panose="020F0502020204030204" pitchFamily="34" charset="0"/>
                <a:cs typeface="Times New Roman" panose="02020603050405020304" pitchFamily="18" charset="0"/>
              </a:rPr>
              <a:t> само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повика</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теоретските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научни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методи</a:t>
            </a:r>
            <a:r>
              <a:rPr lang="ru-RU" sz="2000" dirty="0">
                <a:effectLst/>
                <a:latin typeface="Arial" panose="020B0604020202020204" pitchFamily="34" charset="0"/>
                <a:ea typeface="Calibri" panose="020F0502020204030204" pitchFamily="34" charset="0"/>
                <a:cs typeface="Times New Roman" panose="02020603050405020304" pitchFamily="18" charset="0"/>
              </a:rPr>
              <a:t>, туку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истите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барем</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суштина</a:t>
            </a:r>
            <a:r>
              <a:rPr lang="ru-RU" sz="2000" dirty="0">
                <a:effectLst/>
                <a:latin typeface="Arial" panose="020B0604020202020204" pitchFamily="34" charset="0"/>
                <a:ea typeface="Calibri" panose="020F0502020204030204" pitchFamily="34" charset="0"/>
                <a:cs typeface="Times New Roman" panose="02020603050405020304" pitchFamily="18" charset="0"/>
              </a:rPr>
              <a:t> треба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објаснат</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демонстрира</a:t>
            </a:r>
            <a:r>
              <a:rPr lang="ru-RU" sz="2000" dirty="0">
                <a:effectLst/>
                <a:latin typeface="Arial" panose="020B0604020202020204" pitchFamily="34" charset="0"/>
                <a:ea typeface="Calibri" panose="020F0502020204030204" pitchFamily="34" charset="0"/>
                <a:cs typeface="Times New Roman" panose="02020603050405020304" pitchFamily="18" charset="0"/>
              </a:rPr>
              <a:t> како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зошто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тој</a:t>
            </a:r>
            <a:r>
              <a:rPr lang="ru-RU" sz="2000" dirty="0">
                <a:effectLst/>
                <a:latin typeface="Arial" panose="020B0604020202020204" pitchFamily="34" charset="0"/>
                <a:ea typeface="Calibri" panose="020F0502020204030204" pitchFamily="34" charset="0"/>
                <a:cs typeface="Times New Roman" panose="02020603050405020304" pitchFamily="18" charset="0"/>
              </a:rPr>
              <a:t> метод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според</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убедувањето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бил релевантен за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дадат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потребните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одговори</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20909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D4C2E-B85D-F738-A863-CE657722E54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D2538A5-662C-EA53-DE7F-DEC280993D86}"/>
              </a:ext>
            </a:extLst>
          </p:cNvPr>
          <p:cNvSpPr>
            <a:spLocks noGrp="1"/>
          </p:cNvSpPr>
          <p:nvPr>
            <p:ph type="title"/>
          </p:nvPr>
        </p:nvSpPr>
        <p:spPr>
          <a:xfrm>
            <a:off x="457200" y="274638"/>
            <a:ext cx="8229600" cy="2218258"/>
          </a:xfrm>
        </p:spPr>
        <p:txBody>
          <a:bodyPr>
            <a:normAutofit/>
          </a:bodyPr>
          <a:lstStyle/>
          <a:p>
            <a:pPr algn="ctr"/>
            <a:r>
              <a:rPr lang="ru-RU" sz="4400" b="1" dirty="0" err="1">
                <a:effectLst/>
                <a:latin typeface="Arial" panose="020B0604020202020204" pitchFamily="34" charset="0"/>
                <a:ea typeface="Calibri" panose="020F0502020204030204" pitchFamily="34" charset="0"/>
                <a:cs typeface="Times New Roman" panose="02020603050405020304" pitchFamily="18" charset="0"/>
              </a:rPr>
              <a:t>Вкрстено</a:t>
            </a:r>
            <a:r>
              <a:rPr lang="ru-RU" sz="4400" b="1" dirty="0">
                <a:effectLst/>
                <a:latin typeface="Arial" panose="020B0604020202020204" pitchFamily="34" charset="0"/>
                <a:ea typeface="Calibri" panose="020F0502020204030204" pitchFamily="34" charset="0"/>
                <a:cs typeface="Times New Roman" panose="02020603050405020304" pitchFamily="18" charset="0"/>
              </a:rPr>
              <a:t>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испитување</a:t>
            </a:r>
            <a:r>
              <a:rPr lang="ru-RU" sz="4400" b="1" dirty="0">
                <a:effectLst/>
                <a:latin typeface="Arial" panose="020B0604020202020204" pitchFamily="34" charset="0"/>
                <a:ea typeface="Calibri" panose="020F0502020204030204" pitchFamily="34" charset="0"/>
                <a:cs typeface="Times New Roman" panose="02020603050405020304" pitchFamily="18" charset="0"/>
              </a:rPr>
              <a:t> на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вештакот</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8995B837-C55D-DC1F-3E7C-A3DEEE8962AB}"/>
              </a:ext>
            </a:extLst>
          </p:cNvPr>
          <p:cNvSpPr>
            <a:spLocks noGrp="1"/>
          </p:cNvSpPr>
          <p:nvPr>
            <p:ph idx="1"/>
          </p:nvPr>
        </p:nvSpPr>
        <p:spPr>
          <a:xfrm>
            <a:off x="457200" y="2492896"/>
            <a:ext cx="8229600" cy="3514395"/>
          </a:xfrm>
        </p:spPr>
        <p:txBody>
          <a:bodyPr>
            <a:noAutofit/>
          </a:bodyPr>
          <a:lstStyle/>
          <a:p>
            <a:pPr indent="457200" algn="just">
              <a:buNone/>
            </a:pPr>
            <a:r>
              <a:rPr lang="ru-RU" sz="2600" dirty="0" err="1">
                <a:latin typeface="Arial" panose="020B0604020202020204" pitchFamily="34" charset="0"/>
                <a:ea typeface="Calibri" panose="020F0502020204030204" pitchFamily="34" charset="0"/>
              </a:rPr>
              <a:t>П</a:t>
            </a:r>
            <a:r>
              <a:rPr lang="ru-RU" sz="2600" dirty="0" err="1">
                <a:effectLst/>
                <a:latin typeface="Arial" panose="020B0604020202020204" pitchFamily="34" charset="0"/>
                <a:ea typeface="Calibri" panose="020F0502020204030204" pitchFamily="34" charset="0"/>
              </a:rPr>
              <a:t>остојат</a:t>
            </a:r>
            <a:r>
              <a:rPr lang="ru-RU" sz="2600" dirty="0">
                <a:effectLst/>
                <a:latin typeface="Arial" panose="020B0604020202020204" pitchFamily="34" charset="0"/>
                <a:ea typeface="Calibri" panose="020F0502020204030204" pitchFamily="34" charset="0"/>
              </a:rPr>
              <a:t> две </a:t>
            </a:r>
            <a:r>
              <a:rPr lang="ru-RU" sz="2600" dirty="0" err="1">
                <a:effectLst/>
                <a:latin typeface="Arial" panose="020B0604020202020204" pitchFamily="34" charset="0"/>
                <a:ea typeface="Calibri" panose="020F0502020204030204" pitchFamily="34" charset="0"/>
              </a:rPr>
              <a:t>фази</a:t>
            </a:r>
            <a:r>
              <a:rPr lang="ru-RU" sz="2600" dirty="0">
                <a:effectLst/>
                <a:latin typeface="Arial" panose="020B0604020202020204" pitchFamily="34" charset="0"/>
                <a:ea typeface="Calibri" panose="020F0502020204030204" pitchFamily="34" charset="0"/>
              </a:rPr>
              <a:t> кога </a:t>
            </a:r>
            <a:r>
              <a:rPr lang="ru-RU" sz="2600" dirty="0" err="1">
                <a:effectLst/>
                <a:latin typeface="Arial" panose="020B0604020202020204" pitchFamily="34" charset="0"/>
                <a:ea typeface="Calibri" panose="020F0502020204030204" pitchFamily="34" charset="0"/>
              </a:rPr>
              <a:t>започнува</a:t>
            </a:r>
            <a:r>
              <a:rPr lang="ru-RU" sz="2600" dirty="0">
                <a:effectLst/>
                <a:latin typeface="Arial" panose="020B0604020202020204" pitchFamily="34" charset="0"/>
                <a:ea typeface="Calibri" panose="020F0502020204030204" pitchFamily="34" charset="0"/>
              </a:rPr>
              <a:t> </a:t>
            </a:r>
            <a:r>
              <a:rPr lang="ru-RU" sz="2600" dirty="0" err="1">
                <a:effectLst/>
                <a:latin typeface="Arial" panose="020B0604020202020204" pitchFamily="34" charset="0"/>
                <a:ea typeface="Calibri" panose="020F0502020204030204" pitchFamily="34" charset="0"/>
              </a:rPr>
              <a:t>подготовката</a:t>
            </a:r>
            <a:r>
              <a:rPr lang="ru-RU" sz="2600" dirty="0">
                <a:effectLst/>
                <a:latin typeface="Arial" panose="020B0604020202020204" pitchFamily="34" charset="0"/>
                <a:ea typeface="Calibri" panose="020F0502020204030204" pitchFamily="34" charset="0"/>
              </a:rPr>
              <a:t> за </a:t>
            </a:r>
            <a:r>
              <a:rPr lang="ru-RU" sz="2600" dirty="0" err="1">
                <a:effectLst/>
                <a:latin typeface="Arial" panose="020B0604020202020204" pitchFamily="34" charset="0"/>
                <a:ea typeface="Calibri" panose="020F0502020204030204" pitchFamily="34" charset="0"/>
              </a:rPr>
              <a:t>вкрстено</a:t>
            </a:r>
            <a:r>
              <a:rPr lang="ru-RU" sz="2600" dirty="0">
                <a:effectLst/>
                <a:latin typeface="Arial" panose="020B0604020202020204" pitchFamily="34" charset="0"/>
                <a:ea typeface="Calibri" panose="020F0502020204030204" pitchFamily="34" charset="0"/>
              </a:rPr>
              <a:t> </a:t>
            </a:r>
            <a:r>
              <a:rPr lang="ru-RU" sz="2600" dirty="0" err="1">
                <a:effectLst/>
                <a:latin typeface="Arial" panose="020B0604020202020204" pitchFamily="34" charset="0"/>
                <a:ea typeface="Calibri" panose="020F0502020204030204" pitchFamily="34" charset="0"/>
              </a:rPr>
              <a:t>испитување</a:t>
            </a:r>
            <a:r>
              <a:rPr lang="ru-RU" sz="2600" dirty="0">
                <a:effectLst/>
                <a:latin typeface="Arial" panose="020B0604020202020204" pitchFamily="34" charset="0"/>
                <a:ea typeface="Calibri" panose="020F0502020204030204" pitchFamily="34" charset="0"/>
              </a:rPr>
              <a:t> на </a:t>
            </a:r>
            <a:r>
              <a:rPr lang="ru-RU" sz="2600" dirty="0" err="1">
                <a:effectLst/>
                <a:latin typeface="Arial" panose="020B0604020202020204" pitchFamily="34" charset="0"/>
                <a:ea typeface="Calibri" panose="020F0502020204030204" pitchFamily="34" charset="0"/>
              </a:rPr>
              <a:t>вештакот</a:t>
            </a:r>
            <a:r>
              <a:rPr lang="ru-RU" sz="2600" dirty="0">
                <a:effectLst/>
                <a:latin typeface="Arial" panose="020B0604020202020204" pitchFamily="34" charset="0"/>
                <a:ea typeface="Calibri" panose="020F0502020204030204" pitchFamily="34" charset="0"/>
              </a:rPr>
              <a:t>: </a:t>
            </a:r>
          </a:p>
          <a:p>
            <a:pPr indent="457200" algn="just">
              <a:buNone/>
            </a:pPr>
            <a:endParaRPr lang="ru-RU" sz="2600" dirty="0">
              <a:effectLst/>
              <a:latin typeface="Arial" panose="020B0604020202020204" pitchFamily="34" charset="0"/>
              <a:ea typeface="Calibri" panose="020F0502020204030204" pitchFamily="34" charset="0"/>
            </a:endParaRPr>
          </a:p>
          <a:p>
            <a:pPr marL="651510" indent="-285750" algn="just"/>
            <a:r>
              <a:rPr lang="ru-RU" sz="2600" dirty="0">
                <a:effectLst/>
                <a:latin typeface="Arial" panose="020B0604020202020204" pitchFamily="34" charset="0"/>
                <a:ea typeface="Calibri" panose="020F0502020204030204" pitchFamily="34" charset="0"/>
              </a:rPr>
              <a:t>подготовка пред </a:t>
            </a:r>
            <a:r>
              <a:rPr lang="ru-RU" sz="2600" dirty="0" err="1">
                <a:effectLst/>
                <a:latin typeface="Arial" panose="020B0604020202020204" pitchFamily="34" charset="0"/>
                <a:ea typeface="Calibri" panose="020F0502020204030204" pitchFamily="34" charset="0"/>
              </a:rPr>
              <a:t>судењето</a:t>
            </a:r>
            <a:r>
              <a:rPr lang="ru-RU" sz="2600" dirty="0">
                <a:effectLst/>
                <a:latin typeface="Arial" panose="020B0604020202020204" pitchFamily="34" charset="0"/>
                <a:ea typeface="Calibri" panose="020F0502020204030204" pitchFamily="34" charset="0"/>
              </a:rPr>
              <a:t> и </a:t>
            </a:r>
          </a:p>
          <a:p>
            <a:pPr indent="0" algn="just">
              <a:buNone/>
            </a:pPr>
            <a:endParaRPr lang="ru-RU" sz="2600" dirty="0">
              <a:effectLst/>
              <a:latin typeface="Arial" panose="020B0604020202020204" pitchFamily="34" charset="0"/>
              <a:ea typeface="Calibri" panose="020F0502020204030204" pitchFamily="34" charset="0"/>
            </a:endParaRPr>
          </a:p>
          <a:p>
            <a:pPr marL="651510" indent="-285750" algn="just"/>
            <a:r>
              <a:rPr lang="ru-RU" sz="2600" dirty="0">
                <a:effectLst/>
                <a:latin typeface="Arial" panose="020B0604020202020204" pitchFamily="34" charset="0"/>
                <a:ea typeface="Calibri" panose="020F0502020204030204" pitchFamily="34" charset="0"/>
              </a:rPr>
              <a:t>подготовка во </a:t>
            </a:r>
            <a:r>
              <a:rPr lang="ru-RU" sz="2600" dirty="0" err="1">
                <a:effectLst/>
                <a:latin typeface="Arial" panose="020B0604020202020204" pitchFamily="34" charset="0"/>
                <a:ea typeface="Calibri" panose="020F0502020204030204" pitchFamily="34" charset="0"/>
              </a:rPr>
              <a:t>рамките</a:t>
            </a:r>
            <a:r>
              <a:rPr lang="ru-RU" sz="2600" dirty="0">
                <a:effectLst/>
                <a:latin typeface="Arial" panose="020B0604020202020204" pitchFamily="34" charset="0"/>
                <a:ea typeface="Calibri" panose="020F0502020204030204" pitchFamily="34" charset="0"/>
              </a:rPr>
              <a:t> на </a:t>
            </a:r>
            <a:r>
              <a:rPr lang="ru-RU" sz="2600" dirty="0" err="1">
                <a:effectLst/>
                <a:latin typeface="Arial" panose="020B0604020202020204" pitchFamily="34" charset="0"/>
                <a:ea typeface="Calibri" panose="020F0502020204030204" pitchFamily="34" charset="0"/>
              </a:rPr>
              <a:t>самото</a:t>
            </a:r>
            <a:r>
              <a:rPr lang="ru-RU" sz="2600" dirty="0">
                <a:effectLst/>
                <a:latin typeface="Arial" panose="020B0604020202020204" pitchFamily="34" charset="0"/>
                <a:ea typeface="Calibri" panose="020F0502020204030204" pitchFamily="34" charset="0"/>
              </a:rPr>
              <a:t> </a:t>
            </a:r>
            <a:r>
              <a:rPr lang="ru-RU" sz="2600" dirty="0" err="1">
                <a:effectLst/>
                <a:latin typeface="Arial" panose="020B0604020202020204" pitchFamily="34" charset="0"/>
                <a:ea typeface="Calibri" panose="020F0502020204030204" pitchFamily="34" charset="0"/>
              </a:rPr>
              <a:t>судење</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50105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9A0B3-A56E-5E40-2100-B41CAFB0652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C5B32E6-3F57-1C05-7872-025F9D5F4025}"/>
              </a:ext>
            </a:extLst>
          </p:cNvPr>
          <p:cNvSpPr>
            <a:spLocks noGrp="1"/>
          </p:cNvSpPr>
          <p:nvPr>
            <p:ph type="title"/>
          </p:nvPr>
        </p:nvSpPr>
        <p:spPr>
          <a:xfrm>
            <a:off x="457200" y="274638"/>
            <a:ext cx="8229600" cy="994122"/>
          </a:xfrm>
        </p:spPr>
        <p:txBody>
          <a:bodyPr>
            <a:normAutofit fontScale="90000"/>
          </a:bodyPr>
          <a:lstStyle/>
          <a:p>
            <a:pPr algn="ctr"/>
            <a:r>
              <a:rPr lang="ru-RU" sz="4400" b="1" dirty="0">
                <a:effectLst/>
                <a:latin typeface="Arial" panose="020B0604020202020204" pitchFamily="34" charset="0"/>
                <a:ea typeface="Calibri" panose="020F0502020204030204" pitchFamily="34" charset="0"/>
                <a:cs typeface="Times New Roman" panose="02020603050405020304" pitchFamily="18" charset="0"/>
              </a:rPr>
              <a:t>Цел на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вкрстено</a:t>
            </a:r>
            <a:r>
              <a:rPr lang="ru-RU" sz="4400" b="1" dirty="0">
                <a:effectLst/>
                <a:latin typeface="Arial" panose="020B0604020202020204" pitchFamily="34" charset="0"/>
                <a:ea typeface="Calibri" panose="020F0502020204030204" pitchFamily="34" charset="0"/>
                <a:cs typeface="Times New Roman" panose="02020603050405020304" pitchFamily="18" charset="0"/>
              </a:rPr>
              <a:t>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испитување</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51B6B23A-2DD5-F712-D66C-1FE73D8EE2F2}"/>
              </a:ext>
            </a:extLst>
          </p:cNvPr>
          <p:cNvSpPr>
            <a:spLocks noGrp="1"/>
          </p:cNvSpPr>
          <p:nvPr>
            <p:ph idx="1"/>
          </p:nvPr>
        </p:nvSpPr>
        <p:spPr>
          <a:xfrm>
            <a:off x="457200" y="1412776"/>
            <a:ext cx="8229600" cy="4594515"/>
          </a:xfrm>
        </p:spPr>
        <p:txBody>
          <a:bodyPr>
            <a:noAutofit/>
          </a:bodyPr>
          <a:lstStyle/>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Првата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линија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фокус против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противникот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е да се бара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исклучување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целосно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делумно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по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една</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повеќе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основи</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Втората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линија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е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ослаби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основата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спротивставените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стручни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мислења</a:t>
            </a:r>
            <a:r>
              <a:rPr lang="ru-RU" sz="1800" dirty="0">
                <a:effectLst/>
                <a:latin typeface="Arial" panose="020B0604020202020204" pitchFamily="34" charset="0"/>
                <a:ea typeface="Calibri" panose="020F0502020204030204" pitchFamily="34" charset="0"/>
                <a:cs typeface="Times New Roman" panose="02020603050405020304" pitchFamily="18" charset="0"/>
              </a:rPr>
              <a:t> со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побивање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фактичката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основа на кои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темелат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тие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мислења</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Третата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линија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е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ослаби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влијанието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повторно –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целосно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делумно</a:t>
            </a:r>
            <a:r>
              <a:rPr lang="ru-RU" sz="1800" dirty="0">
                <a:effectLst/>
                <a:latin typeface="Arial" panose="020B0604020202020204" pitchFamily="34" charset="0"/>
                <a:ea typeface="Calibri" panose="020F0502020204030204" pitchFamily="34" charset="0"/>
                <a:cs typeface="Times New Roman" panose="02020603050405020304" pitchFamily="18" charset="0"/>
              </a:rPr>
              <a:t> –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преку</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вкрстено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испитување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a:buNone/>
            </a:pPr>
            <a:r>
              <a:rPr lang="ru-RU" sz="1800" dirty="0">
                <a:effectLst/>
                <a:latin typeface="Arial" panose="020B0604020202020204" pitchFamily="34" charset="0"/>
                <a:ea typeface="Calibri" panose="020F0502020204030204" pitchFamily="34" charset="0"/>
                <a:cs typeface="Times New Roman" panose="02020603050405020304" pitchFamily="18" charset="0"/>
              </a:rPr>
              <a:t> •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Четвртата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линија</a:t>
            </a:r>
            <a:r>
              <a:rPr lang="ru-RU" sz="1800" dirty="0">
                <a:effectLst/>
                <a:latin typeface="Arial" panose="020B0604020202020204" pitchFamily="34" charset="0"/>
                <a:ea typeface="Calibri" panose="020F0502020204030204" pitchFamily="34" charset="0"/>
                <a:cs typeface="Times New Roman" panose="02020603050405020304" pitchFamily="18" charset="0"/>
              </a:rPr>
              <a:t> е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презентира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вашиот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a:t>
            </a:r>
            <a:r>
              <a:rPr lang="ru-RU" sz="1800" dirty="0">
                <a:effectLst/>
                <a:latin typeface="Arial" panose="020B0604020202020204" pitchFamily="34" charset="0"/>
                <a:ea typeface="Calibri" panose="020F0502020204030204" pitchFamily="34" charset="0"/>
                <a:cs typeface="Times New Roman" panose="02020603050405020304" pitchFamily="18" charset="0"/>
              </a:rPr>
              <a:t> со кое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сериозно</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оспорува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мислењето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експертот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спротивната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страна.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9620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B3428-82A9-591B-F67E-8AE38F5A83A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0D694F6-8833-B5A5-0E22-E90B93881932}"/>
              </a:ext>
            </a:extLst>
          </p:cNvPr>
          <p:cNvSpPr>
            <a:spLocks noGrp="1"/>
          </p:cNvSpPr>
          <p:nvPr>
            <p:ph type="title"/>
          </p:nvPr>
        </p:nvSpPr>
        <p:spPr>
          <a:xfrm>
            <a:off x="457200" y="274638"/>
            <a:ext cx="8229600" cy="994122"/>
          </a:xfrm>
        </p:spPr>
        <p:txBody>
          <a:bodyPr>
            <a:normAutofit fontScale="90000"/>
          </a:bodyPr>
          <a:lstStyle/>
          <a:p>
            <a:pPr algn="ctr"/>
            <a:r>
              <a:rPr lang="ru-RU" sz="4400" b="1" dirty="0">
                <a:effectLst/>
                <a:latin typeface="Arial" panose="020B0604020202020204" pitchFamily="34" charset="0"/>
                <a:ea typeface="Calibri" panose="020F0502020204030204" pitchFamily="34" charset="0"/>
                <a:cs typeface="Times New Roman" panose="02020603050405020304" pitchFamily="18" charset="0"/>
              </a:rPr>
              <a:t>Цел на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вкрстено</a:t>
            </a:r>
            <a:r>
              <a:rPr lang="ru-RU" sz="4400" b="1" dirty="0">
                <a:effectLst/>
                <a:latin typeface="Arial" panose="020B0604020202020204" pitchFamily="34" charset="0"/>
                <a:ea typeface="Calibri" panose="020F0502020204030204" pitchFamily="34" charset="0"/>
                <a:cs typeface="Times New Roman" panose="02020603050405020304" pitchFamily="18" charset="0"/>
              </a:rPr>
              <a:t> </a:t>
            </a:r>
            <a:r>
              <a:rPr lang="ru-RU" sz="4400" b="1" dirty="0" err="1">
                <a:effectLst/>
                <a:latin typeface="Arial" panose="020B0604020202020204" pitchFamily="34" charset="0"/>
                <a:ea typeface="Calibri" panose="020F0502020204030204" pitchFamily="34" charset="0"/>
                <a:cs typeface="Times New Roman" panose="02020603050405020304" pitchFamily="18" charset="0"/>
              </a:rPr>
              <a:t>испитување</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5CFD20E7-A8B0-BFAE-047B-C79B83206FF6}"/>
              </a:ext>
            </a:extLst>
          </p:cNvPr>
          <p:cNvSpPr>
            <a:spLocks noGrp="1"/>
          </p:cNvSpPr>
          <p:nvPr>
            <p:ph idx="1"/>
          </p:nvPr>
        </p:nvSpPr>
        <p:spPr>
          <a:xfrm>
            <a:off x="457200" y="1412776"/>
            <a:ext cx="8229600" cy="4594515"/>
          </a:xfrm>
        </p:spPr>
        <p:txBody>
          <a:bodyPr>
            <a:noAutofit/>
          </a:bodyPr>
          <a:lstStyle/>
          <a:p>
            <a:pPr algn="just"/>
            <a:r>
              <a:rPr lang="ru-RU" sz="2400" dirty="0" err="1">
                <a:effectLst/>
                <a:latin typeface="Arial" panose="020B0604020202020204" pitchFamily="34" charset="0"/>
                <a:ea typeface="Calibri" panose="020F0502020204030204" pitchFamily="34" charset="0"/>
                <a:cs typeface="Times New Roman" panose="02020603050405020304" pitchFamily="18" charset="0"/>
              </a:rPr>
              <a:t>Дискредитација</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400" dirty="0">
                <a:effectLst/>
                <a:latin typeface="Arial" panose="020B0604020202020204" pitchFamily="34" charset="0"/>
                <a:ea typeface="Calibri" panose="020F0502020204030204" pitchFamily="34" charset="0"/>
                <a:cs typeface="Times New Roman" panose="02020603050405020304" pitchFamily="18" charset="0"/>
              </a:rPr>
              <a:t> или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endParaRPr lang="ru-RU" sz="2400" dirty="0">
              <a:effectLst/>
              <a:latin typeface="Arial" panose="020B0604020202020204" pitchFamily="34" charset="0"/>
              <a:ea typeface="Calibri" panose="020F0502020204030204" pitchFamily="34" charset="0"/>
              <a:cs typeface="Times New Roman" panose="02020603050405020304" pitchFamily="18" charset="0"/>
            </a:endParaRPr>
          </a:p>
          <a:p>
            <a:pPr algn="just"/>
            <a:r>
              <a:rPr lang="ru-RU" sz="2400" dirty="0" err="1">
                <a:effectLst/>
                <a:latin typeface="Arial" panose="020B0604020202020204" pitchFamily="34" charset="0"/>
                <a:ea typeface="Calibri" panose="020F0502020204030204" pitchFamily="34" charset="0"/>
                <a:cs typeface="Times New Roman" panose="02020603050405020304" pitchFamily="18" charset="0"/>
              </a:rPr>
              <a:t>Професионалниот</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кредибилитет</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повеќе</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4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однесува</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самото</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одошто</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самиот</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иако</a:t>
            </a:r>
            <a:r>
              <a:rPr lang="ru-RU" sz="2400" dirty="0">
                <a:effectLst/>
                <a:latin typeface="Arial" panose="020B0604020202020204" pitchFamily="34" charset="0"/>
                <a:ea typeface="Calibri" panose="020F0502020204030204" pitchFamily="34" charset="0"/>
                <a:cs typeface="Times New Roman" panose="02020603050405020304" pitchFamily="18" charset="0"/>
              </a:rPr>
              <a:t> не е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исклучено</a:t>
            </a:r>
            <a:r>
              <a:rPr lang="ru-RU" sz="24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однесува</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двете</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работи</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заедно</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p>
          <a:p>
            <a:pPr algn="just"/>
            <a:r>
              <a:rPr lang="ru-RU" sz="2400" dirty="0" err="1">
                <a:latin typeface="Arial" panose="020B0604020202020204" pitchFamily="34" charset="0"/>
                <a:ea typeface="Calibri" panose="020F0502020204030204" pitchFamily="34" charset="0"/>
                <a:cs typeface="Times New Roman" panose="02020603050405020304" pitchFamily="18" charset="0"/>
              </a:rPr>
              <a:t>Л</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ичната</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дискредитацијата</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400" dirty="0">
                <a:effectLst/>
                <a:latin typeface="Arial" panose="020B0604020202020204" pitchFamily="34" charset="0"/>
                <a:ea typeface="Calibri" panose="020F0502020204030204" pitchFamily="34" charset="0"/>
                <a:cs typeface="Times New Roman" panose="02020603050405020304" pitchFamily="18" charset="0"/>
              </a:rPr>
              <a:t> е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исклучително</a:t>
            </a:r>
            <a:r>
              <a:rPr lang="ru-RU" sz="2400" dirty="0">
                <a:effectLst/>
                <a:latin typeface="Arial" panose="020B0604020202020204" pitchFamily="34" charset="0"/>
                <a:ea typeface="Calibri" panose="020F0502020204030204" pitchFamily="34" charset="0"/>
                <a:cs typeface="Times New Roman" panose="02020603050405020304" pitchFamily="18" charset="0"/>
              </a:rPr>
              <a:t> тешка,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особено</a:t>
            </a:r>
            <a:r>
              <a:rPr lang="ru-RU" sz="2400" dirty="0">
                <a:effectLst/>
                <a:latin typeface="Arial" panose="020B0604020202020204" pitchFamily="34" charset="0"/>
                <a:ea typeface="Calibri" panose="020F0502020204030204" pitchFamily="34" charset="0"/>
                <a:cs typeface="Times New Roman" panose="02020603050405020304" pitchFamily="18" charset="0"/>
              </a:rPr>
              <a:t> во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ситуација</a:t>
            </a:r>
            <a:r>
              <a:rPr lang="ru-RU" sz="2400" dirty="0">
                <a:effectLst/>
                <a:latin typeface="Arial" panose="020B0604020202020204" pitchFamily="34" charset="0"/>
                <a:ea typeface="Calibri" panose="020F0502020204030204" pitchFamily="34" charset="0"/>
                <a:cs typeface="Times New Roman" panose="02020603050405020304" pitchFamily="18" charset="0"/>
              </a:rPr>
              <a:t> кога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вештаците</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имаат</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лиценци</a:t>
            </a:r>
            <a:r>
              <a:rPr lang="ru-RU" sz="2400" dirty="0">
                <a:effectLst/>
                <a:latin typeface="Arial" panose="020B0604020202020204" pitchFamily="34" charset="0"/>
                <a:ea typeface="Calibri" panose="020F0502020204030204" pitchFamily="34" charset="0"/>
                <a:cs typeface="Times New Roman" panose="02020603050405020304" pitchFamily="18" charset="0"/>
              </a:rPr>
              <a:t> кои се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претпоставка</a:t>
            </a:r>
            <a:r>
              <a:rPr lang="ru-RU" sz="2400" dirty="0">
                <a:effectLst/>
                <a:latin typeface="Arial" panose="020B0604020202020204" pitchFamily="34" charset="0"/>
                <a:ea typeface="Calibri" panose="020F0502020204030204" pitchFamily="34" charset="0"/>
                <a:cs typeface="Times New Roman" panose="02020603050405020304" pitchFamily="18" charset="0"/>
              </a:rPr>
              <a:t> дека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тие</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својата</a:t>
            </a:r>
            <a:r>
              <a:rPr lang="ru-RU" sz="2400" dirty="0">
                <a:effectLst/>
                <a:latin typeface="Arial" panose="020B0604020202020204" pitchFamily="34" charset="0"/>
                <a:ea typeface="Calibri" panose="020F0502020204030204" pitchFamily="34" charset="0"/>
                <a:cs typeface="Times New Roman" panose="02020603050405020304" pitchFamily="18" charset="0"/>
              </a:rPr>
              <a:t> работа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ја</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вршат</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стручно</a:t>
            </a:r>
            <a:r>
              <a:rPr lang="ru-RU" sz="2400" dirty="0">
                <a:effectLst/>
                <a:latin typeface="Arial" panose="020B0604020202020204" pitchFamily="34" charset="0"/>
                <a:ea typeface="Calibri" panose="020F0502020204030204" pitchFamily="34" charset="0"/>
                <a:cs typeface="Times New Roman" panose="02020603050405020304" pitchFamily="18" charset="0"/>
              </a:rPr>
              <a:t>,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совесно</a:t>
            </a:r>
            <a:r>
              <a:rPr lang="ru-RU" sz="2400" dirty="0">
                <a:effectLst/>
                <a:latin typeface="Arial" panose="020B0604020202020204" pitchFamily="34" charset="0"/>
                <a:ea typeface="Calibri" panose="020F0502020204030204" pitchFamily="34" charset="0"/>
                <a:cs typeface="Times New Roman" panose="02020603050405020304" pitchFamily="18" charset="0"/>
              </a:rPr>
              <a:t> и со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правилата</a:t>
            </a:r>
            <a:r>
              <a:rPr lang="ru-RU" sz="2400" dirty="0">
                <a:effectLst/>
                <a:latin typeface="Arial" panose="020B0604020202020204" pitchFamily="34" charset="0"/>
                <a:ea typeface="Calibri" panose="020F0502020204030204" pitchFamily="34" charset="0"/>
                <a:cs typeface="Times New Roman" panose="02020603050405020304" pitchFamily="18" charset="0"/>
              </a:rPr>
              <a:t> на </a:t>
            </a:r>
            <a:r>
              <a:rPr lang="ru-RU" sz="2400" dirty="0" err="1">
                <a:effectLst/>
                <a:latin typeface="Arial" panose="020B0604020202020204" pitchFamily="34" charset="0"/>
                <a:ea typeface="Calibri" panose="020F0502020204030204" pitchFamily="34" charset="0"/>
                <a:cs typeface="Times New Roman" panose="02020603050405020304" pitchFamily="18" charset="0"/>
              </a:rPr>
              <a:t>науката</a:t>
            </a:r>
            <a:r>
              <a:rPr lang="ru-RU" sz="2400" dirty="0">
                <a:effectLst/>
                <a:latin typeface="Arial" panose="020B0604020202020204" pitchFamily="34"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0946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FCD0C9-D1D2-5A91-5AD3-58B6DEB2E88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1EF91D-92EB-4A83-4B7D-B30311B8F45A}"/>
              </a:ext>
            </a:extLst>
          </p:cNvPr>
          <p:cNvSpPr>
            <a:spLocks noGrp="1"/>
          </p:cNvSpPr>
          <p:nvPr>
            <p:ph idx="1"/>
          </p:nvPr>
        </p:nvSpPr>
        <p:spPr>
          <a:xfrm>
            <a:off x="457200" y="1628800"/>
            <a:ext cx="8229600" cy="4752528"/>
          </a:xfrm>
        </p:spPr>
        <p:txBody>
          <a:bodyPr>
            <a:noAutofit/>
          </a:bodyPr>
          <a:lstStyle/>
          <a:p>
            <a:pPr indent="45720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Материјалниот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основ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определување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содржан</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потребата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утврдат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определени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факти</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страна на лица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располагаат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знаења</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согласност</a:t>
            </a:r>
            <a:r>
              <a:rPr lang="ru-RU" sz="2000" dirty="0">
                <a:effectLst/>
                <a:latin typeface="Arial" panose="020B0604020202020204" pitchFamily="34" charset="0"/>
                <a:ea typeface="Calibri" panose="020F0502020204030204" pitchFamily="34" charset="0"/>
                <a:cs typeface="Times New Roman" panose="02020603050405020304" pitchFamily="18" charset="0"/>
              </a:rPr>
              <a:t> со кои треба да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спроведат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en-GB" sz="2000" dirty="0" err="1">
                <a:effectLst/>
                <a:latin typeface="Arial" panose="020B0604020202020204" pitchFamily="34" charset="0"/>
                <a:ea typeface="Calibri" panose="020F0502020204030204" pitchFamily="34" charset="0"/>
                <a:cs typeface="Times New Roman" panose="02020603050405020304" pitchFamily="18" charset="0"/>
              </a:rPr>
              <a:t>lege</a:t>
            </a:r>
            <a:r>
              <a:rPr lang="en-GB" sz="2000" dirty="0">
                <a:effectLst/>
                <a:latin typeface="Arial" panose="020B0604020202020204" pitchFamily="34" charset="0"/>
                <a:ea typeface="Calibri" panose="020F0502020204030204" pitchFamily="34" charset="0"/>
                <a:cs typeface="Times New Roman" panose="02020603050405020304" pitchFamily="18" charset="0"/>
              </a:rPr>
              <a:t> artis</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p>
          <a:p>
            <a:pPr indent="45720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По правило,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вршат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вештаци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запишани</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регистарот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вештаци</a:t>
            </a:r>
            <a:r>
              <a:rPr lang="ru-RU" sz="2000" dirty="0">
                <a:effectLst/>
                <a:latin typeface="Arial" panose="020B0604020202020204" pitchFamily="34" charset="0"/>
                <a:ea typeface="Calibri" panose="020F0502020204030204" pitchFamily="34" charset="0"/>
                <a:cs typeface="Times New Roman" panose="02020603050405020304" pitchFamily="18" charset="0"/>
              </a:rPr>
              <a:t>. ЗКП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експлицитно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пропишува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кој</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лице кое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сослушано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ниту</a:t>
            </a:r>
            <a:r>
              <a:rPr lang="ru-RU" sz="2000" dirty="0">
                <a:effectLst/>
                <a:latin typeface="Arial" panose="020B0604020202020204" pitchFamily="34" charset="0"/>
                <a:ea typeface="Calibri" panose="020F0502020204030204" pitchFamily="34" charset="0"/>
                <a:cs typeface="Times New Roman" panose="02020603050405020304" pitchFamily="18" charset="0"/>
              </a:rPr>
              <a:t> како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сведок</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кое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ослободено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од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должноста</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сведочење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како и лице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спрема</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кое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сторено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кривичното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дело. Во таков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случај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2000" dirty="0">
                <a:effectLst/>
                <a:latin typeface="Arial" panose="020B0604020202020204" pitchFamily="34" charset="0"/>
                <a:ea typeface="Calibri" panose="020F0502020204030204" pitchFamily="34" charset="0"/>
                <a:cs typeface="Times New Roman" panose="02020603050405020304" pitchFamily="18" charset="0"/>
              </a:rPr>
              <a:t> 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ангажиран</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2000" dirty="0">
                <a:effectLst/>
                <a:latin typeface="Arial" panose="020B0604020202020204" pitchFamily="34" charset="0"/>
                <a:ea typeface="Calibri" panose="020F0502020204030204" pitchFamily="34" charset="0"/>
                <a:cs typeface="Times New Roman" panose="02020603050405020304" pitchFamily="18" charset="0"/>
              </a:rPr>
              <a:t> треба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изземе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5ED4A72B-775F-DCA5-508C-B7E936D772C6}"/>
              </a:ext>
            </a:extLst>
          </p:cNvPr>
          <p:cNvSpPr>
            <a:spLocks noGrp="1"/>
          </p:cNvSpPr>
          <p:nvPr>
            <p:ph type="title"/>
          </p:nvPr>
        </p:nvSpPr>
        <p:spPr/>
        <p:txBody>
          <a:bodyPr>
            <a:normAutofit/>
          </a:bodyPr>
          <a:lstStyle/>
          <a:p>
            <a:pPr indent="457200" algn="ctr"/>
            <a:r>
              <a:rPr lang="ru-RU" sz="4000" dirty="0">
                <a:effectLst/>
                <a:latin typeface="Arial" panose="020B0604020202020204" pitchFamily="34" charset="0"/>
                <a:ea typeface="Calibri" panose="020F0502020204030204" pitchFamily="34" charset="0"/>
                <a:cs typeface="Times New Roman" panose="02020603050405020304" pitchFamily="18" charset="0"/>
              </a:rPr>
              <a:t>ВЕШТАЧЕЊЕ</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8022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mk-MK" dirty="0"/>
              <a:t>БЛАГОДАРАМ НА ВНИМАНИЕТО</a:t>
            </a:r>
            <a:endParaRPr lang="en-US" dirty="0"/>
          </a:p>
        </p:txBody>
      </p:sp>
      <p:sp>
        <p:nvSpPr>
          <p:cNvPr id="3" name="Subtitle 2"/>
          <p:cNvSpPr>
            <a:spLocks noGrp="1"/>
          </p:cNvSpPr>
          <p:nvPr>
            <p:ph type="subTitle" idx="1"/>
          </p:nvPr>
        </p:nvSpPr>
        <p:spPr>
          <a:xfrm>
            <a:off x="683568" y="3789040"/>
            <a:ext cx="7772400" cy="1199704"/>
          </a:xfrm>
        </p:spPr>
        <p:txBody>
          <a:bodyPr>
            <a:normAutofit fontScale="92500" lnSpcReduction="20000"/>
          </a:bodyPr>
          <a:lstStyle/>
          <a:p>
            <a:r>
              <a:rPr lang="mk-MK" dirty="0"/>
              <a:t>д-р.Габриела Гајдова</a:t>
            </a:r>
          </a:p>
          <a:p>
            <a:r>
              <a:rPr lang="mk-MK" dirty="0"/>
              <a:t>Судија</a:t>
            </a:r>
          </a:p>
          <a:p>
            <a:r>
              <a:rPr lang="mk-MK" dirty="0"/>
              <a:t>Апелационен суд Скопје</a:t>
            </a:r>
            <a:endParaRPr lang="en-US" dirty="0"/>
          </a:p>
        </p:txBody>
      </p:sp>
    </p:spTree>
    <p:extLst>
      <p:ext uri="{BB962C8B-B14F-4D97-AF65-F5344CB8AC3E}">
        <p14:creationId xmlns:p14="http://schemas.microsoft.com/office/powerpoint/2010/main" val="217231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F8E88-D9FC-B6F4-A257-14520AB244C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7566E5-7CB9-C4F7-B233-3AD0205458E2}"/>
              </a:ext>
            </a:extLst>
          </p:cNvPr>
          <p:cNvSpPr>
            <a:spLocks noGrp="1"/>
          </p:cNvSpPr>
          <p:nvPr>
            <p:ph idx="1"/>
          </p:nvPr>
        </p:nvSpPr>
        <p:spPr>
          <a:xfrm>
            <a:off x="457200" y="1628800"/>
            <a:ext cx="8229600" cy="4752528"/>
          </a:xfrm>
        </p:spPr>
        <p:txBody>
          <a:bodyPr>
            <a:noAutofit/>
          </a:bodyPr>
          <a:lstStyle/>
          <a:p>
            <a:pPr marL="651510" indent="-285750" algn="just"/>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ниту</a:t>
            </a:r>
            <a:r>
              <a:rPr lang="ru-RU" sz="2000" dirty="0">
                <a:effectLst/>
                <a:latin typeface="Arial" panose="020B0604020202020204" pitchFamily="34" charset="0"/>
                <a:ea typeface="Calibri" panose="020F0502020204030204" pitchFamily="34" charset="0"/>
                <a:cs typeface="Times New Roman" panose="02020603050405020304" pitchFamily="18" charset="0"/>
              </a:rPr>
              <a:t> лице кое е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работен</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однос</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ист</a:t>
            </a:r>
            <a:r>
              <a:rPr lang="ru-RU" sz="2000" dirty="0">
                <a:effectLst/>
                <a:latin typeface="Arial" panose="020B0604020202020204" pitchFamily="34" charset="0"/>
                <a:ea typeface="Calibri" panose="020F0502020204030204" pitchFamily="34" charset="0"/>
                <a:cs typeface="Times New Roman" panose="02020603050405020304" pitchFamily="18" charset="0"/>
              </a:rPr>
              <a:t> орган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друго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правно</a:t>
            </a:r>
            <a:r>
              <a:rPr lang="ru-RU" sz="2000" dirty="0">
                <a:effectLst/>
                <a:latin typeface="Arial" panose="020B0604020202020204" pitchFamily="34" charset="0"/>
                <a:ea typeface="Calibri" panose="020F0502020204030204" pitchFamily="34" charset="0"/>
                <a:cs typeface="Times New Roman" panose="02020603050405020304" pitchFamily="18" charset="0"/>
              </a:rPr>
              <a:t> лице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обвинетиот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со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оштетениот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е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работен</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однос</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кај</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оштетениот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обвинетиот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p>
          <a:p>
            <a:pPr marL="651510" indent="-285750" algn="just"/>
            <a:r>
              <a:rPr lang="ru-RU" sz="2000" dirty="0">
                <a:effectLst/>
                <a:latin typeface="Arial" panose="020B0604020202020204" pitchFamily="34" charset="0"/>
                <a:ea typeface="Calibri" panose="020F0502020204030204" pitchFamily="34" charset="0"/>
                <a:cs typeface="Times New Roman" panose="02020603050405020304" pitchFamily="18" charset="0"/>
              </a:rPr>
              <a:t>Кога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станува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збор</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судскомедицинско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обдукција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биде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лекарот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што</a:t>
            </a:r>
            <a:r>
              <a:rPr lang="ru-RU" sz="2000" dirty="0">
                <a:effectLst/>
                <a:latin typeface="Arial" panose="020B0604020202020204" pitchFamily="34" charset="0"/>
                <a:ea typeface="Calibri" panose="020F0502020204030204" pitchFamily="34" charset="0"/>
                <a:cs typeface="Times New Roman" panose="02020603050405020304" pitchFamily="18" charset="0"/>
              </a:rPr>
              <a:t> го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лекувал</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починатиот</a:t>
            </a:r>
            <a:r>
              <a:rPr lang="ru-RU" sz="2000" dirty="0">
                <a:effectLst/>
                <a:latin typeface="Arial" panose="020B0604020202020204" pitchFamily="34" charset="0"/>
                <a:ea typeface="Calibri" panose="020F0502020204030204" pitchFamily="34" charset="0"/>
                <a:cs typeface="Times New Roman" panose="02020603050405020304" pitchFamily="18" charset="0"/>
              </a:rPr>
              <a:t>.</a:t>
            </a:r>
            <a:endParaRPr lang="mk-MK" sz="2000" dirty="0">
              <a:latin typeface="Calibri" panose="020F0502020204030204" pitchFamily="34" charset="0"/>
              <a:ea typeface="Calibri" panose="020F0502020204030204" pitchFamily="34" charset="0"/>
              <a:cs typeface="Times New Roman" panose="02020603050405020304" pitchFamily="18" charset="0"/>
            </a:endParaRPr>
          </a:p>
          <a:p>
            <a:pPr marL="651510" indent="-285750" algn="just"/>
            <a:r>
              <a:rPr lang="ru-RU" sz="2000" dirty="0" err="1">
                <a:latin typeface="Arial" panose="020B0604020202020204" pitchFamily="34" charset="0"/>
                <a:ea typeface="Calibri" panose="020F0502020204030204" pitchFamily="34" charset="0"/>
                <a:cs typeface="Times New Roman" panose="02020603050405020304" pitchFamily="18" charset="0"/>
              </a:rPr>
              <a:t>С</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воевидно</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ограничување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постои кога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станува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збор</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вештак</a:t>
            </a:r>
            <a:r>
              <a:rPr lang="ru-RU" sz="2000" dirty="0">
                <a:effectLst/>
                <a:latin typeface="Arial" panose="020B0604020202020204" pitchFamily="34" charset="0"/>
                <a:ea typeface="Calibri" panose="020F0502020204030204" pitchFamily="34" charset="0"/>
                <a:cs typeface="Times New Roman" panose="02020603050405020304" pitchFamily="18" charset="0"/>
              </a:rPr>
              <a:t> лице кое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има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живеалиште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странство</a:t>
            </a:r>
            <a:r>
              <a:rPr lang="ru-RU" sz="20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странска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стручна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институција</a:t>
            </a:r>
            <a:r>
              <a:rPr lang="ru-RU" sz="2000" dirty="0">
                <a:effectLst/>
                <a:latin typeface="Arial" panose="020B0604020202020204" pitchFamily="34" charset="0"/>
                <a:ea typeface="Calibri" panose="020F0502020204030204" pitchFamily="34" charset="0"/>
                <a:cs typeface="Times New Roman" panose="02020603050405020304" pitchFamily="18" charset="0"/>
              </a:rPr>
              <a:t>, кои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можат</a:t>
            </a:r>
            <a:r>
              <a:rPr lang="ru-RU" sz="20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ангажираат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само по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исклучок</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2000" dirty="0">
                <a:effectLst/>
                <a:latin typeface="Arial" panose="020B0604020202020204" pitchFamily="34" charset="0"/>
                <a:ea typeface="Calibri" panose="020F0502020204030204" pitchFamily="34" charset="0"/>
                <a:cs typeface="Times New Roman" panose="02020603050405020304" pitchFamily="18" charset="0"/>
              </a:rPr>
              <a:t> во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нашата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држава</a:t>
            </a:r>
            <a:r>
              <a:rPr lang="ru-RU" sz="2000" dirty="0">
                <a:effectLst/>
                <a:latin typeface="Arial" panose="020B0604020202020204" pitchFamily="34" charset="0"/>
                <a:ea typeface="Calibri" panose="020F0502020204030204" pitchFamily="34" charset="0"/>
                <a:cs typeface="Times New Roman" panose="02020603050405020304" pitchFamily="18" charset="0"/>
              </a:rPr>
              <a:t> не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постојат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вештаци</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определен вид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и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според</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законите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на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матичната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земја</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исполнуваат</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условите</a:t>
            </a:r>
            <a:r>
              <a:rPr lang="ru-RU" sz="2000" dirty="0">
                <a:effectLst/>
                <a:latin typeface="Arial" panose="020B0604020202020204" pitchFamily="34" charset="0"/>
                <a:ea typeface="Calibri" panose="020F0502020204030204" pitchFamily="34" charset="0"/>
                <a:cs typeface="Times New Roman" panose="02020603050405020304" pitchFamily="18" charset="0"/>
              </a:rPr>
              <a:t> за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вршење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r>
              <a:rPr lang="ru-RU" sz="20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0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F23AA2AC-8134-5A39-D09E-EAE05A8DE452}"/>
              </a:ext>
            </a:extLst>
          </p:cNvPr>
          <p:cNvSpPr>
            <a:spLocks noGrp="1"/>
          </p:cNvSpPr>
          <p:nvPr>
            <p:ph type="title"/>
          </p:nvPr>
        </p:nvSpPr>
        <p:spPr/>
        <p:txBody>
          <a:bodyPr>
            <a:normAutofit/>
          </a:bodyPr>
          <a:lstStyle/>
          <a:p>
            <a:pPr indent="457200" algn="ctr"/>
            <a:r>
              <a:rPr lang="ru-RU" sz="4000" dirty="0">
                <a:effectLst/>
                <a:latin typeface="Arial" panose="020B0604020202020204" pitchFamily="34" charset="0"/>
                <a:ea typeface="Calibri" panose="020F0502020204030204" pitchFamily="34" charset="0"/>
                <a:cs typeface="Times New Roman" panose="02020603050405020304" pitchFamily="18" charset="0"/>
              </a:rPr>
              <a:t>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0320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F6A93-DB38-06C3-ECE9-8D7B18DFF00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B03622-1F98-4503-B543-2E96725C66CF}"/>
              </a:ext>
            </a:extLst>
          </p:cNvPr>
          <p:cNvSpPr>
            <a:spLocks noGrp="1"/>
          </p:cNvSpPr>
          <p:nvPr>
            <p:ph idx="1"/>
          </p:nvPr>
        </p:nvSpPr>
        <p:spPr>
          <a:xfrm>
            <a:off x="457200" y="1628800"/>
            <a:ext cx="8229600" cy="4752528"/>
          </a:xfrm>
        </p:spPr>
        <p:txBody>
          <a:bodyPr>
            <a:noAutofit/>
          </a:bodyPr>
          <a:lstStyle/>
          <a:p>
            <a:pPr indent="457200" algn="just"/>
            <a:endParaRPr lang="ru-RU" sz="1800" dirty="0">
              <a:effectLst/>
              <a:latin typeface="Arial" panose="020B0604020202020204" pitchFamily="34" charset="0"/>
              <a:ea typeface="Calibri" panose="020F0502020204030204" pitchFamily="34" charset="0"/>
              <a:cs typeface="Times New Roman" panose="02020603050405020304" pitchFamily="18" charset="0"/>
            </a:endParaRPr>
          </a:p>
          <a:p>
            <a:pPr indent="457200" algn="just"/>
            <a:endParaRPr lang="ru-RU" sz="1800" dirty="0">
              <a:latin typeface="Arial" panose="020B0604020202020204" pitchFamily="34" charset="0"/>
              <a:ea typeface="Calibri" panose="020F0502020204030204" pitchFamily="34" charset="0"/>
              <a:cs typeface="Times New Roman" panose="02020603050405020304" pitchFamily="18" charset="0"/>
            </a:endParaRPr>
          </a:p>
          <a:p>
            <a:pPr indent="457200" algn="just"/>
            <a:r>
              <a:rPr lang="ru-RU" sz="1800" dirty="0">
                <a:effectLst/>
                <a:latin typeface="Arial" panose="020B0604020202020204" pitchFamily="34" charset="0"/>
                <a:ea typeface="Calibri" panose="020F0502020204030204" pitchFamily="34" charset="0"/>
                <a:cs typeface="Times New Roman" panose="02020603050405020304" pitchFamily="18" charset="0"/>
              </a:rPr>
              <a:t>За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спречи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одолговлекување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постапката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особено</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имајќи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предвид</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роковите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завршување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истрагата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како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одредбите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од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членот</a:t>
            </a:r>
            <a:r>
              <a:rPr lang="ru-RU" sz="1800" dirty="0">
                <a:effectLst/>
                <a:latin typeface="Arial" panose="020B0604020202020204" pitchFamily="34" charset="0"/>
                <a:ea typeface="Calibri" panose="020F0502020204030204" pitchFamily="34" charset="0"/>
                <a:cs typeface="Times New Roman" panose="02020603050405020304" pitchFamily="18" charset="0"/>
              </a:rPr>
              <a:t> 237 од ЗКП,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вештаците</a:t>
            </a:r>
            <a:r>
              <a:rPr lang="ru-RU" sz="1800" dirty="0">
                <a:effectLst/>
                <a:latin typeface="Arial" panose="020B0604020202020204" pitchFamily="34" charset="0"/>
                <a:ea typeface="Calibri" panose="020F0502020204030204" pitchFamily="34" charset="0"/>
                <a:cs typeface="Times New Roman" panose="02020603050405020304" pitchFamily="18" charset="0"/>
              </a:rPr>
              <a:t>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пропишани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законски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обврски</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јават</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поканата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својот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наод</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изготват</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рокот определен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наредбата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p>
          <a:p>
            <a:pPr indent="0" algn="just">
              <a:buNone/>
            </a:pPr>
            <a:endParaRPr lang="ru-RU" sz="1800" dirty="0">
              <a:effectLst/>
              <a:latin typeface="Arial" panose="020B0604020202020204" pitchFamily="34" charset="0"/>
              <a:ea typeface="Calibri" panose="020F0502020204030204" pitchFamily="34" charset="0"/>
              <a:cs typeface="Times New Roman" panose="02020603050405020304" pitchFamily="18" charset="0"/>
            </a:endParaRPr>
          </a:p>
          <a:p>
            <a:pPr indent="457200" algn="just"/>
            <a:r>
              <a:rPr lang="ru-RU" sz="18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вештакот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неоправдано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не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јави</a:t>
            </a:r>
            <a:r>
              <a:rPr lang="ru-RU" sz="1800" dirty="0">
                <a:effectLst/>
                <a:latin typeface="Arial" panose="020B0604020202020204" pitchFamily="34" charset="0"/>
                <a:ea typeface="Calibri" panose="020F0502020204030204" pitchFamily="34" charset="0"/>
                <a:cs typeface="Times New Roman" panose="02020603050405020304" pitchFamily="18" charset="0"/>
              </a:rPr>
              <a:t> на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поканата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одбие</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вештачи</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доколку</a:t>
            </a:r>
            <a:r>
              <a:rPr lang="ru-RU" sz="1800" dirty="0">
                <a:effectLst/>
                <a:latin typeface="Arial" panose="020B0604020202020204" pitchFamily="34" charset="0"/>
                <a:ea typeface="Calibri" panose="020F0502020204030204" pitchFamily="34" charset="0"/>
                <a:cs typeface="Times New Roman" panose="02020603050405020304" pitchFamily="18" charset="0"/>
              </a:rPr>
              <a:t> не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ги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изготви</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својот</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наод</a:t>
            </a:r>
            <a:r>
              <a:rPr lang="ru-RU" sz="1800" dirty="0">
                <a:effectLst/>
                <a:latin typeface="Arial" panose="020B0604020202020204" pitchFamily="34" charset="0"/>
                <a:ea typeface="Calibri" panose="020F0502020204030204" pitchFamily="34" charset="0"/>
                <a:cs typeface="Times New Roman" panose="02020603050405020304" pitchFamily="18" charset="0"/>
              </a:rPr>
              <a:t> 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мислење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во рокот определен во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наредбата</a:t>
            </a:r>
            <a:r>
              <a:rPr lang="ru-RU" sz="1800" dirty="0">
                <a:effectLst/>
                <a:latin typeface="Arial" panose="020B0604020202020204" pitchFamily="34" charset="0"/>
                <a:ea typeface="Calibri" panose="020F0502020204030204" pitchFamily="34" charset="0"/>
                <a:cs typeface="Times New Roman" panose="02020603050405020304" pitchFamily="18" charset="0"/>
              </a:rPr>
              <a:t> за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може</a:t>
            </a:r>
            <a:r>
              <a:rPr lang="ru-RU" sz="1800" dirty="0">
                <a:effectLst/>
                <a:latin typeface="Arial" panose="020B0604020202020204" pitchFamily="34" charset="0"/>
                <a:ea typeface="Calibri" panose="020F0502020204030204" pitchFamily="34" charset="0"/>
                <a:cs typeface="Times New Roman" panose="02020603050405020304" pitchFamily="18" charset="0"/>
              </a:rPr>
              <a:t>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присилно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доведе</a:t>
            </a:r>
            <a:r>
              <a:rPr lang="ru-RU" sz="1800" dirty="0">
                <a:effectLst/>
                <a:latin typeface="Arial" panose="020B0604020202020204" pitchFamily="34" charset="0"/>
                <a:ea typeface="Calibri" panose="020F0502020204030204" pitchFamily="34" charset="0"/>
                <a:cs typeface="Times New Roman" panose="02020603050405020304" pitchFamily="18" charset="0"/>
              </a:rPr>
              <a:t> или </a:t>
            </a:r>
            <a:r>
              <a:rPr lang="ru-RU" sz="1800" dirty="0" err="1">
                <a:effectLst/>
                <a:latin typeface="Arial" panose="020B0604020202020204" pitchFamily="34" charset="0"/>
                <a:ea typeface="Calibri" panose="020F0502020204030204" pitchFamily="34" charset="0"/>
                <a:cs typeface="Times New Roman" panose="02020603050405020304" pitchFamily="18" charset="0"/>
              </a:rPr>
              <a:t>парично</a:t>
            </a:r>
            <a:r>
              <a:rPr lang="ru-RU" sz="1800" dirty="0">
                <a:effectLst/>
                <a:latin typeface="Arial" panose="020B0604020202020204" pitchFamily="34" charset="0"/>
                <a:ea typeface="Calibri" panose="020F0502020204030204" pitchFamily="34" charset="0"/>
                <a:cs typeface="Times New Roman" panose="02020603050405020304" pitchFamily="18" charset="0"/>
              </a:rPr>
              <a:t> да се казни.</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29FFE71F-BBAA-9F4A-E0E2-EAD9589C9F71}"/>
              </a:ext>
            </a:extLst>
          </p:cNvPr>
          <p:cNvSpPr>
            <a:spLocks noGrp="1"/>
          </p:cNvSpPr>
          <p:nvPr>
            <p:ph type="title"/>
          </p:nvPr>
        </p:nvSpPr>
        <p:spPr>
          <a:xfrm>
            <a:off x="457200" y="274638"/>
            <a:ext cx="8229600" cy="1714202"/>
          </a:xfrm>
        </p:spPr>
        <p:txBody>
          <a:bodyPr>
            <a:normAutofit/>
          </a:bodyPr>
          <a:lstStyle/>
          <a:p>
            <a:pPr indent="457200" algn="ctr"/>
            <a:r>
              <a:rPr lang="ru-RU" sz="4000" dirty="0">
                <a:effectLst/>
                <a:latin typeface="Arial" panose="020B0604020202020204" pitchFamily="34" charset="0"/>
                <a:ea typeface="Calibri" panose="020F0502020204030204" pitchFamily="34" charset="0"/>
                <a:cs typeface="Times New Roman" panose="02020603050405020304" pitchFamily="18" charset="0"/>
              </a:rPr>
              <a:t>ВЕШТАК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175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CCFF4-8B61-065A-5A04-160B9EE6C62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122C15-C3AB-4D2F-06BA-1CC77686FA52}"/>
              </a:ext>
            </a:extLst>
          </p:cNvPr>
          <p:cNvSpPr>
            <a:spLocks noGrp="1"/>
          </p:cNvSpPr>
          <p:nvPr>
            <p:ph idx="1"/>
          </p:nvPr>
        </p:nvSpPr>
        <p:spPr>
          <a:xfrm>
            <a:off x="457200" y="1988840"/>
            <a:ext cx="8229600" cy="4392488"/>
          </a:xfrm>
        </p:spPr>
        <p:txBody>
          <a:bodyPr>
            <a:noAutofit/>
          </a:bodyPr>
          <a:lstStyle/>
          <a:p>
            <a:pPr indent="457200" algn="just"/>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ЗКП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формално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правно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прави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дистинкција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помеѓу</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вештак</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и технички советник. </a:t>
            </a:r>
          </a:p>
          <a:p>
            <a:pPr indent="457200" algn="just"/>
            <a:r>
              <a:rPr lang="ru-RU" sz="2400" dirty="0">
                <a:latin typeface="Times New Roman" panose="02020603050405020304" pitchFamily="18" charset="0"/>
                <a:ea typeface="Calibri" panose="020F0502020204030204" pitchFamily="34" charset="0"/>
                <a:cs typeface="Times New Roman" panose="02020603050405020304" pitchFamily="18" charset="0"/>
              </a:rPr>
              <a:t>Н</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о, во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суштина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техничкиот</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советник, по правило, се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именува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од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редот</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вештаци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запишани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во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регистарот</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вештаци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7200" algn="just"/>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Целта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ангажирањето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технички советник е да им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помогне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странките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во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собирањето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податоци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за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стручни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прашања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или за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оспорување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вештачењето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при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вкрстеното</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испрашување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вештите</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лица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ангажирани</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од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спротивната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страна. </a:t>
            </a:r>
          </a:p>
        </p:txBody>
      </p:sp>
      <p:sp>
        <p:nvSpPr>
          <p:cNvPr id="3" name="Title 2">
            <a:extLst>
              <a:ext uri="{FF2B5EF4-FFF2-40B4-BE49-F238E27FC236}">
                <a16:creationId xmlns:a16="http://schemas.microsoft.com/office/drawing/2014/main" id="{A7B6755F-CFA0-B4BB-FC5C-2E829A24C239}"/>
              </a:ext>
            </a:extLst>
          </p:cNvPr>
          <p:cNvSpPr>
            <a:spLocks noGrp="1"/>
          </p:cNvSpPr>
          <p:nvPr>
            <p:ph type="title"/>
          </p:nvPr>
        </p:nvSpPr>
        <p:spPr>
          <a:xfrm>
            <a:off x="457200" y="274638"/>
            <a:ext cx="8229600" cy="1714202"/>
          </a:xfrm>
        </p:spPr>
        <p:txBody>
          <a:bodyPr>
            <a:normAutofit/>
          </a:bodyPr>
          <a:lstStyle/>
          <a:p>
            <a:pPr indent="457200" algn="ctr"/>
            <a:r>
              <a:rPr lang="ru-RU" sz="4000" dirty="0">
                <a:effectLst/>
                <a:latin typeface="Arial" panose="020B0604020202020204" pitchFamily="34" charset="0"/>
                <a:ea typeface="Calibri" panose="020F0502020204030204" pitchFamily="34" charset="0"/>
                <a:cs typeface="Times New Roman" panose="02020603050405020304" pitchFamily="18" charset="0"/>
              </a:rPr>
              <a:t>ТЕХНИЧКИ СОВЕТНИК</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906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2443B-BB04-636E-DCC2-7EA46647291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264096-EC0E-3633-7E4A-0C55DE04FA47}"/>
              </a:ext>
            </a:extLst>
          </p:cNvPr>
          <p:cNvSpPr>
            <a:spLocks noGrp="1"/>
          </p:cNvSpPr>
          <p:nvPr>
            <p:ph idx="1"/>
          </p:nvPr>
        </p:nvSpPr>
        <p:spPr>
          <a:xfrm>
            <a:off x="457200" y="1988840"/>
            <a:ext cx="8229600" cy="4392488"/>
          </a:xfrm>
        </p:spPr>
        <p:txBody>
          <a:bodyPr>
            <a:noAutofit/>
          </a:bodyPr>
          <a:lstStyle/>
          <a:p>
            <a:pPr indent="457200" algn="just"/>
            <a:r>
              <a:rPr lang="ru-RU" sz="2400" dirty="0">
                <a:latin typeface="Arial" panose="020B0604020202020204" pitchFamily="34" charset="0"/>
                <a:ea typeface="Calibri" panose="020F0502020204030204" pitchFamily="34" charset="0"/>
              </a:rPr>
              <a:t>К</a:t>
            </a:r>
            <a:r>
              <a:rPr lang="ru-RU" sz="2400" dirty="0">
                <a:effectLst/>
                <a:latin typeface="Arial" panose="020B0604020202020204" pitchFamily="34" charset="0"/>
                <a:ea typeface="Calibri" panose="020F0502020204030204" pitchFamily="34" charset="0"/>
              </a:rPr>
              <a:t>ога не </a:t>
            </a:r>
            <a:r>
              <a:rPr lang="ru-RU" sz="2400" dirty="0" err="1">
                <a:effectLst/>
                <a:latin typeface="Arial" panose="020B0604020202020204" pitchFamily="34" charset="0"/>
                <a:ea typeface="Calibri" panose="020F0502020204030204" pitchFamily="34" charset="0"/>
              </a:rPr>
              <a:t>можат</a:t>
            </a:r>
            <a:r>
              <a:rPr lang="ru-RU" sz="2400" dirty="0">
                <a:effectLst/>
                <a:latin typeface="Arial" panose="020B0604020202020204" pitchFamily="34" charset="0"/>
                <a:ea typeface="Calibri" panose="020F0502020204030204" pitchFamily="34" charset="0"/>
              </a:rPr>
              <a:t> да се </a:t>
            </a:r>
            <a:r>
              <a:rPr lang="ru-RU" sz="2400" dirty="0" err="1">
                <a:effectLst/>
                <a:latin typeface="Arial" panose="020B0604020202020204" pitchFamily="34" charset="0"/>
                <a:ea typeface="Calibri" panose="020F0502020204030204" pitchFamily="34" charset="0"/>
              </a:rPr>
              <a:t>утврдат</a:t>
            </a:r>
            <a:r>
              <a:rPr lang="ru-RU" sz="2400" dirty="0">
                <a:effectLst/>
                <a:latin typeface="Arial" panose="020B0604020202020204" pitchFamily="34" charset="0"/>
                <a:ea typeface="Calibri" panose="020F0502020204030204" pitchFamily="34" charset="0"/>
              </a:rPr>
              <a:t> важни </a:t>
            </a:r>
            <a:r>
              <a:rPr lang="ru-RU" sz="2400" dirty="0" err="1">
                <a:effectLst/>
                <a:latin typeface="Arial" panose="020B0604020202020204" pitchFamily="34" charset="0"/>
                <a:ea typeface="Calibri" panose="020F0502020204030204" pitchFamily="34" charset="0"/>
              </a:rPr>
              <a:t>факти</a:t>
            </a:r>
            <a:r>
              <a:rPr lang="ru-RU" sz="2400" dirty="0">
                <a:effectLst/>
                <a:latin typeface="Arial" panose="020B0604020202020204" pitchFamily="34" charset="0"/>
                <a:ea typeface="Calibri" panose="020F0502020204030204" pitchFamily="34" charset="0"/>
              </a:rPr>
              <a:t> со </a:t>
            </a:r>
            <a:r>
              <a:rPr lang="ru-RU" sz="2400" dirty="0" err="1">
                <a:effectLst/>
                <a:latin typeface="Arial" panose="020B0604020202020204" pitchFamily="34" charset="0"/>
                <a:ea typeface="Calibri" panose="020F0502020204030204" pitchFamily="34" charset="0"/>
              </a:rPr>
              <a:t>другите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доказни</a:t>
            </a:r>
            <a:r>
              <a:rPr lang="ru-RU" sz="2400" dirty="0">
                <a:effectLst/>
                <a:latin typeface="Arial" panose="020B0604020202020204" pitchFamily="34" charset="0"/>
                <a:ea typeface="Calibri" panose="020F0502020204030204" pitchFamily="34" charset="0"/>
              </a:rPr>
              <a:t> средства, туку за </a:t>
            </a:r>
            <a:r>
              <a:rPr lang="ru-RU" sz="2400" dirty="0" err="1">
                <a:effectLst/>
                <a:latin typeface="Arial" panose="020B0604020202020204" pitchFamily="34" charset="0"/>
                <a:ea typeface="Calibri" panose="020F0502020204030204" pitchFamily="34" charset="0"/>
              </a:rPr>
              <a:t>нивно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утврдување</a:t>
            </a:r>
            <a:r>
              <a:rPr lang="ru-RU" sz="2400" dirty="0">
                <a:effectLst/>
                <a:latin typeface="Arial" panose="020B0604020202020204" pitchFamily="34" charset="0"/>
                <a:ea typeface="Calibri" panose="020F0502020204030204" pitchFamily="34" charset="0"/>
              </a:rPr>
              <a:t> е потребно </a:t>
            </a:r>
            <a:r>
              <a:rPr lang="ru-RU" sz="2400" dirty="0" err="1">
                <a:effectLst/>
                <a:latin typeface="Arial" panose="020B0604020202020204" pitchFamily="34" charset="0"/>
                <a:ea typeface="Calibri" panose="020F0502020204030204" pitchFamily="34" charset="0"/>
              </a:rPr>
              <a:t>стручно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знаење</a:t>
            </a:r>
            <a:r>
              <a:rPr lang="ru-RU" sz="2400" dirty="0">
                <a:effectLst/>
                <a:latin typeface="Arial" panose="020B0604020202020204" pitchFamily="34" charset="0"/>
                <a:ea typeface="Calibri" panose="020F0502020204030204" pitchFamily="34" charset="0"/>
              </a:rPr>
              <a:t> од определена </a:t>
            </a:r>
            <a:r>
              <a:rPr lang="ru-RU" sz="2400" dirty="0" err="1">
                <a:effectLst/>
                <a:latin typeface="Arial" panose="020B0604020202020204" pitchFamily="34" charset="0"/>
                <a:ea typeface="Calibri" panose="020F0502020204030204" pitchFamily="34" charset="0"/>
              </a:rPr>
              <a:t>област</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јавниот</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обвинител</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задолжително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донесува</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наредба</a:t>
            </a:r>
            <a:r>
              <a:rPr lang="ru-RU" sz="2400" dirty="0">
                <a:effectLst/>
                <a:latin typeface="Arial" panose="020B0604020202020204" pitchFamily="34" charset="0"/>
                <a:ea typeface="Calibri" panose="020F0502020204030204" pitchFamily="34" charset="0"/>
              </a:rPr>
              <a:t> за </a:t>
            </a:r>
            <a:r>
              <a:rPr lang="ru-RU" sz="2400" dirty="0" err="1">
                <a:effectLst/>
                <a:latin typeface="Arial" panose="020B0604020202020204" pitchFamily="34" charset="0"/>
                <a:ea typeface="Calibri" panose="020F0502020204030204" pitchFamily="34" charset="0"/>
              </a:rPr>
              <a:t>вештачење</a:t>
            </a:r>
            <a:endParaRPr lang="ru-RU" sz="2400" dirty="0">
              <a:effectLst/>
              <a:latin typeface="Arial" panose="020B0604020202020204" pitchFamily="34" charset="0"/>
              <a:ea typeface="Calibri" panose="020F0502020204030204" pitchFamily="34" charset="0"/>
            </a:endParaRPr>
          </a:p>
          <a:p>
            <a:pPr indent="457200" algn="just"/>
            <a:r>
              <a:rPr lang="ru-RU" sz="2400" dirty="0" err="1">
                <a:effectLst/>
                <a:latin typeface="Arial" panose="020B0604020202020204" pitchFamily="34" charset="0"/>
                <a:ea typeface="Calibri" panose="020F0502020204030204" pitchFamily="34" charset="0"/>
              </a:rPr>
              <a:t>Изготвувањето</a:t>
            </a:r>
            <a:r>
              <a:rPr lang="ru-RU" sz="2400" dirty="0">
                <a:effectLst/>
                <a:latin typeface="Arial" panose="020B0604020202020204" pitchFamily="34" charset="0"/>
                <a:ea typeface="Calibri" panose="020F0502020204030204" pitchFamily="34" charset="0"/>
              </a:rPr>
              <a:t> на </a:t>
            </a:r>
            <a:r>
              <a:rPr lang="ru-RU" sz="2400" dirty="0" err="1">
                <a:effectLst/>
                <a:latin typeface="Arial" panose="020B0604020202020204" pitchFamily="34" charset="0"/>
                <a:ea typeface="Calibri" panose="020F0502020204030204" pitchFamily="34" charset="0"/>
              </a:rPr>
              <a:t>вештачење</a:t>
            </a:r>
            <a:r>
              <a:rPr lang="ru-RU" sz="2400" dirty="0">
                <a:effectLst/>
                <a:latin typeface="Arial" panose="020B0604020202020204" pitchFamily="34" charset="0"/>
                <a:ea typeface="Calibri" panose="020F0502020204030204" pitchFamily="34" charset="0"/>
              </a:rPr>
              <a:t> не е </a:t>
            </a:r>
            <a:r>
              <a:rPr lang="ru-RU" sz="2400" dirty="0" err="1">
                <a:effectLst/>
                <a:latin typeface="Arial" panose="020B0604020202020204" pitchFamily="34" charset="0"/>
                <a:ea typeface="Calibri" panose="020F0502020204030204" pitchFamily="34" charset="0"/>
              </a:rPr>
              <a:t>задолжително</a:t>
            </a:r>
            <a:r>
              <a:rPr lang="ru-RU" sz="2400" dirty="0">
                <a:effectLst/>
                <a:latin typeface="Arial" panose="020B0604020202020204" pitchFamily="34" charset="0"/>
                <a:ea typeface="Calibri" panose="020F0502020204030204" pitchFamily="34" charset="0"/>
              </a:rPr>
              <a:t> по сите </a:t>
            </a:r>
            <a:r>
              <a:rPr lang="ru-RU" sz="2400" dirty="0" err="1">
                <a:effectLst/>
                <a:latin typeface="Arial" panose="020B0604020202020204" pitchFamily="34" charset="0"/>
                <a:ea typeface="Calibri" panose="020F0502020204030204" pitchFamily="34" charset="0"/>
              </a:rPr>
              <a:t>предмети</a:t>
            </a:r>
            <a:r>
              <a:rPr lang="ru-RU" sz="2400" dirty="0">
                <a:effectLst/>
                <a:latin typeface="Arial" panose="020B0604020202020204" pitchFamily="34" charset="0"/>
                <a:ea typeface="Calibri" panose="020F0502020204030204" pitchFamily="34" charset="0"/>
              </a:rPr>
              <a:t> </a:t>
            </a:r>
            <a:r>
              <a:rPr lang="ru-RU" sz="2400" dirty="0">
                <a:latin typeface="Arial" panose="020B0604020202020204" pitchFamily="34" charset="0"/>
                <a:ea typeface="Calibri" panose="020F0502020204030204" pitchFamily="34" charset="0"/>
              </a:rPr>
              <a:t>туку </a:t>
            </a:r>
            <a:r>
              <a:rPr lang="ru-RU" sz="2400" dirty="0" err="1">
                <a:latin typeface="Arial" panose="020B0604020202020204" pitchFamily="34" charset="0"/>
                <a:ea typeface="Calibri" panose="020F0502020204030204" pitchFamily="34" charset="0"/>
              </a:rPr>
              <a:t>о</a:t>
            </a:r>
            <a:r>
              <a:rPr lang="ru-RU" sz="2400" dirty="0" err="1">
                <a:effectLst/>
                <a:latin typeface="Arial" panose="020B0604020202020204" pitchFamily="34" charset="0"/>
                <a:ea typeface="Calibri" panose="020F0502020204030204" pitchFamily="34" charset="0"/>
              </a:rPr>
              <a:t>длуката</a:t>
            </a:r>
            <a:r>
              <a:rPr lang="ru-RU" sz="2400" dirty="0">
                <a:effectLst/>
                <a:latin typeface="Arial" panose="020B0604020202020204" pitchFamily="34" charset="0"/>
                <a:ea typeface="Calibri" panose="020F0502020204030204" pitchFamily="34" charset="0"/>
              </a:rPr>
              <a:t> за </a:t>
            </a:r>
            <a:r>
              <a:rPr lang="ru-RU" sz="2400" dirty="0" err="1">
                <a:effectLst/>
                <a:latin typeface="Arial" panose="020B0604020202020204" pitchFamily="34" charset="0"/>
                <a:ea typeface="Calibri" panose="020F0502020204030204" pitchFamily="34" charset="0"/>
              </a:rPr>
              <a:t>определување</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вештачење</a:t>
            </a:r>
            <a:r>
              <a:rPr lang="ru-RU" sz="2400" dirty="0">
                <a:effectLst/>
                <a:latin typeface="Arial" panose="020B0604020202020204" pitchFamily="34" charset="0"/>
                <a:ea typeface="Calibri" panose="020F0502020204030204" pitchFamily="34" charset="0"/>
              </a:rPr>
              <a:t> е </a:t>
            </a:r>
            <a:r>
              <a:rPr lang="ru-RU" sz="2400" dirty="0" err="1">
                <a:effectLst/>
                <a:latin typeface="Arial" panose="020B0604020202020204" pitchFamily="34" charset="0"/>
                <a:ea typeface="Calibri" panose="020F0502020204030204" pitchFamily="34" charset="0"/>
              </a:rPr>
              <a:t>фактичко</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прашање</a:t>
            </a:r>
            <a:r>
              <a:rPr lang="ru-RU" sz="2400" dirty="0">
                <a:effectLst/>
                <a:latin typeface="Arial" panose="020B0604020202020204" pitchFamily="34" charset="0"/>
                <a:ea typeface="Calibri" panose="020F0502020204030204" pitchFamily="34" charset="0"/>
              </a:rPr>
              <a:t> и </a:t>
            </a:r>
            <a:r>
              <a:rPr lang="ru-RU" sz="2400" dirty="0" err="1">
                <a:effectLst/>
                <a:latin typeface="Arial" panose="020B0604020202020204" pitchFamily="34" charset="0"/>
                <a:ea typeface="Calibri" panose="020F0502020204030204" pitchFamily="34" charset="0"/>
              </a:rPr>
              <a:t>зависи</a:t>
            </a:r>
            <a:r>
              <a:rPr lang="ru-RU" sz="2400" dirty="0">
                <a:effectLst/>
                <a:latin typeface="Arial" panose="020B0604020202020204" pitchFamily="34" charset="0"/>
                <a:ea typeface="Calibri" panose="020F0502020204030204" pitchFamily="34" charset="0"/>
              </a:rPr>
              <a:t> од </a:t>
            </a:r>
            <a:r>
              <a:rPr lang="ru-RU" sz="2400" dirty="0" err="1">
                <a:effectLst/>
                <a:latin typeface="Arial" panose="020B0604020202020204" pitchFamily="34" charset="0"/>
                <a:ea typeface="Calibri" panose="020F0502020204030204" pitchFamily="34" charset="0"/>
              </a:rPr>
              <a:t>оцената</a:t>
            </a:r>
            <a:r>
              <a:rPr lang="ru-RU" sz="2400" dirty="0">
                <a:effectLst/>
                <a:latin typeface="Arial" panose="020B0604020202020204" pitchFamily="34" charset="0"/>
                <a:ea typeface="Calibri" panose="020F0502020204030204" pitchFamily="34" charset="0"/>
              </a:rPr>
              <a:t> на </a:t>
            </a:r>
            <a:r>
              <a:rPr lang="ru-RU" sz="2400" dirty="0" err="1">
                <a:effectLst/>
                <a:latin typeface="Arial" panose="020B0604020202020204" pitchFamily="34" charset="0"/>
                <a:ea typeface="Calibri" panose="020F0502020204030204" pitchFamily="34" charset="0"/>
              </a:rPr>
              <a:t>јавниот</a:t>
            </a:r>
            <a:r>
              <a:rPr lang="ru-RU" sz="2400" dirty="0">
                <a:effectLst/>
                <a:latin typeface="Arial" panose="020B0604020202020204" pitchFamily="34" charset="0"/>
                <a:ea typeface="Calibri" panose="020F0502020204030204" pitchFamily="34" charset="0"/>
              </a:rPr>
              <a:t> </a:t>
            </a:r>
            <a:r>
              <a:rPr lang="ru-RU" sz="2400" dirty="0" err="1">
                <a:effectLst/>
                <a:latin typeface="Arial" panose="020B0604020202020204" pitchFamily="34" charset="0"/>
                <a:ea typeface="Calibri" panose="020F0502020204030204" pitchFamily="34" charset="0"/>
              </a:rPr>
              <a:t>обвинител</a:t>
            </a:r>
            <a:endParaRPr lang="ru-RU" sz="2400" dirty="0">
              <a:effectLst/>
              <a:latin typeface="Arial" panose="020B0604020202020204" pitchFamily="34" charset="0"/>
              <a:ea typeface="Calibri" panose="020F0502020204030204" pitchFamily="34" charset="0"/>
            </a:endParaRPr>
          </a:p>
        </p:txBody>
      </p:sp>
      <p:sp>
        <p:nvSpPr>
          <p:cNvPr id="3" name="Title 2">
            <a:extLst>
              <a:ext uri="{FF2B5EF4-FFF2-40B4-BE49-F238E27FC236}">
                <a16:creationId xmlns:a16="http://schemas.microsoft.com/office/drawing/2014/main" id="{01751918-4435-2EC2-B27A-6D39C8311626}"/>
              </a:ext>
            </a:extLst>
          </p:cNvPr>
          <p:cNvSpPr>
            <a:spLocks noGrp="1"/>
          </p:cNvSpPr>
          <p:nvPr>
            <p:ph type="title"/>
          </p:nvPr>
        </p:nvSpPr>
        <p:spPr>
          <a:xfrm>
            <a:off x="457200" y="274638"/>
            <a:ext cx="8229600" cy="1714202"/>
          </a:xfrm>
        </p:spPr>
        <p:txBody>
          <a:bodyPr>
            <a:normAutofit/>
          </a:bodyPr>
          <a:lstStyle/>
          <a:p>
            <a:pPr indent="457200" algn="ctr"/>
            <a:r>
              <a:rPr lang="ru-RU" sz="2800" b="1" dirty="0" err="1">
                <a:effectLst/>
                <a:latin typeface="Arial" panose="020B0604020202020204" pitchFamily="34" charset="0"/>
                <a:ea typeface="Calibri" panose="020F0502020204030204" pitchFamily="34" charset="0"/>
                <a:cs typeface="Times New Roman" panose="02020603050405020304" pitchFamily="18" charset="0"/>
              </a:rPr>
              <a:t>Определување</a:t>
            </a:r>
            <a:r>
              <a:rPr lang="ru-RU" sz="2800" b="1" dirty="0">
                <a:effectLst/>
                <a:latin typeface="Arial" panose="020B0604020202020204" pitchFamily="34" charset="0"/>
                <a:ea typeface="Calibri" panose="020F0502020204030204" pitchFamily="34" charset="0"/>
                <a:cs typeface="Times New Roman" panose="02020603050405020304" pitchFamily="18" charset="0"/>
              </a:rPr>
              <a:t> </a:t>
            </a:r>
            <a:r>
              <a:rPr lang="ru-RU" sz="2800" b="1" dirty="0" err="1">
                <a:effectLst/>
                <a:latin typeface="Arial" panose="020B0604020202020204" pitchFamily="34" charset="0"/>
                <a:ea typeface="Calibri" panose="020F0502020204030204" pitchFamily="34" charset="0"/>
                <a:cs typeface="Times New Roman" panose="02020603050405020304" pitchFamily="18" charset="0"/>
              </a:rPr>
              <a:t>вештачење</a:t>
            </a:r>
            <a:r>
              <a:rPr lang="ru-RU" sz="2800" b="1" dirty="0">
                <a:effectLst/>
                <a:latin typeface="Arial" panose="020B0604020202020204" pitchFamily="34" charset="0"/>
                <a:ea typeface="Calibri" panose="020F0502020204030204" pitchFamily="34" charset="0"/>
                <a:cs typeface="Times New Roman" panose="02020603050405020304" pitchFamily="18" charset="0"/>
              </a:rPr>
              <a:t> во </a:t>
            </a:r>
            <a:r>
              <a:rPr lang="ru-RU" sz="2800" b="1" dirty="0" err="1">
                <a:effectLst/>
                <a:latin typeface="Arial" panose="020B0604020202020204" pitchFamily="34" charset="0"/>
                <a:ea typeface="Calibri" panose="020F0502020204030204" pitchFamily="34" charset="0"/>
                <a:cs typeface="Times New Roman" panose="02020603050405020304" pitchFamily="18" charset="0"/>
              </a:rPr>
              <a:t>претходна</a:t>
            </a:r>
            <a:r>
              <a:rPr lang="ru-RU" sz="2800" b="1" dirty="0">
                <a:effectLst/>
                <a:latin typeface="Arial" panose="020B0604020202020204" pitchFamily="34" charset="0"/>
                <a:ea typeface="Calibri" panose="020F0502020204030204" pitchFamily="34" charset="0"/>
                <a:cs typeface="Times New Roman" panose="02020603050405020304" pitchFamily="18" charset="0"/>
              </a:rPr>
              <a:t> </a:t>
            </a:r>
            <a:r>
              <a:rPr lang="ru-RU" sz="2800" b="1" dirty="0" err="1">
                <a:effectLst/>
                <a:latin typeface="Arial" panose="020B0604020202020204" pitchFamily="34" charset="0"/>
                <a:ea typeface="Calibri" panose="020F0502020204030204" pitchFamily="34" charset="0"/>
                <a:cs typeface="Times New Roman" panose="02020603050405020304" pitchFamily="18" charset="0"/>
              </a:rPr>
              <a:t>постапка</a:t>
            </a:r>
            <a:r>
              <a:rPr lang="ru-RU" sz="2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1531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260</TotalTime>
  <Words>5234</Words>
  <Application>Microsoft Office PowerPoint</Application>
  <PresentationFormat>On-screen Show (4:3)</PresentationFormat>
  <Paragraphs>247</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Lucida Sans Unicode</vt:lpstr>
      <vt:lpstr>Times New Roman</vt:lpstr>
      <vt:lpstr>Verdana</vt:lpstr>
      <vt:lpstr>Wingdings 2</vt:lpstr>
      <vt:lpstr>Wingdings 3</vt:lpstr>
      <vt:lpstr>Concourse</vt:lpstr>
      <vt:lpstr>ВЕШТАЧЕЊЕ ВО КРИВИЧНА ПОСТАПКА</vt:lpstr>
      <vt:lpstr>ВОВЕД</vt:lpstr>
      <vt:lpstr>ВЕШТАЧЕЊЕ</vt:lpstr>
      <vt:lpstr>Поим и дефиниција за вештак во ЗКП </vt:lpstr>
      <vt:lpstr>ВЕШТАЧЕЊЕ</vt:lpstr>
      <vt:lpstr>ВЕШТАК</vt:lpstr>
      <vt:lpstr>ВЕШТАК</vt:lpstr>
      <vt:lpstr>ТЕХНИЧКИ СОВЕТНИК</vt:lpstr>
      <vt:lpstr>Определување вештачење во претходна постапка </vt:lpstr>
      <vt:lpstr>Вештачење во претходна постапка </vt:lpstr>
      <vt:lpstr>Вештачење во претходна постапка </vt:lpstr>
      <vt:lpstr>Вештачење во претходна постапка </vt:lpstr>
      <vt:lpstr>Именување и дејствија на технички советници </vt:lpstr>
      <vt:lpstr>Именување и дејствија на технички советници </vt:lpstr>
      <vt:lpstr>Именување и дејствија на технички советници </vt:lpstr>
      <vt:lpstr>Именување и дејствија на технички советници </vt:lpstr>
      <vt:lpstr>ИЗЗЕМАЊЕ НА ВЕШТАК</vt:lpstr>
      <vt:lpstr>ИЗЗЕМАЊЕ НА ВЕШТАК</vt:lpstr>
      <vt:lpstr>ИЗЗЕМАЊЕ НА ВЕШТАК</vt:lpstr>
      <vt:lpstr>ИЗЗЕМАЊЕ НА ВЕШТАК</vt:lpstr>
      <vt:lpstr>ПОСТАПКА ЗА ИЗЗЕМАЊЕ НА ВЕШТАК</vt:lpstr>
      <vt:lpstr>Број на вештаци кои можат да вршат вештачење</vt:lpstr>
      <vt:lpstr>Процесни обврски на вештакот</vt:lpstr>
      <vt:lpstr>Процесни обврски на вештакот</vt:lpstr>
      <vt:lpstr>Процесни права на вештакот</vt:lpstr>
      <vt:lpstr>PowerPoint Presentation</vt:lpstr>
      <vt:lpstr>КВАЛИТЕТНО ВЕШТАЧЕЊЕ</vt:lpstr>
      <vt:lpstr>НЕКВАЛИТЕТНО ВЕШТАЧЕЊЕ - ПОСЛЕДИЦИ</vt:lpstr>
      <vt:lpstr>ПРИСУСТВО НА ВЕШТАКОТ НА УВИД И РЕКОНСТРУКЦИЈА  </vt:lpstr>
      <vt:lpstr>СУДСКО МЕДИЦИНСКА ОБДУКЦИЈА </vt:lpstr>
      <vt:lpstr>PowerPoint Presentation</vt:lpstr>
      <vt:lpstr>ЕКСХУМАЦИЈА</vt:lpstr>
      <vt:lpstr>Телесен преглед, земање крв и други лекарски дејствија </vt:lpstr>
      <vt:lpstr>ДНК АНАЛИЗА</vt:lpstr>
      <vt:lpstr>ТОКСИКОЛОШКО ВЕШТАЧЕЊЕ </vt:lpstr>
      <vt:lpstr> ПСИХИЈАТРИСКО ВЕШТАЧЕЊЕ </vt:lpstr>
      <vt:lpstr> ПСИХИЈАТРИСКО ВЕШТАЧЕЊЕ </vt:lpstr>
      <vt:lpstr>ПРИСУСТВО НА ВЕШТИ ЛИЦА НА ГЛАВНА РАСПРАВА </vt:lpstr>
      <vt:lpstr>Елементи на наредба за вештачење: </vt:lpstr>
      <vt:lpstr>Елементи на наредба за вештачење: </vt:lpstr>
      <vt:lpstr>Елементи на наодот и мислењето: </vt:lpstr>
      <vt:lpstr>НАЈЧЕСТИ ГРЕШКИ</vt:lpstr>
      <vt:lpstr>Примери од практиката за нејасни и неквалитетни вештачења </vt:lpstr>
      <vt:lpstr>Директно испитување на вештакот</vt:lpstr>
      <vt:lpstr>Директно испитување на вештакот</vt:lpstr>
      <vt:lpstr>Основата за мислењето се состои од 2 дела: </vt:lpstr>
      <vt:lpstr>Вкрстено испитување на вештакот</vt:lpstr>
      <vt:lpstr>Цел на вкрстено испитување</vt:lpstr>
      <vt:lpstr>Цел на вкрстено испитување</vt:lpstr>
      <vt:lpstr>БЛАГОДАРАМ НА ВНИМАНИЕТО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ВАЖНОСТА НА СУДСКО МЕДИЦИНСКАТА НАУКА ВО КРИВИЧНО ПРАВНИОТ СИСТЕМ</dc:title>
  <dc:creator>Windows User</dc:creator>
  <cp:lastModifiedBy>Gabriela Gajdova</cp:lastModifiedBy>
  <cp:revision>25</cp:revision>
  <dcterms:created xsi:type="dcterms:W3CDTF">2019-10-05T06:29:50Z</dcterms:created>
  <dcterms:modified xsi:type="dcterms:W3CDTF">2025-03-28T18:52:59Z</dcterms:modified>
</cp:coreProperties>
</file>